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5"/>
  </p:sldMasterIdLst>
  <p:notesMasterIdLst>
    <p:notesMasterId r:id="rId17"/>
  </p:notesMasterIdLst>
  <p:handoutMasterIdLst>
    <p:handoutMasterId r:id="rId18"/>
  </p:handoutMasterIdLst>
  <p:sldIdLst>
    <p:sldId id="256" r:id="rId6"/>
    <p:sldId id="261" r:id="rId7"/>
    <p:sldId id="258" r:id="rId8"/>
    <p:sldId id="264" r:id="rId9"/>
    <p:sldId id="262" r:id="rId10"/>
    <p:sldId id="265" r:id="rId11"/>
    <p:sldId id="263" r:id="rId12"/>
    <p:sldId id="266" r:id="rId13"/>
    <p:sldId id="267" r:id="rId14"/>
    <p:sldId id="260" r:id="rId15"/>
    <p:sldId id="25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BA9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9" autoAdjust="0"/>
    <p:restoredTop sz="94660"/>
  </p:normalViewPr>
  <p:slideViewPr>
    <p:cSldViewPr snapToGrid="0">
      <p:cViewPr>
        <p:scale>
          <a:sx n="73" d="100"/>
          <a:sy n="73" d="100"/>
        </p:scale>
        <p:origin x="1224" y="7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7" d="100"/>
          <a:sy n="67" d="100"/>
        </p:scale>
        <p:origin x="-3168" y="-77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A83E71-CBD8-4E72-B148-09461EF4F463}" type="datetimeFigureOut">
              <a:rPr lang="en-US" smtClean="0"/>
              <a:t>6/7/2017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D2225E-14E2-49C8-A94B-0FC169EC3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6937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CB51DA-8E22-4A1D-A521-53975F8FACA0}" type="datetimeFigureOut">
              <a:rPr lang="en-CA" smtClean="0"/>
              <a:t>2017-06-07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C01FF9-4758-449B-B0F8-EFEE09B8A18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884093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C01FF9-4758-449B-B0F8-EFEE09B8A189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713568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C01FF9-4758-449B-B0F8-EFEE09B8A189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367394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C01FF9-4758-449B-B0F8-EFEE09B8A189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044619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C01FF9-4758-449B-B0F8-EFEE09B8A189}" type="slidenum">
              <a:rPr lang="en-CA" smtClean="0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322015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C01FF9-4758-449B-B0F8-EFEE09B8A189}" type="slidenum">
              <a:rPr lang="en-CA" smtClean="0"/>
              <a:t>11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630122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>
              <a:defRPr sz="2400" b="0" i="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ctr"/>
            <a:r>
              <a:rPr lang="en-CA" sz="4800" dirty="0">
                <a:solidFill>
                  <a:srgbClr val="BBA975"/>
                </a:solidFill>
                <a:latin typeface="Aller" panose="02000503030000020004" pitchFamily="2" charset="0"/>
              </a:rPr>
              <a:t>Title Here, Please Use Arial Bold/Black font</a:t>
            </a:r>
          </a:p>
        </p:txBody>
      </p:sp>
    </p:spTree>
    <p:extLst>
      <p:ext uri="{BB962C8B-B14F-4D97-AF65-F5344CB8AC3E}">
        <p14:creationId xmlns:p14="http://schemas.microsoft.com/office/powerpoint/2010/main" val="326192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 hasCustomPrompt="1"/>
          </p:nvPr>
        </p:nvSpPr>
        <p:spPr>
          <a:xfrm>
            <a:off x="628650" y="3158065"/>
            <a:ext cx="7886700" cy="2878667"/>
          </a:xfrm>
          <a:prstGeom prst="rect">
            <a:avLst/>
          </a:prstGeo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kumimoji="0" lang="en-CA" sz="2400" b="1" i="0" u="none" strike="noStrike" kern="1200" cap="none" spc="0" normalizeH="0" baseline="0" noProof="0">
                <a:latin typeface="+mj-lt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CA" sz="4000" b="0" i="0" u="none" strike="noStrike" kern="1200" cap="none" spc="0" normalizeH="0" baseline="0" noProof="0" dirty="0">
                <a:ln>
                  <a:noFill/>
                </a:ln>
                <a:solidFill>
                  <a:srgbClr val="2F3D20"/>
                </a:solidFill>
                <a:effectLst/>
                <a:uLnTx/>
                <a:uFillTx/>
                <a:latin typeface="Aller bold" panose="02000803040000020004" pitchFamily="2" charset="0"/>
                <a:ea typeface="+mn-ea"/>
                <a:cs typeface="+mn-cs"/>
              </a:rPr>
              <a:t>Section Title Headline Here</a:t>
            </a:r>
            <a:br>
              <a:rPr kumimoji="0" lang="en-CA" sz="4000" b="0" i="0" u="none" strike="noStrike" kern="1200" cap="none" spc="0" normalizeH="0" baseline="0" noProof="0" dirty="0">
                <a:ln>
                  <a:noFill/>
                </a:ln>
                <a:solidFill>
                  <a:srgbClr val="2F3D20"/>
                </a:solidFill>
                <a:effectLst/>
                <a:uLnTx/>
                <a:uFillTx/>
                <a:latin typeface="Aller bold" panose="02000803040000020004" pitchFamily="2" charset="0"/>
                <a:ea typeface="+mn-ea"/>
                <a:cs typeface="+mn-cs"/>
              </a:rPr>
            </a:br>
            <a:r>
              <a:rPr kumimoji="0" lang="en-CA" sz="4000" b="0" i="0" u="none" strike="noStrike" kern="1200" cap="none" spc="0" normalizeH="0" baseline="0" noProof="0" dirty="0">
                <a:ln>
                  <a:noFill/>
                </a:ln>
                <a:solidFill>
                  <a:srgbClr val="2F3D20"/>
                </a:solidFill>
                <a:effectLst/>
                <a:uLnTx/>
                <a:uFillTx/>
                <a:latin typeface="Aller bold" panose="02000803040000020004" pitchFamily="2" charset="0"/>
                <a:ea typeface="+mn-ea"/>
                <a:cs typeface="+mn-cs"/>
              </a:rPr>
              <a:t>Please </a:t>
            </a:r>
            <a:r>
              <a:rPr kumimoji="0" lang="en-CA" sz="2700" b="0" i="0" u="none" strike="noStrike" kern="1200" cap="none" spc="0" normalizeH="0" baseline="0" noProof="0" dirty="0">
                <a:ln>
                  <a:noFill/>
                </a:ln>
                <a:solidFill>
                  <a:srgbClr val="2F3D20"/>
                </a:solidFill>
                <a:effectLst/>
                <a:uLnTx/>
                <a:uFillTx/>
                <a:latin typeface="Aller" panose="02000503030000020004" pitchFamily="2" charset="0"/>
                <a:ea typeface="+mn-ea"/>
                <a:cs typeface="+mn-cs"/>
              </a:rPr>
              <a:t>Use Arial Font Family for Consistency</a:t>
            </a:r>
          </a:p>
        </p:txBody>
      </p:sp>
    </p:spTree>
    <p:extLst>
      <p:ext uri="{BB962C8B-B14F-4D97-AF65-F5344CB8AC3E}">
        <p14:creationId xmlns:p14="http://schemas.microsoft.com/office/powerpoint/2010/main" val="4100896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862" b="15122"/>
          <a:stretch/>
        </p:blipFill>
        <p:spPr>
          <a:xfrm>
            <a:off x="0" y="6019799"/>
            <a:ext cx="9144000" cy="812801"/>
          </a:xfrm>
          <a:prstGeom prst="rect">
            <a:avLst/>
          </a:prstGeom>
        </p:spPr>
      </p:pic>
      <p:sp>
        <p:nvSpPr>
          <p:cNvPr id="9" name="Content Placeholder 8"/>
          <p:cNvSpPr>
            <a:spLocks noGrp="1"/>
          </p:cNvSpPr>
          <p:nvPr>
            <p:ph sz="quarter" idx="11" hasCustomPrompt="1"/>
          </p:nvPr>
        </p:nvSpPr>
        <p:spPr>
          <a:xfrm>
            <a:off x="628650" y="1787002"/>
            <a:ext cx="7886700" cy="4232797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aseline="0">
                <a:latin typeface="Arial" panose="020B0604020202020204" pitchFamily="34" charset="0"/>
              </a:defRPr>
            </a:lvl1pPr>
          </a:lstStyle>
          <a:p>
            <a:pPr lvl="0"/>
            <a:r>
              <a:rPr lang="en-CA" sz="1700" dirty="0">
                <a:solidFill>
                  <a:srgbClr val="2F3D20"/>
                </a:solidFill>
                <a:latin typeface="Aller" panose="02000503030000020004" pitchFamily="2" charset="0"/>
              </a:rPr>
              <a:t>Content Area – Please </a:t>
            </a:r>
            <a:r>
              <a:rPr kumimoji="0" lang="en-CA" sz="2700" b="0" i="0" u="none" strike="noStrike" kern="1200" cap="none" spc="0" normalizeH="0" baseline="0" noProof="0" dirty="0">
                <a:ln>
                  <a:noFill/>
                </a:ln>
                <a:solidFill>
                  <a:srgbClr val="2F3D20"/>
                </a:solidFill>
                <a:effectLst/>
                <a:uLnTx/>
                <a:uFillTx/>
                <a:latin typeface="Aller" panose="02000503030000020004" pitchFamily="2" charset="0"/>
                <a:ea typeface="+mn-ea"/>
                <a:cs typeface="+mn-cs"/>
              </a:rPr>
              <a:t>Use Arial Font Family for Consistency</a:t>
            </a:r>
            <a:endParaRPr lang="en-CA" sz="1600" dirty="0">
              <a:solidFill>
                <a:schemeClr val="tx1">
                  <a:lumMod val="95000"/>
                  <a:lumOff val="5000"/>
                </a:schemeClr>
              </a:solidFill>
              <a:latin typeface="Aller italic" panose="02000503040000090004" pitchFamily="2" charset="0"/>
            </a:endParaRP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628650" y="365125"/>
            <a:ext cx="7886699" cy="1325563"/>
          </a:xfrm>
          <a:prstGeom prst="rect">
            <a:avLst/>
          </a:prstGeom>
        </p:spPr>
        <p:txBody>
          <a:bodyPr/>
          <a:lstStyle>
            <a:lvl1pPr>
              <a:defRPr sz="2400" b="1" i="0" baseline="0"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n-CA" sz="3000" dirty="0">
                <a:solidFill>
                  <a:srgbClr val="2F3D20"/>
                </a:solidFill>
                <a:latin typeface="Aller bold" panose="02000803040000020004" pitchFamily="2" charset="0"/>
              </a:rPr>
              <a:t>Topic Headline Here – Please </a:t>
            </a:r>
            <a:r>
              <a:rPr kumimoji="0" lang="en-CA" sz="2700" b="0" i="0" u="none" strike="noStrike" kern="1200" cap="none" spc="0" normalizeH="0" baseline="0" noProof="0" dirty="0">
                <a:ln>
                  <a:noFill/>
                </a:ln>
                <a:solidFill>
                  <a:srgbClr val="2F3D20"/>
                </a:solidFill>
                <a:effectLst/>
                <a:uLnTx/>
                <a:uFillTx/>
                <a:latin typeface="Aller" panose="02000503030000020004" pitchFamily="2" charset="0"/>
                <a:ea typeface="+mn-ea"/>
                <a:cs typeface="+mn-cs"/>
              </a:rPr>
              <a:t>Use Arial Bold/Black Font for Consistency</a:t>
            </a:r>
            <a:endParaRPr lang="en-CA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4000852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cknowledgement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862" b="15122"/>
          <a:stretch/>
        </p:blipFill>
        <p:spPr>
          <a:xfrm>
            <a:off x="0" y="6019799"/>
            <a:ext cx="9144000" cy="81280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648262"/>
            <a:ext cx="7932984" cy="395676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592" y="995576"/>
            <a:ext cx="7020000" cy="801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20474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3479180"/>
            <a:ext cx="7886700" cy="2642840"/>
          </a:xfrm>
          <a:prstGeom prst="rect">
            <a:avLst/>
          </a:prstGeom>
        </p:spPr>
        <p:txBody>
          <a:bodyPr/>
          <a:lstStyle>
            <a:lvl1pPr algn="ctr">
              <a:defRPr sz="5400" b="1">
                <a:solidFill>
                  <a:srgbClr val="BBA975"/>
                </a:solidFill>
                <a:latin typeface="+mn-lt"/>
              </a:defRPr>
            </a:lvl1pPr>
          </a:lstStyle>
          <a:p>
            <a:r>
              <a:rPr lang="en-US" dirty="0"/>
              <a:t>Thank You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4406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4667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5" r:id="rId2"/>
    <p:sldLayoutId id="2147483664" r:id="rId3"/>
    <p:sldLayoutId id="2147483667" r:id="rId4"/>
    <p:sldLayoutId id="2147483666" r:id="rId5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400" b="0" i="0" kern="1200" baseline="0">
          <a:solidFill>
            <a:schemeClr val="tx1"/>
          </a:solidFill>
          <a:latin typeface="Aller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b="1" dirty="0"/>
              <a:t>Ethics advisory committee meeting</a:t>
            </a:r>
            <a:br>
              <a:rPr lang="en-CA" dirty="0"/>
            </a:br>
            <a:br>
              <a:rPr lang="en-CA" dirty="0"/>
            </a:br>
            <a:r>
              <a:rPr lang="en-CA" dirty="0"/>
              <a:t>Introductions and updates</a:t>
            </a:r>
            <a:br>
              <a:rPr lang="en-CA" dirty="0"/>
            </a:br>
            <a:br>
              <a:rPr lang="en-CA" dirty="0"/>
            </a:br>
            <a:r>
              <a:rPr lang="en-CA" dirty="0"/>
              <a:t>7 &amp; 8 June 2017</a:t>
            </a:r>
          </a:p>
        </p:txBody>
      </p:sp>
    </p:spTree>
    <p:extLst>
      <p:ext uri="{BB962C8B-B14F-4D97-AF65-F5344CB8AC3E}">
        <p14:creationId xmlns:p14="http://schemas.microsoft.com/office/powerpoint/2010/main" val="42165686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484632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59247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marL="342900" indent="-342900">
              <a:buFont typeface="Arial" charset="0"/>
              <a:buChar char="•"/>
            </a:pPr>
            <a:r>
              <a:rPr lang="en-US" sz="2000" dirty="0"/>
              <a:t>New member of the ethics committee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000" dirty="0"/>
              <a:t>New members of the Target Malaria team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Introductions</a:t>
            </a:r>
          </a:p>
        </p:txBody>
      </p:sp>
    </p:spTree>
    <p:extLst>
      <p:ext uri="{BB962C8B-B14F-4D97-AF65-F5344CB8AC3E}">
        <p14:creationId xmlns:p14="http://schemas.microsoft.com/office/powerpoint/2010/main" val="3395692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CA" sz="1800" b="1" dirty="0"/>
              <a:t>Global project achievement </a:t>
            </a:r>
          </a:p>
          <a:p>
            <a:pPr marL="285750" indent="-285750">
              <a:buFont typeface="Arial" charset="0"/>
              <a:buChar char="•"/>
            </a:pPr>
            <a:r>
              <a:rPr lang="en-CA" sz="1800" dirty="0"/>
              <a:t>Signature of a new 4 year grant for 17.5 million USD from the Open Philanthropy Project</a:t>
            </a:r>
            <a:endParaRPr lang="en-CA" sz="2800" dirty="0"/>
          </a:p>
          <a:p>
            <a:pPr marL="971550" lvl="1" indent="-285750">
              <a:buFont typeface="Arial" charset="0"/>
              <a:buChar char="•"/>
            </a:pPr>
            <a:r>
              <a:rPr lang="en-CA" sz="1800" dirty="0"/>
              <a:t>Further developing training programmes, </a:t>
            </a:r>
          </a:p>
          <a:p>
            <a:pPr marL="971550" lvl="1" indent="-285750">
              <a:buFont typeface="Arial" charset="0"/>
              <a:buChar char="•"/>
            </a:pPr>
            <a:r>
              <a:rPr lang="en-CA" sz="1800" dirty="0"/>
              <a:t>Increasing outreach activities,</a:t>
            </a:r>
          </a:p>
          <a:p>
            <a:pPr marL="971550" lvl="1" indent="-285750">
              <a:buFont typeface="Arial" charset="0"/>
              <a:buChar char="•"/>
            </a:pPr>
            <a:r>
              <a:rPr lang="en-CA" sz="1800" dirty="0"/>
              <a:t>Researching potential ecological effects of releasing gene drives, </a:t>
            </a:r>
          </a:p>
          <a:p>
            <a:pPr marL="971550" lvl="1" indent="-285750">
              <a:buFont typeface="Arial" charset="0"/>
              <a:buChar char="•"/>
            </a:pPr>
            <a:r>
              <a:rPr lang="en-CA" sz="1800" dirty="0"/>
              <a:t>Developing project operational capacities and regulatory support.</a:t>
            </a:r>
          </a:p>
          <a:p>
            <a:pPr marL="669925" lvl="1" indent="-306388">
              <a:buFont typeface="Wingdings" charset="2"/>
              <a:buChar char="ü"/>
            </a:pPr>
            <a:r>
              <a:rPr lang="en-CA" sz="1800" dirty="0"/>
              <a:t>Diversification of funding, </a:t>
            </a:r>
          </a:p>
          <a:p>
            <a:pPr marL="669925" lvl="1" indent="-306388">
              <a:buFont typeface="Wingdings" charset="2"/>
              <a:buChar char="ü"/>
            </a:pPr>
            <a:r>
              <a:rPr lang="en-CA" sz="1800" dirty="0"/>
              <a:t>Initiation of activities in Ghana </a:t>
            </a:r>
            <a:r>
              <a:rPr lang="mr-IN" sz="1800" dirty="0"/>
              <a:t>–</a:t>
            </a:r>
            <a:r>
              <a:rPr lang="en-CA" sz="1800" dirty="0"/>
              <a:t> not a target country but supporting activities taking place there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CA" dirty="0"/>
              <a:t>Updates on the project</a:t>
            </a:r>
          </a:p>
        </p:txBody>
      </p:sp>
    </p:spTree>
    <p:extLst>
      <p:ext uri="{BB962C8B-B14F-4D97-AF65-F5344CB8AC3E}">
        <p14:creationId xmlns:p14="http://schemas.microsoft.com/office/powerpoint/2010/main" val="34702965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sz="1800" b="1" dirty="0"/>
              <a:t>Scientific update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800" dirty="0"/>
              <a:t>Great progress from the team at Imperial College on the final technologies: </a:t>
            </a:r>
          </a:p>
          <a:p>
            <a:pPr marL="742950" lvl="2" indent="-285750">
              <a:spcBef>
                <a:spcPts val="1000"/>
              </a:spcBef>
              <a:buFont typeface="Arial" charset="0"/>
              <a:buChar char="•"/>
            </a:pPr>
            <a:r>
              <a:rPr lang="en-US" sz="1800" dirty="0">
                <a:latin typeface="Arial" panose="020B0604020202020204" pitchFamily="34" charset="0"/>
              </a:rPr>
              <a:t>On-going work to address resistance issues in the female fertility gene drive technology</a:t>
            </a:r>
          </a:p>
          <a:p>
            <a:pPr marL="742950" lvl="2" indent="-285750">
              <a:spcBef>
                <a:spcPts val="1000"/>
              </a:spcBef>
              <a:buFont typeface="Arial" charset="0"/>
              <a:buChar char="•"/>
            </a:pPr>
            <a:r>
              <a:rPr lang="en-US" sz="1800" dirty="0">
                <a:latin typeface="Arial" panose="020B0604020202020204" pitchFamily="34" charset="0"/>
              </a:rPr>
              <a:t>On-going work to get a “Y-drive” technology, i.e. to get the sex-</a:t>
            </a:r>
            <a:r>
              <a:rPr lang="en-US" sz="1800" dirty="0" err="1">
                <a:latin typeface="Arial" panose="020B0604020202020204" pitchFamily="34" charset="0"/>
              </a:rPr>
              <a:t>distorsion</a:t>
            </a:r>
            <a:r>
              <a:rPr lang="en-US" sz="1800" dirty="0">
                <a:latin typeface="Arial" panose="020B0604020202020204" pitchFamily="34" charset="0"/>
              </a:rPr>
              <a:t> modification on the Y chromosome</a:t>
            </a:r>
          </a:p>
          <a:p>
            <a:pPr marL="742950" lvl="2" indent="-285750">
              <a:spcBef>
                <a:spcPts val="1000"/>
              </a:spcBef>
              <a:buFont typeface="Arial" charset="0"/>
              <a:buChar char="•"/>
            </a:pPr>
            <a:endParaRPr lang="en-US" sz="1800" dirty="0">
              <a:latin typeface="Arial" panose="020B060402020202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CA" dirty="0"/>
              <a:t>Updates on the project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89194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CA" sz="1800" b="1" dirty="0"/>
              <a:t>Project updates in Africa</a:t>
            </a:r>
          </a:p>
          <a:p>
            <a:pPr marL="285750" indent="-285750">
              <a:buFont typeface="Arial" charset="0"/>
              <a:buChar char="•"/>
            </a:pPr>
            <a:r>
              <a:rPr lang="en-CA" sz="2000" dirty="0"/>
              <a:t>Import in November 2016 of the first genetically modified mosquito </a:t>
            </a:r>
            <a:r>
              <a:rPr lang="mr-IN" sz="2000" dirty="0"/>
              <a:t>–</a:t>
            </a:r>
            <a:r>
              <a:rPr lang="en-CA" sz="2000" dirty="0"/>
              <a:t> sterile male strain </a:t>
            </a:r>
            <a:r>
              <a:rPr lang="mr-IN" sz="2000" dirty="0"/>
              <a:t>–</a:t>
            </a:r>
            <a:r>
              <a:rPr lang="en-CA" sz="2000" dirty="0"/>
              <a:t> in containment in Burkina Faso</a:t>
            </a:r>
          </a:p>
          <a:p>
            <a:pPr marL="285750" indent="-285750">
              <a:buFont typeface="Arial" charset="0"/>
              <a:buChar char="•"/>
            </a:pPr>
            <a:r>
              <a:rPr lang="en-CA" sz="2000" dirty="0"/>
              <a:t>Similar application for contained use of a sterile male mosquito strain is under review in Mali</a:t>
            </a:r>
          </a:p>
          <a:p>
            <a:pPr marL="285750" indent="-285750">
              <a:buFont typeface="Arial" charset="0"/>
              <a:buChar char="•"/>
            </a:pPr>
            <a:r>
              <a:rPr lang="en-CA" sz="2000" dirty="0"/>
              <a:t>Large increase of human capacity with recruitments of new engagement team members, communication officers in each country, a cross-country compliance officer and a project manager in Burkina Faso</a:t>
            </a:r>
          </a:p>
          <a:p>
            <a:pPr marL="285750" indent="-285750">
              <a:buFont typeface="Arial" charset="0"/>
              <a:buChar char="•"/>
            </a:pPr>
            <a:r>
              <a:rPr lang="en-CA" sz="2000" dirty="0"/>
              <a:t>Waiting for final approval from national authorities for new insectary building in Uganda</a:t>
            </a:r>
          </a:p>
          <a:p>
            <a:pPr marL="285750" indent="-285750">
              <a:buFont typeface="Arial" charset="0"/>
              <a:buChar char="•"/>
            </a:pPr>
            <a:r>
              <a:rPr lang="en-CA" sz="2000" dirty="0"/>
              <a:t>Multi-disciplinary effort to prepare for small scale releases of sterile male mosquitoes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CA" dirty="0"/>
              <a:t>Updates on the project</a:t>
            </a:r>
          </a:p>
        </p:txBody>
      </p:sp>
    </p:spTree>
    <p:extLst>
      <p:ext uri="{BB962C8B-B14F-4D97-AF65-F5344CB8AC3E}">
        <p14:creationId xmlns:p14="http://schemas.microsoft.com/office/powerpoint/2010/main" val="13521613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CA" sz="1800" b="1" dirty="0"/>
              <a:t>Stakeholder engagement update</a:t>
            </a:r>
          </a:p>
          <a:p>
            <a:pPr marL="285750" indent="-285750">
              <a:buFont typeface="Arial" charset="0"/>
              <a:buChar char="•"/>
            </a:pPr>
            <a:r>
              <a:rPr lang="en-GB" sz="2000" dirty="0"/>
              <a:t>Positive follow-up after the Convention of Biological Diversity </a:t>
            </a:r>
            <a:r>
              <a:rPr lang="mr-IN" sz="2000" dirty="0"/>
              <a:t>–</a:t>
            </a:r>
            <a:r>
              <a:rPr lang="en-GB" sz="2000" dirty="0"/>
              <a:t> leveraging contacts and building a coalition</a:t>
            </a:r>
          </a:p>
          <a:p>
            <a:pPr marL="285750" indent="-285750">
              <a:buFont typeface="Arial" charset="0"/>
              <a:buChar char="•"/>
            </a:pPr>
            <a:r>
              <a:rPr lang="en-CA" sz="1800" dirty="0"/>
              <a:t>VCAG (vector control advisory group) of WHO to publish its opinion on the project </a:t>
            </a:r>
            <a:r>
              <a:rPr lang="mr-IN" sz="1800" dirty="0"/>
              <a:t>–</a:t>
            </a:r>
            <a:r>
              <a:rPr lang="en-CA" sz="1800" dirty="0"/>
              <a:t> expected to be positive (coming soon)</a:t>
            </a:r>
          </a:p>
          <a:p>
            <a:pPr marL="285750" indent="-285750">
              <a:buFont typeface="Arial" charset="0"/>
              <a:buChar char="•"/>
            </a:pPr>
            <a:r>
              <a:rPr lang="en-CA" sz="1800" dirty="0"/>
              <a:t>Positive media coverage, increasing project exposure (to be managed)</a:t>
            </a:r>
          </a:p>
          <a:p>
            <a:pPr marL="285750" indent="-285750">
              <a:buFont typeface="Arial" charset="0"/>
              <a:buChar char="•"/>
            </a:pPr>
            <a:r>
              <a:rPr lang="en-CA" sz="1800" dirty="0"/>
              <a:t>Increased interest from EU regulators on gene drive </a:t>
            </a:r>
            <a:r>
              <a:rPr lang="mr-IN" sz="1800" dirty="0"/>
              <a:t>–</a:t>
            </a:r>
            <a:r>
              <a:rPr lang="en-CA" sz="1800" dirty="0"/>
              <a:t> so far quite balanced positions from countries that have been engaged</a:t>
            </a:r>
          </a:p>
          <a:p>
            <a:pPr marL="285750" indent="-285750">
              <a:buFont typeface="Arial" charset="0"/>
              <a:buChar char="•"/>
            </a:pPr>
            <a:r>
              <a:rPr lang="en-CA" sz="1800" dirty="0"/>
              <a:t>Gene drive starts being mainstreamed in the malaria sector: mentions as a tool for elimination</a:t>
            </a:r>
          </a:p>
          <a:p>
            <a:pPr marL="285750" indent="-285750">
              <a:buFont typeface="Arial" charset="0"/>
              <a:buChar char="•"/>
            </a:pPr>
            <a:r>
              <a:rPr lang="en-CA" sz="1800" dirty="0"/>
              <a:t>Very good coverage from the Stat News article on engagement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CA" dirty="0"/>
              <a:t>Updates on the project</a:t>
            </a:r>
          </a:p>
        </p:txBody>
      </p:sp>
    </p:spTree>
    <p:extLst>
      <p:ext uri="{BB962C8B-B14F-4D97-AF65-F5344CB8AC3E}">
        <p14:creationId xmlns:p14="http://schemas.microsoft.com/office/powerpoint/2010/main" val="13311963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CA" sz="1800" b="1" dirty="0"/>
              <a:t>Other achievements </a:t>
            </a:r>
          </a:p>
          <a:p>
            <a:pPr marL="285750" indent="-285750">
              <a:buFont typeface="Arial" charset="0"/>
              <a:buChar char="•"/>
            </a:pPr>
            <a:r>
              <a:rPr lang="en-CA" sz="1800" dirty="0"/>
              <a:t>New testing facility in Terni </a:t>
            </a:r>
            <a:r>
              <a:rPr lang="mr-IN" sz="1800" dirty="0"/>
              <a:t>–</a:t>
            </a:r>
            <a:r>
              <a:rPr lang="en-CA" sz="1800" dirty="0"/>
              <a:t> Italy </a:t>
            </a:r>
            <a:r>
              <a:rPr lang="mr-IN" sz="1800" dirty="0"/>
              <a:t>–</a:t>
            </a:r>
            <a:r>
              <a:rPr lang="en-CA" sz="1800" dirty="0"/>
              <a:t> </a:t>
            </a:r>
          </a:p>
          <a:p>
            <a:pPr marL="971550" lvl="1" indent="-285750">
              <a:buFont typeface="Arial" charset="0"/>
              <a:buChar char="•"/>
            </a:pPr>
            <a:r>
              <a:rPr lang="en-CA" sz="1800" dirty="0"/>
              <a:t>Aligned with ACL2 level </a:t>
            </a:r>
          </a:p>
          <a:p>
            <a:pPr marL="971550" lvl="1" indent="-285750">
              <a:buFont typeface="Arial" charset="0"/>
              <a:buChar char="•"/>
            </a:pPr>
            <a:r>
              <a:rPr lang="en-CA" sz="1800" dirty="0"/>
              <a:t>Will be accommodating increased capacity for large cages and future gene drive testing</a:t>
            </a:r>
          </a:p>
          <a:p>
            <a:pPr marL="971550" lvl="1" indent="-285750">
              <a:buFont typeface="Arial" charset="0"/>
              <a:buChar char="•"/>
            </a:pPr>
            <a:r>
              <a:rPr lang="en-CA" sz="1800" dirty="0"/>
              <a:t>Open day this week with stakeholders</a:t>
            </a:r>
          </a:p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CA" dirty="0"/>
              <a:t>Updates on the project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41778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marL="342900" indent="-342900">
              <a:buFont typeface="Arial" charset="0"/>
              <a:buChar char="•"/>
            </a:pPr>
            <a:r>
              <a:rPr lang="en-US" sz="2000" dirty="0"/>
              <a:t>During last year’s ethics committee meeting, recommendation was to document and publish about engagement. 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000" dirty="0"/>
              <a:t>Paper to be submitted in June to American Journal of Tropical Medicine about Target Malaria’s co-development approach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000" dirty="0"/>
              <a:t>Preparations for a white-paper workshop on engagement best practices</a:t>
            </a:r>
          </a:p>
          <a:p>
            <a:pPr marL="1028700" lvl="1" indent="-342900">
              <a:buFont typeface="Arial" charset="0"/>
              <a:buChar char="•"/>
            </a:pPr>
            <a:r>
              <a:rPr lang="en-US" sz="2000" dirty="0"/>
              <a:t>Co-</a:t>
            </a:r>
            <a:r>
              <a:rPr lang="en-US" sz="2000" dirty="0" err="1"/>
              <a:t>organised</a:t>
            </a:r>
            <a:r>
              <a:rPr lang="en-US" sz="2000" dirty="0"/>
              <a:t> by FNIH and McMaster University</a:t>
            </a:r>
          </a:p>
          <a:p>
            <a:pPr marL="1028700" lvl="1" indent="-342900">
              <a:buFont typeface="Arial" charset="0"/>
              <a:buChar char="•"/>
            </a:pPr>
            <a:r>
              <a:rPr lang="en-US" sz="2000" dirty="0"/>
              <a:t>Large audience expected from different innovative vector control projects and academic experts</a:t>
            </a:r>
          </a:p>
          <a:p>
            <a:pPr marL="1028700" lvl="1" indent="-342900">
              <a:buFont typeface="Arial" charset="0"/>
              <a:buChar char="•"/>
            </a:pPr>
            <a:r>
              <a:rPr lang="en-US" sz="2000" dirty="0"/>
              <a:t>Expected outcome: white paper that can be used as a reference, with hopefully donors’ endorsement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Stakeholder engagement best practices</a:t>
            </a:r>
          </a:p>
        </p:txBody>
      </p:sp>
    </p:spTree>
    <p:extLst>
      <p:ext uri="{BB962C8B-B14F-4D97-AF65-F5344CB8AC3E}">
        <p14:creationId xmlns:p14="http://schemas.microsoft.com/office/powerpoint/2010/main" val="18355242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marL="342900" indent="-342900">
              <a:buFont typeface="Arial" charset="0"/>
              <a:buChar char="•"/>
            </a:pPr>
            <a:r>
              <a:rPr lang="en-US" sz="2000" dirty="0"/>
              <a:t>Roundtable with African scientists on gene drive. </a:t>
            </a:r>
          </a:p>
          <a:p>
            <a:pPr marL="1028700" lvl="1" indent="-342900">
              <a:buFont typeface="Arial" charset="0"/>
              <a:buChar char="•"/>
            </a:pPr>
            <a:r>
              <a:rPr lang="en-US" sz="2000" dirty="0"/>
              <a:t>Issue of capacity on the continent </a:t>
            </a:r>
          </a:p>
          <a:p>
            <a:pPr marL="1028700" lvl="1" indent="-342900">
              <a:buFont typeface="Arial" charset="0"/>
              <a:buChar char="•"/>
            </a:pPr>
            <a:r>
              <a:rPr lang="en-US" sz="2000" dirty="0"/>
              <a:t>Issue of engagement and communication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000" dirty="0"/>
              <a:t>Workshops </a:t>
            </a:r>
            <a:r>
              <a:rPr lang="en-US" sz="2000" dirty="0" err="1"/>
              <a:t>organised</a:t>
            </a:r>
            <a:r>
              <a:rPr lang="en-US" sz="2000" dirty="0"/>
              <a:t> by NEPAD with regulators (per sub-region)</a:t>
            </a:r>
          </a:p>
          <a:p>
            <a:pPr marL="1028700" lvl="1" indent="-342900">
              <a:buFont typeface="Arial" charset="0"/>
              <a:buChar char="•"/>
            </a:pPr>
            <a:r>
              <a:rPr lang="en-US" sz="2000" dirty="0"/>
              <a:t>First one last November with ECOWAS. </a:t>
            </a:r>
          </a:p>
          <a:p>
            <a:pPr marL="1028700" lvl="1" indent="-342900">
              <a:buFont typeface="Arial" charset="0"/>
              <a:buChar char="•"/>
            </a:pPr>
            <a:r>
              <a:rPr lang="en-US" sz="2000" dirty="0"/>
              <a:t>Two more this month with Eastern and Southern Africa</a:t>
            </a:r>
          </a:p>
          <a:p>
            <a:pPr marL="1028700" lvl="1" indent="-342900">
              <a:buFont typeface="Arial" charset="0"/>
              <a:buChar char="•"/>
            </a:pPr>
            <a:r>
              <a:rPr lang="en-US" sz="2000" dirty="0"/>
              <a:t>Positive response, good for awareness raising and for network building </a:t>
            </a:r>
          </a:p>
          <a:p>
            <a:pPr marL="1028700" lvl="1" indent="-342900">
              <a:buFont typeface="Arial" charset="0"/>
              <a:buChar char="•"/>
            </a:pPr>
            <a:r>
              <a:rPr lang="en-US" sz="2000" dirty="0"/>
              <a:t>Understanding within the ECOWAS regulators of the need to look for harmonization and coordination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000" dirty="0"/>
              <a:t>Current outreach to WHO AFRO</a:t>
            </a:r>
            <a:endParaRPr lang="en-US" sz="2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Pan-African engagement</a:t>
            </a:r>
          </a:p>
        </p:txBody>
      </p:sp>
    </p:spTree>
    <p:extLst>
      <p:ext uri="{BB962C8B-B14F-4D97-AF65-F5344CB8AC3E}">
        <p14:creationId xmlns:p14="http://schemas.microsoft.com/office/powerpoint/2010/main" val="2383246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arget Malaria - Arial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170606_Ethics committee_june meeting_intro" id="{5E0C74C5-6896-7B42-856A-206674231DBF}" vid="{65144B87-030F-474E-A494-42387EC91A7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616D029332FEE49832CD53062AFD451" ma:contentTypeVersion="1" ma:contentTypeDescription="Create a new document." ma:contentTypeScope="" ma:versionID="c521d8237bfd236ee80c66f2fa07c676">
  <xsd:schema xmlns:xsd="http://www.w3.org/2001/XMLSchema" xmlns:xs="http://www.w3.org/2001/XMLSchema" xmlns:p="http://schemas.microsoft.com/office/2006/metadata/properties" xmlns:ns2="4960bfe6-ade9-428d-ba98-fda2d473c46b" targetNamespace="http://schemas.microsoft.com/office/2006/metadata/properties" ma:root="true" ma:fieldsID="05f73100930eb394db1c7f44a5be4de6" ns2:_="">
    <xsd:import namespace="4960bfe6-ade9-428d-ba98-fda2d473c46b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960bfe6-ade9-428d-ba98-fda2d473c46b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4960bfe6-ade9-428d-ba98-fda2d473c46b">RYASEPY3MAZS-1229-25</_dlc_DocId>
    <_dlc_DocIdUrl xmlns="4960bfe6-ade9-428d-ba98-fda2d473c46b">
      <Url>https://share.imperial.ac.uk/fons/LifeSciences/HEG/_layouts/DocIdRedir.aspx?ID=RYASEPY3MAZS-1229-25</Url>
      <Description>RYASEPY3MAZS-1229-25</Description>
    </_dlc_DocIdUrl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AA16229-6E3B-453B-A271-D9182CEFC948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5D0D6D6D-4DB0-48AC-AE7C-34F7A35577C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960bfe6-ade9-428d-ba98-fda2d473c46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3A131D-B2AE-479D-B2C6-CCE8627DEAB4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4960bfe6-ade9-428d-ba98-fda2d473c46b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www.w3.org/XML/1998/namespace"/>
  </ds:schemaRefs>
</ds:datastoreItem>
</file>

<file path=customXml/itemProps4.xml><?xml version="1.0" encoding="utf-8"?>
<ds:datastoreItem xmlns:ds="http://schemas.openxmlformats.org/officeDocument/2006/customXml" ds:itemID="{1BF77A28-EEAF-42CD-8664-7A74D5CE706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20170606_Ethics committee_june meeting_intro[61396]</Template>
  <TotalTime>0</TotalTime>
  <Words>545</Words>
  <Application>Microsoft Office PowerPoint</Application>
  <PresentationFormat>On-screen Show (4:3)</PresentationFormat>
  <Paragraphs>61</Paragraphs>
  <Slides>11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Aller</vt:lpstr>
      <vt:lpstr>Aller bold</vt:lpstr>
      <vt:lpstr>Aller italic</vt:lpstr>
      <vt:lpstr>Arial</vt:lpstr>
      <vt:lpstr>Calibri</vt:lpstr>
      <vt:lpstr>Wingdings</vt:lpstr>
      <vt:lpstr>Office Theme</vt:lpstr>
      <vt:lpstr>Ethics advisory committee meeting  Introductions and updates  7 &amp; 8 June 2017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Ethics advisory committee meeting  Introductions and updates  7 &amp; 8 June 2017</dc:title>
  <dc:subject/>
  <dc:creator>Hapi Dia</dc:creator>
  <cp:keywords/>
  <dc:description/>
  <cp:lastModifiedBy>Hapi Dia</cp:lastModifiedBy>
  <cp:revision>1</cp:revision>
  <dcterms:created xsi:type="dcterms:W3CDTF">2017-06-07T09:12:22Z</dcterms:created>
  <dcterms:modified xsi:type="dcterms:W3CDTF">2017-06-07T09:12:37Z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af9a0726-3166-4204-869c-865969ff9bb4</vt:lpwstr>
  </property>
  <property fmtid="{D5CDD505-2E9C-101B-9397-08002B2CF9AE}" pid="3" name="ContentTypeId">
    <vt:lpwstr>0x010100F616D029332FEE49832CD53062AFD451</vt:lpwstr>
  </property>
</Properties>
</file>