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4"/>
  </p:notesMasterIdLst>
  <p:handoutMasterIdLst>
    <p:handoutMasterId r:id="rId15"/>
  </p:handoutMasterIdLst>
  <p:sldIdLst>
    <p:sldId id="269" r:id="rId2"/>
    <p:sldId id="280" r:id="rId3"/>
    <p:sldId id="277" r:id="rId4"/>
    <p:sldId id="283" r:id="rId5"/>
    <p:sldId id="284" r:id="rId6"/>
    <p:sldId id="271" r:id="rId7"/>
    <p:sldId id="272" r:id="rId8"/>
    <p:sldId id="286" r:id="rId9"/>
    <p:sldId id="285" r:id="rId10"/>
    <p:sldId id="273" r:id="rId11"/>
    <p:sldId id="275" r:id="rId12"/>
    <p:sldId id="27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p15:clr>
            <a:srgbClr val="A4A3A4"/>
          </p15:clr>
        </p15:guide>
        <p15:guide id="2" pos="288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autoAdjust="0"/>
  </p:normalViewPr>
  <p:slideViewPr>
    <p:cSldViewPr snapToGrid="0" showGuides="1">
      <p:cViewPr varScale="1">
        <p:scale>
          <a:sx n="55" d="100"/>
          <a:sy n="55" d="100"/>
        </p:scale>
        <p:origin x="792" y="44"/>
      </p:cViewPr>
      <p:guideLst>
        <p:guide orient="horz" pos="2162"/>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8" d="100"/>
          <a:sy n="88" d="100"/>
        </p:scale>
        <p:origin x="-2310"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63853529221753"/>
          <c:y val="1.5073092635976136E-2"/>
          <c:w val="0.70554855435480823"/>
          <c:h val="0.79337324304615775"/>
        </c:manualLayout>
      </c:layout>
      <c:barChart>
        <c:barDir val="col"/>
        <c:grouping val="clustered"/>
        <c:varyColors val="0"/>
        <c:ser>
          <c:idx val="0"/>
          <c:order val="0"/>
          <c:tx>
            <c:strRef>
              <c:f>'Financial Spreadsheet'!$B$9</c:f>
              <c:strCache>
                <c:ptCount val="1"/>
                <c:pt idx="0">
                  <c:v>Planned spending, monthly </c:v>
                </c:pt>
              </c:strCache>
            </c:strRef>
          </c:tx>
          <c:spPr>
            <a:solidFill>
              <a:schemeClr val="accent1">
                <a:alpha val="50000"/>
              </a:schemeClr>
            </a:solidFill>
            <a:ln>
              <a:solidFill>
                <a:schemeClr val="accent1"/>
              </a:solidFill>
            </a:ln>
          </c:spPr>
          <c:invertIfNegative val="0"/>
          <c:cat>
            <c:numRef>
              <c:f>'Financial Spreadsheet'!$A$10:$A$33</c:f>
              <c:numCache>
                <c:formatCode>mmm\-yy</c:formatCode>
                <c:ptCount val="24"/>
                <c:pt idx="0">
                  <c:v>40330</c:v>
                </c:pt>
                <c:pt idx="1">
                  <c:v>40360</c:v>
                </c:pt>
                <c:pt idx="2">
                  <c:v>40391</c:v>
                </c:pt>
                <c:pt idx="3">
                  <c:v>40422</c:v>
                </c:pt>
                <c:pt idx="4">
                  <c:v>40452</c:v>
                </c:pt>
                <c:pt idx="5">
                  <c:v>40483</c:v>
                </c:pt>
                <c:pt idx="6">
                  <c:v>40513</c:v>
                </c:pt>
                <c:pt idx="7">
                  <c:v>40544</c:v>
                </c:pt>
                <c:pt idx="8">
                  <c:v>40575</c:v>
                </c:pt>
                <c:pt idx="9">
                  <c:v>40603</c:v>
                </c:pt>
                <c:pt idx="10">
                  <c:v>40634</c:v>
                </c:pt>
                <c:pt idx="11">
                  <c:v>40664</c:v>
                </c:pt>
                <c:pt idx="12">
                  <c:v>40695</c:v>
                </c:pt>
                <c:pt idx="13">
                  <c:v>40725</c:v>
                </c:pt>
                <c:pt idx="14">
                  <c:v>40756</c:v>
                </c:pt>
                <c:pt idx="15">
                  <c:v>40787</c:v>
                </c:pt>
                <c:pt idx="16">
                  <c:v>40817</c:v>
                </c:pt>
                <c:pt idx="17">
                  <c:v>40848</c:v>
                </c:pt>
                <c:pt idx="18">
                  <c:v>40878</c:v>
                </c:pt>
                <c:pt idx="19">
                  <c:v>40909</c:v>
                </c:pt>
                <c:pt idx="20">
                  <c:v>40940</c:v>
                </c:pt>
                <c:pt idx="21">
                  <c:v>40969</c:v>
                </c:pt>
                <c:pt idx="22">
                  <c:v>41000</c:v>
                </c:pt>
                <c:pt idx="23">
                  <c:v>41030</c:v>
                </c:pt>
              </c:numCache>
            </c:numRef>
          </c:cat>
          <c:val>
            <c:numRef>
              <c:f>'Financial Spreadsheet'!$B$10:$B$33</c:f>
              <c:numCache>
                <c:formatCode>_("$"* #,##0_);_("$"* \(#,##0\);_("$"* "-"_);_(@_)</c:formatCode>
                <c:ptCount val="24"/>
                <c:pt idx="0">
                  <c:v>30000</c:v>
                </c:pt>
                <c:pt idx="1">
                  <c:v>30000</c:v>
                </c:pt>
                <c:pt idx="2">
                  <c:v>40000</c:v>
                </c:pt>
                <c:pt idx="3">
                  <c:v>20000</c:v>
                </c:pt>
                <c:pt idx="4">
                  <c:v>40000</c:v>
                </c:pt>
                <c:pt idx="5">
                  <c:v>15000</c:v>
                </c:pt>
                <c:pt idx="6">
                  <c:v>30000</c:v>
                </c:pt>
                <c:pt idx="7">
                  <c:v>30000</c:v>
                </c:pt>
                <c:pt idx="8">
                  <c:v>30000</c:v>
                </c:pt>
                <c:pt idx="9">
                  <c:v>30000</c:v>
                </c:pt>
                <c:pt idx="10">
                  <c:v>30000</c:v>
                </c:pt>
                <c:pt idx="11">
                  <c:v>30000</c:v>
                </c:pt>
                <c:pt idx="12">
                  <c:v>30000</c:v>
                </c:pt>
                <c:pt idx="13">
                  <c:v>30000</c:v>
                </c:pt>
                <c:pt idx="14">
                  <c:v>30000</c:v>
                </c:pt>
                <c:pt idx="15">
                  <c:v>30000</c:v>
                </c:pt>
                <c:pt idx="16">
                  <c:v>30000</c:v>
                </c:pt>
                <c:pt idx="17">
                  <c:v>30000</c:v>
                </c:pt>
                <c:pt idx="18">
                  <c:v>30000</c:v>
                </c:pt>
                <c:pt idx="19">
                  <c:v>30000</c:v>
                </c:pt>
                <c:pt idx="20">
                  <c:v>30000</c:v>
                </c:pt>
                <c:pt idx="21">
                  <c:v>30000</c:v>
                </c:pt>
                <c:pt idx="22">
                  <c:v>30000</c:v>
                </c:pt>
                <c:pt idx="23">
                  <c:v>30000</c:v>
                </c:pt>
              </c:numCache>
            </c:numRef>
          </c:val>
          <c:extLst>
            <c:ext xmlns:c16="http://schemas.microsoft.com/office/drawing/2014/chart" uri="{C3380CC4-5D6E-409C-BE32-E72D297353CC}">
              <c16:uniqueId val="{00000000-EEEC-4ABA-B0C5-4FFFE3B3E8C8}"/>
            </c:ext>
          </c:extLst>
        </c:ser>
        <c:ser>
          <c:idx val="1"/>
          <c:order val="1"/>
          <c:tx>
            <c:strRef>
              <c:f>'Financial Spreadsheet'!$F$9</c:f>
              <c:strCache>
                <c:ptCount val="1"/>
                <c:pt idx="0">
                  <c:v>Billed, monthly </c:v>
                </c:pt>
              </c:strCache>
            </c:strRef>
          </c:tx>
          <c:spPr>
            <a:solidFill>
              <a:srgbClr val="7030A0">
                <a:alpha val="50000"/>
              </a:srgbClr>
            </a:solidFill>
            <a:ln>
              <a:solidFill>
                <a:srgbClr val="7030A0"/>
              </a:solidFill>
            </a:ln>
          </c:spPr>
          <c:invertIfNegative val="0"/>
          <c:cat>
            <c:numRef>
              <c:f>'Financial Spreadsheet'!$A$10:$A$33</c:f>
              <c:numCache>
                <c:formatCode>mmm\-yy</c:formatCode>
                <c:ptCount val="24"/>
                <c:pt idx="0">
                  <c:v>40330</c:v>
                </c:pt>
                <c:pt idx="1">
                  <c:v>40360</c:v>
                </c:pt>
                <c:pt idx="2">
                  <c:v>40391</c:v>
                </c:pt>
                <c:pt idx="3">
                  <c:v>40422</c:v>
                </c:pt>
                <c:pt idx="4">
                  <c:v>40452</c:v>
                </c:pt>
                <c:pt idx="5">
                  <c:v>40483</c:v>
                </c:pt>
                <c:pt idx="6">
                  <c:v>40513</c:v>
                </c:pt>
                <c:pt idx="7">
                  <c:v>40544</c:v>
                </c:pt>
                <c:pt idx="8">
                  <c:v>40575</c:v>
                </c:pt>
                <c:pt idx="9">
                  <c:v>40603</c:v>
                </c:pt>
                <c:pt idx="10">
                  <c:v>40634</c:v>
                </c:pt>
                <c:pt idx="11">
                  <c:v>40664</c:v>
                </c:pt>
                <c:pt idx="12">
                  <c:v>40695</c:v>
                </c:pt>
                <c:pt idx="13">
                  <c:v>40725</c:v>
                </c:pt>
                <c:pt idx="14">
                  <c:v>40756</c:v>
                </c:pt>
                <c:pt idx="15">
                  <c:v>40787</c:v>
                </c:pt>
                <c:pt idx="16">
                  <c:v>40817</c:v>
                </c:pt>
                <c:pt idx="17">
                  <c:v>40848</c:v>
                </c:pt>
                <c:pt idx="18">
                  <c:v>40878</c:v>
                </c:pt>
                <c:pt idx="19">
                  <c:v>40909</c:v>
                </c:pt>
                <c:pt idx="20">
                  <c:v>40940</c:v>
                </c:pt>
                <c:pt idx="21">
                  <c:v>40969</c:v>
                </c:pt>
                <c:pt idx="22">
                  <c:v>41000</c:v>
                </c:pt>
                <c:pt idx="23">
                  <c:v>41030</c:v>
                </c:pt>
              </c:numCache>
            </c:numRef>
          </c:cat>
          <c:val>
            <c:numRef>
              <c:f>'Financial Spreadsheet'!$F$10:$F$33</c:f>
              <c:numCache>
                <c:formatCode>_("$"* #,##0_);_("$"* \(#,##0\);_("$"* "-"_);_(@_)</c:formatCode>
                <c:ptCount val="24"/>
                <c:pt idx="0">
                  <c:v>10000</c:v>
                </c:pt>
                <c:pt idx="1">
                  <c:v>35000</c:v>
                </c:pt>
              </c:numCache>
            </c:numRef>
          </c:val>
          <c:extLst>
            <c:ext xmlns:c16="http://schemas.microsoft.com/office/drawing/2014/chart" uri="{C3380CC4-5D6E-409C-BE32-E72D297353CC}">
              <c16:uniqueId val="{00000001-EEEC-4ABA-B0C5-4FFFE3B3E8C8}"/>
            </c:ext>
          </c:extLst>
        </c:ser>
        <c:dLbls>
          <c:showLegendKey val="0"/>
          <c:showVal val="0"/>
          <c:showCatName val="0"/>
          <c:showSerName val="0"/>
          <c:showPercent val="0"/>
          <c:showBubbleSize val="0"/>
        </c:dLbls>
        <c:gapWidth val="300"/>
        <c:axId val="690354848"/>
        <c:axId val="690348576"/>
      </c:barChart>
      <c:lineChart>
        <c:grouping val="standard"/>
        <c:varyColors val="0"/>
        <c:ser>
          <c:idx val="4"/>
          <c:order val="2"/>
          <c:tx>
            <c:strRef>
              <c:f>'Financial Spreadsheet'!$D$9</c:f>
              <c:strCache>
                <c:ptCount val="1"/>
                <c:pt idx="0">
                  <c:v>Ceiling</c:v>
                </c:pt>
              </c:strCache>
            </c:strRef>
          </c:tx>
          <c:spPr>
            <a:ln>
              <a:solidFill>
                <a:srgbClr val="FF0000"/>
              </a:solidFill>
            </a:ln>
          </c:spPr>
          <c:marker>
            <c:symbol val="none"/>
          </c:marker>
          <c:val>
            <c:numRef>
              <c:f>'Financial Spreadsheet'!$D$10:$D$33</c:f>
              <c:numCache>
                <c:formatCode>_("$"* #,##0_);_("$"* \(#,##0\);_("$"* "-"_);_(@_)</c:formatCode>
                <c:ptCount val="24"/>
                <c:pt idx="0">
                  <c:v>600000</c:v>
                </c:pt>
                <c:pt idx="1">
                  <c:v>600000</c:v>
                </c:pt>
                <c:pt idx="2">
                  <c:v>600000</c:v>
                </c:pt>
                <c:pt idx="3">
                  <c:v>600000</c:v>
                </c:pt>
                <c:pt idx="4">
                  <c:v>600000</c:v>
                </c:pt>
                <c:pt idx="5">
                  <c:v>600000</c:v>
                </c:pt>
                <c:pt idx="6">
                  <c:v>600000</c:v>
                </c:pt>
                <c:pt idx="7">
                  <c:v>600000</c:v>
                </c:pt>
                <c:pt idx="8">
                  <c:v>600000</c:v>
                </c:pt>
                <c:pt idx="9">
                  <c:v>600000</c:v>
                </c:pt>
                <c:pt idx="10">
                  <c:v>600000</c:v>
                </c:pt>
                <c:pt idx="11">
                  <c:v>600000</c:v>
                </c:pt>
                <c:pt idx="12">
                  <c:v>600000</c:v>
                </c:pt>
                <c:pt idx="13">
                  <c:v>1200000</c:v>
                </c:pt>
                <c:pt idx="14">
                  <c:v>1200000</c:v>
                </c:pt>
                <c:pt idx="15">
                  <c:v>1200000</c:v>
                </c:pt>
                <c:pt idx="16">
                  <c:v>1200000</c:v>
                </c:pt>
                <c:pt idx="17">
                  <c:v>1200000</c:v>
                </c:pt>
                <c:pt idx="18">
                  <c:v>1200000</c:v>
                </c:pt>
                <c:pt idx="19">
                  <c:v>1200000</c:v>
                </c:pt>
                <c:pt idx="20">
                  <c:v>1200000</c:v>
                </c:pt>
                <c:pt idx="21">
                  <c:v>1200000</c:v>
                </c:pt>
                <c:pt idx="22">
                  <c:v>1200000</c:v>
                </c:pt>
                <c:pt idx="23">
                  <c:v>1200000</c:v>
                </c:pt>
              </c:numCache>
            </c:numRef>
          </c:val>
          <c:smooth val="0"/>
          <c:extLst>
            <c:ext xmlns:c16="http://schemas.microsoft.com/office/drawing/2014/chart" uri="{C3380CC4-5D6E-409C-BE32-E72D297353CC}">
              <c16:uniqueId val="{00000002-EEEC-4ABA-B0C5-4FFFE3B3E8C8}"/>
            </c:ext>
          </c:extLst>
        </c:ser>
        <c:ser>
          <c:idx val="2"/>
          <c:order val="3"/>
          <c:tx>
            <c:strRef>
              <c:f>'Financial Spreadsheet'!$C$9</c:f>
              <c:strCache>
                <c:ptCount val="1"/>
                <c:pt idx="0">
                  <c:v>Planned spending, cumulative</c:v>
                </c:pt>
              </c:strCache>
            </c:strRef>
          </c:tx>
          <c:spPr>
            <a:ln>
              <a:solidFill>
                <a:schemeClr val="accent1"/>
              </a:solidFill>
            </a:ln>
          </c:spPr>
          <c:marker>
            <c:symbol val="none"/>
          </c:marker>
          <c:cat>
            <c:numRef>
              <c:f>'Financial Spreadsheet'!$A$10:$A$33</c:f>
              <c:numCache>
                <c:formatCode>mmm\-yy</c:formatCode>
                <c:ptCount val="24"/>
                <c:pt idx="0">
                  <c:v>40330</c:v>
                </c:pt>
                <c:pt idx="1">
                  <c:v>40360</c:v>
                </c:pt>
                <c:pt idx="2">
                  <c:v>40391</c:v>
                </c:pt>
                <c:pt idx="3">
                  <c:v>40422</c:v>
                </c:pt>
                <c:pt idx="4">
                  <c:v>40452</c:v>
                </c:pt>
                <c:pt idx="5">
                  <c:v>40483</c:v>
                </c:pt>
                <c:pt idx="6">
                  <c:v>40513</c:v>
                </c:pt>
                <c:pt idx="7">
                  <c:v>40544</c:v>
                </c:pt>
                <c:pt idx="8">
                  <c:v>40575</c:v>
                </c:pt>
                <c:pt idx="9">
                  <c:v>40603</c:v>
                </c:pt>
                <c:pt idx="10">
                  <c:v>40634</c:v>
                </c:pt>
                <c:pt idx="11">
                  <c:v>40664</c:v>
                </c:pt>
                <c:pt idx="12">
                  <c:v>40695</c:v>
                </c:pt>
                <c:pt idx="13">
                  <c:v>40725</c:v>
                </c:pt>
                <c:pt idx="14">
                  <c:v>40756</c:v>
                </c:pt>
                <c:pt idx="15">
                  <c:v>40787</c:v>
                </c:pt>
                <c:pt idx="16">
                  <c:v>40817</c:v>
                </c:pt>
                <c:pt idx="17">
                  <c:v>40848</c:v>
                </c:pt>
                <c:pt idx="18">
                  <c:v>40878</c:v>
                </c:pt>
                <c:pt idx="19">
                  <c:v>40909</c:v>
                </c:pt>
                <c:pt idx="20">
                  <c:v>40940</c:v>
                </c:pt>
                <c:pt idx="21">
                  <c:v>40969</c:v>
                </c:pt>
                <c:pt idx="22">
                  <c:v>41000</c:v>
                </c:pt>
                <c:pt idx="23">
                  <c:v>41030</c:v>
                </c:pt>
              </c:numCache>
            </c:numRef>
          </c:cat>
          <c:val>
            <c:numRef>
              <c:f>'Financial Spreadsheet'!$C$10:$C$33</c:f>
              <c:numCache>
                <c:formatCode>_("$"* #,##0_);_("$"* \(#,##0\);_("$"* "-"_);_(@_)</c:formatCode>
                <c:ptCount val="24"/>
                <c:pt idx="0">
                  <c:v>30000</c:v>
                </c:pt>
                <c:pt idx="1">
                  <c:v>60000</c:v>
                </c:pt>
                <c:pt idx="2">
                  <c:v>100000</c:v>
                </c:pt>
                <c:pt idx="3">
                  <c:v>120000</c:v>
                </c:pt>
                <c:pt idx="4">
                  <c:v>160000</c:v>
                </c:pt>
                <c:pt idx="5">
                  <c:v>175000</c:v>
                </c:pt>
                <c:pt idx="6">
                  <c:v>205000</c:v>
                </c:pt>
                <c:pt idx="7">
                  <c:v>235000</c:v>
                </c:pt>
                <c:pt idx="8">
                  <c:v>265000</c:v>
                </c:pt>
                <c:pt idx="9">
                  <c:v>295000</c:v>
                </c:pt>
                <c:pt idx="10">
                  <c:v>325000</c:v>
                </c:pt>
                <c:pt idx="11">
                  <c:v>355000</c:v>
                </c:pt>
                <c:pt idx="12">
                  <c:v>385000</c:v>
                </c:pt>
                <c:pt idx="13">
                  <c:v>415000</c:v>
                </c:pt>
                <c:pt idx="14">
                  <c:v>445000</c:v>
                </c:pt>
                <c:pt idx="15">
                  <c:v>475000</c:v>
                </c:pt>
                <c:pt idx="16">
                  <c:v>505000</c:v>
                </c:pt>
                <c:pt idx="17">
                  <c:v>535000</c:v>
                </c:pt>
                <c:pt idx="18">
                  <c:v>565000</c:v>
                </c:pt>
                <c:pt idx="19">
                  <c:v>595000</c:v>
                </c:pt>
                <c:pt idx="20">
                  <c:v>625000</c:v>
                </c:pt>
                <c:pt idx="21">
                  <c:v>655000</c:v>
                </c:pt>
                <c:pt idx="22">
                  <c:v>685000</c:v>
                </c:pt>
                <c:pt idx="23">
                  <c:v>715000</c:v>
                </c:pt>
              </c:numCache>
            </c:numRef>
          </c:val>
          <c:smooth val="0"/>
          <c:extLst>
            <c:ext xmlns:c16="http://schemas.microsoft.com/office/drawing/2014/chart" uri="{C3380CC4-5D6E-409C-BE32-E72D297353CC}">
              <c16:uniqueId val="{00000003-EEEC-4ABA-B0C5-4FFFE3B3E8C8}"/>
            </c:ext>
          </c:extLst>
        </c:ser>
        <c:ser>
          <c:idx val="3"/>
          <c:order val="4"/>
          <c:tx>
            <c:strRef>
              <c:f>'Financial Spreadsheet'!$G$9</c:f>
              <c:strCache>
                <c:ptCount val="1"/>
                <c:pt idx="0">
                  <c:v>Billed, cumulative</c:v>
                </c:pt>
              </c:strCache>
            </c:strRef>
          </c:tx>
          <c:marker>
            <c:symbol val="none"/>
          </c:marker>
          <c:cat>
            <c:numRef>
              <c:f>'Financial Spreadsheet'!$A$10:$A$33</c:f>
              <c:numCache>
                <c:formatCode>mmm\-yy</c:formatCode>
                <c:ptCount val="24"/>
                <c:pt idx="0">
                  <c:v>40330</c:v>
                </c:pt>
                <c:pt idx="1">
                  <c:v>40360</c:v>
                </c:pt>
                <c:pt idx="2">
                  <c:v>40391</c:v>
                </c:pt>
                <c:pt idx="3">
                  <c:v>40422</c:v>
                </c:pt>
                <c:pt idx="4">
                  <c:v>40452</c:v>
                </c:pt>
                <c:pt idx="5">
                  <c:v>40483</c:v>
                </c:pt>
                <c:pt idx="6">
                  <c:v>40513</c:v>
                </c:pt>
                <c:pt idx="7">
                  <c:v>40544</c:v>
                </c:pt>
                <c:pt idx="8">
                  <c:v>40575</c:v>
                </c:pt>
                <c:pt idx="9">
                  <c:v>40603</c:v>
                </c:pt>
                <c:pt idx="10">
                  <c:v>40634</c:v>
                </c:pt>
                <c:pt idx="11">
                  <c:v>40664</c:v>
                </c:pt>
                <c:pt idx="12">
                  <c:v>40695</c:v>
                </c:pt>
                <c:pt idx="13">
                  <c:v>40725</c:v>
                </c:pt>
                <c:pt idx="14">
                  <c:v>40756</c:v>
                </c:pt>
                <c:pt idx="15">
                  <c:v>40787</c:v>
                </c:pt>
                <c:pt idx="16">
                  <c:v>40817</c:v>
                </c:pt>
                <c:pt idx="17">
                  <c:v>40848</c:v>
                </c:pt>
                <c:pt idx="18">
                  <c:v>40878</c:v>
                </c:pt>
                <c:pt idx="19">
                  <c:v>40909</c:v>
                </c:pt>
                <c:pt idx="20">
                  <c:v>40940</c:v>
                </c:pt>
                <c:pt idx="21">
                  <c:v>40969</c:v>
                </c:pt>
                <c:pt idx="22">
                  <c:v>41000</c:v>
                </c:pt>
                <c:pt idx="23">
                  <c:v>41030</c:v>
                </c:pt>
              </c:numCache>
            </c:numRef>
          </c:cat>
          <c:val>
            <c:numRef>
              <c:f>'Financial Spreadsheet'!$G$10:$G$33</c:f>
              <c:numCache>
                <c:formatCode>_("$"* #,##0_);_("$"* \(#,##0\);_("$"* "-"_);_(@_)</c:formatCode>
                <c:ptCount val="24"/>
                <c:pt idx="0">
                  <c:v>10000</c:v>
                </c:pt>
                <c:pt idx="1">
                  <c:v>45000</c:v>
                </c:pt>
              </c:numCache>
            </c:numRef>
          </c:val>
          <c:smooth val="0"/>
          <c:extLst>
            <c:ext xmlns:c16="http://schemas.microsoft.com/office/drawing/2014/chart" uri="{C3380CC4-5D6E-409C-BE32-E72D297353CC}">
              <c16:uniqueId val="{00000004-EEEC-4ABA-B0C5-4FFFE3B3E8C8}"/>
            </c:ext>
          </c:extLst>
        </c:ser>
        <c:dLbls>
          <c:showLegendKey val="0"/>
          <c:showVal val="0"/>
          <c:showCatName val="0"/>
          <c:showSerName val="0"/>
          <c:showPercent val="0"/>
          <c:showBubbleSize val="0"/>
        </c:dLbls>
        <c:marker val="1"/>
        <c:smooth val="0"/>
        <c:axId val="690354456"/>
        <c:axId val="690356024"/>
      </c:lineChart>
      <c:dateAx>
        <c:axId val="690354848"/>
        <c:scaling>
          <c:orientation val="minMax"/>
        </c:scaling>
        <c:delete val="0"/>
        <c:axPos val="b"/>
        <c:numFmt formatCode="mmm\-yy" sourceLinked="1"/>
        <c:majorTickMark val="out"/>
        <c:minorTickMark val="none"/>
        <c:tickLblPos val="nextTo"/>
        <c:crossAx val="690348576"/>
        <c:crosses val="autoZero"/>
        <c:auto val="1"/>
        <c:lblOffset val="100"/>
        <c:baseTimeUnit val="months"/>
      </c:dateAx>
      <c:valAx>
        <c:axId val="690348576"/>
        <c:scaling>
          <c:orientation val="minMax"/>
        </c:scaling>
        <c:delete val="0"/>
        <c:axPos val="l"/>
        <c:majorGridlines/>
        <c:title>
          <c:tx>
            <c:rich>
              <a:bodyPr rot="-5400000" vert="horz"/>
              <a:lstStyle/>
              <a:p>
                <a:pPr>
                  <a:defRPr sz="1200"/>
                </a:pPr>
                <a:r>
                  <a:rPr lang="en-US" sz="1200"/>
                  <a:t>$ Monthly (columns)</a:t>
                </a:r>
              </a:p>
            </c:rich>
          </c:tx>
          <c:layout/>
          <c:overlay val="0"/>
        </c:title>
        <c:numFmt formatCode="_(&quot;$&quot;* #,##0_);_(&quot;$&quot;* \(#,##0\);_(&quot;$&quot;* &quot;-&quot;_);_(@_)" sourceLinked="1"/>
        <c:majorTickMark val="out"/>
        <c:minorTickMark val="none"/>
        <c:tickLblPos val="nextTo"/>
        <c:crossAx val="690354848"/>
        <c:crosses val="autoZero"/>
        <c:crossBetween val="between"/>
      </c:valAx>
      <c:valAx>
        <c:axId val="690356024"/>
        <c:scaling>
          <c:orientation val="minMax"/>
        </c:scaling>
        <c:delete val="0"/>
        <c:axPos val="r"/>
        <c:title>
          <c:tx>
            <c:rich>
              <a:bodyPr rot="-5400000" vert="horz"/>
              <a:lstStyle/>
              <a:p>
                <a:pPr>
                  <a:defRPr sz="1200"/>
                </a:pPr>
                <a:r>
                  <a:rPr lang="en-US" sz="1200"/>
                  <a:t>$ Total (lines)</a:t>
                </a:r>
              </a:p>
            </c:rich>
          </c:tx>
          <c:layout>
            <c:manualLayout>
              <c:xMode val="edge"/>
              <c:yMode val="edge"/>
              <c:x val="0.95800000224209247"/>
              <c:y val="0.30864995096464992"/>
            </c:manualLayout>
          </c:layout>
          <c:overlay val="0"/>
        </c:title>
        <c:numFmt formatCode="_(&quot;$&quot;* #,##0_);_(&quot;$&quot;* \(#,##0\);_(&quot;$&quot;* &quot;-&quot;_);_(@_)" sourceLinked="1"/>
        <c:majorTickMark val="out"/>
        <c:minorTickMark val="none"/>
        <c:tickLblPos val="nextTo"/>
        <c:crossAx val="690354456"/>
        <c:crosses val="max"/>
        <c:crossBetween val="between"/>
      </c:valAx>
      <c:catAx>
        <c:axId val="690354456"/>
        <c:scaling>
          <c:orientation val="minMax"/>
        </c:scaling>
        <c:delete val="1"/>
        <c:axPos val="b"/>
        <c:numFmt formatCode="mmm\-yy" sourceLinked="1"/>
        <c:majorTickMark val="out"/>
        <c:minorTickMark val="none"/>
        <c:tickLblPos val="nextTo"/>
        <c:crossAx val="690356024"/>
        <c:crosses val="autoZero"/>
        <c:auto val="1"/>
        <c:lblAlgn val="ctr"/>
        <c:lblOffset val="100"/>
        <c:noMultiLvlLbl val="0"/>
      </c:catAx>
    </c:plotArea>
    <c:legend>
      <c:legendPos val="r"/>
      <c:layout>
        <c:manualLayout>
          <c:xMode val="edge"/>
          <c:yMode val="edge"/>
          <c:x val="0.18246811253856426"/>
          <c:y val="0.91847581233924258"/>
          <c:w val="0.73809826403278533"/>
          <c:h val="7.2361720237062249E-2"/>
        </c:manualLayout>
      </c:layout>
      <c:overlay val="0"/>
      <c:txPr>
        <a:bodyPr/>
        <a:lstStyle/>
        <a:p>
          <a:pPr>
            <a:defRPr sz="1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5/30/2017</a:t>
            </a:fld>
            <a:endParaRPr lang="en-US" dirty="0">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solidFill>
                  <a:schemeClr val="bg1">
                    <a:lumMod val="65000"/>
                  </a:schemeClr>
                </a:solidFill>
                <a:latin typeface="Tahoma" pitchFamily="34" charset="0"/>
                <a:ea typeface="Tahoma" pitchFamily="34" charset="0"/>
                <a:cs typeface="Tahoma" pitchFamily="34" charset="0"/>
              </a:rPr>
              <a:t>Distribution Statement</a:t>
            </a:r>
            <a:endParaRPr lang="en-US" dirty="0">
              <a:solidFill>
                <a:schemeClr val="bg1">
                  <a:lumMod val="65000"/>
                </a:schemeClr>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dirty="0">
              <a:solidFill>
                <a:schemeClr val="bg1">
                  <a:lumMod val="65000"/>
                </a:schemeClr>
              </a:solidFill>
              <a:latin typeface="Tahoma" pitchFamily="34" charset="0"/>
              <a:ea typeface="Tahoma" pitchFamily="34" charset="0"/>
              <a:cs typeface="Tahoma" pitchFamily="34" charset="0"/>
            </a:endParaRPr>
          </a:p>
        </p:txBody>
      </p:sp>
      <p:pic>
        <p:nvPicPr>
          <p:cNvPr id="6"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5/30/2017</a:t>
            </a:fld>
            <a:endParaRPr lang="en-US" dirty="0"/>
          </a:p>
        </p:txBody>
      </p:sp>
      <p:sp>
        <p:nvSpPr>
          <p:cNvPr id="4" name="Slide Image Placeholder 3"/>
          <p:cNvSpPr>
            <a:spLocks noGrp="1" noRot="1" noChangeAspect="1"/>
          </p:cNvSpPr>
          <p:nvPr>
            <p:ph type="sldImg" idx="2"/>
          </p:nvPr>
        </p:nvSpPr>
        <p:spPr>
          <a:xfrm>
            <a:off x="1181100" y="895350"/>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648200"/>
            <a:ext cx="5608320" cy="395097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dirty="0" smtClean="0"/>
              <a:t>Distribution Statement</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dirty="0"/>
          </a:p>
        </p:txBody>
      </p:sp>
      <p:pic>
        <p:nvPicPr>
          <p:cNvPr id="8"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2625" y="1456511"/>
            <a:ext cx="77724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hasCustomPrompt="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add briefer names</a:t>
            </a:r>
            <a:endParaRPr lang="en-US" dirty="0"/>
          </a:p>
        </p:txBody>
      </p:sp>
      <p:cxnSp>
        <p:nvCxnSpPr>
          <p:cNvPr id="7" name="Straight Connector 6"/>
          <p:cNvCxnSpPr>
            <a:cxnSpLocks noChangeShapeType="1"/>
          </p:cNvCxnSpPr>
          <p:nvPr userDrawn="1"/>
        </p:nvCxnSpPr>
        <p:spPr bwMode="auto">
          <a:xfrm>
            <a:off x="381000" y="19796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9" name="Text Placeholder 8"/>
          <p:cNvSpPr>
            <a:spLocks noGrp="1"/>
          </p:cNvSpPr>
          <p:nvPr>
            <p:ph type="body" sz="quarter" idx="12" hasCustomPrompt="1"/>
          </p:nvPr>
        </p:nvSpPr>
        <p:spPr>
          <a:xfrm>
            <a:off x="1375646" y="4049486"/>
            <a:ext cx="6393425" cy="720221"/>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“Briefing prepared for”</a:t>
            </a:r>
          </a:p>
        </p:txBody>
      </p:sp>
      <p:sp>
        <p:nvSpPr>
          <p:cNvPr id="11" name="Text Placeholder 10"/>
          <p:cNvSpPr>
            <a:spLocks noGrp="1"/>
          </p:cNvSpPr>
          <p:nvPr>
            <p:ph type="body" sz="quarter" idx="13" hasCustomPrompt="1"/>
          </p:nvPr>
        </p:nvSpPr>
        <p:spPr>
          <a:xfrm>
            <a:off x="2740025" y="4790048"/>
            <a:ext cx="3657599" cy="322825"/>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Date</a:t>
            </a:r>
          </a:p>
        </p:txBody>
      </p:sp>
    </p:spTree>
    <p:extLst>
      <p:ext uri="{BB962C8B-B14F-4D97-AF65-F5344CB8AC3E}">
        <p14:creationId xmlns:p14="http://schemas.microsoft.com/office/powerpoint/2010/main" val="349861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5949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6688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965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extBox 4"/>
          <p:cNvSpPr txBox="1"/>
          <p:nvPr userDrawn="1"/>
        </p:nvSpPr>
        <p:spPr>
          <a:xfrm>
            <a:off x="3729431" y="3525877"/>
            <a:ext cx="1716111" cy="369332"/>
          </a:xfrm>
          <a:prstGeom prst="rect">
            <a:avLst/>
          </a:prstGeom>
          <a:noFill/>
        </p:spPr>
        <p:txBody>
          <a:bodyPr wrap="none" rtlCol="0">
            <a:spAutoFit/>
          </a:bodyPr>
          <a:lstStyle/>
          <a:p>
            <a:pPr lvl="0"/>
            <a:r>
              <a:rPr lang="en-US" dirty="0" smtClean="0">
                <a:latin typeface="Tahoma" pitchFamily="34" charset="0"/>
                <a:ea typeface="Tahoma" pitchFamily="34" charset="0"/>
                <a:cs typeface="Tahoma" pitchFamily="34" charset="0"/>
              </a:rPr>
              <a:t>www.darpa.mil</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31281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Rectangle 4"/>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1676400" y="5410200"/>
            <a:ext cx="1066800" cy="261610"/>
          </a:xfrm>
          <a:prstGeom prst="rect">
            <a:avLst/>
          </a:prstGeom>
          <a:noFill/>
        </p:spPr>
        <p:txBody>
          <a:bodyPr wrap="square" rtlCol="0">
            <a:spAutoFit/>
          </a:bodyPr>
          <a:lstStyle/>
          <a:p>
            <a:pPr algn="ctr"/>
            <a:r>
              <a:rPr lang="en-US" sz="1100" b="1" dirty="0" smtClean="0">
                <a:latin typeface="Tahoma" pitchFamily="34" charset="0"/>
                <a:ea typeface="Tahoma" pitchFamily="34" charset="0"/>
                <a:cs typeface="Tahoma" pitchFamily="34" charset="0"/>
              </a:rPr>
              <a:t>Concept</a:t>
            </a:r>
            <a:endParaRPr lang="en-US" sz="1100" b="1" dirty="0">
              <a:latin typeface="Tahoma" pitchFamily="34" charset="0"/>
              <a:ea typeface="Tahoma" pitchFamily="34" charset="0"/>
              <a:cs typeface="Tahoma" pitchFamily="34" charset="0"/>
            </a:endParaRPr>
          </a:p>
        </p:txBody>
      </p:sp>
      <p:sp>
        <p:nvSpPr>
          <p:cNvPr id="9" name="TextBox 8"/>
          <p:cNvSpPr txBox="1"/>
          <p:nvPr userDrawn="1"/>
        </p:nvSpPr>
        <p:spPr>
          <a:xfrm>
            <a:off x="4038600" y="5422272"/>
            <a:ext cx="1066800" cy="261610"/>
          </a:xfrm>
          <a:prstGeom prst="rect">
            <a:avLst/>
          </a:prstGeom>
          <a:noFill/>
        </p:spPr>
        <p:txBody>
          <a:bodyPr wrap="square" rtlCol="0">
            <a:spAutoFit/>
          </a:bodyPr>
          <a:lstStyle/>
          <a:p>
            <a:pPr algn="ctr"/>
            <a:r>
              <a:rPr lang="en-US" sz="1100" b="1" dirty="0" smtClean="0">
                <a:latin typeface="Tahoma" pitchFamily="34" charset="0"/>
                <a:ea typeface="Tahoma" pitchFamily="34" charset="0"/>
                <a:cs typeface="Tahoma" pitchFamily="34" charset="0"/>
              </a:rPr>
              <a:t>Prototype</a:t>
            </a:r>
            <a:endParaRPr lang="en-US" sz="1100" b="1" dirty="0">
              <a:latin typeface="Tahoma" pitchFamily="34" charset="0"/>
              <a:ea typeface="Tahoma" pitchFamily="34" charset="0"/>
              <a:cs typeface="Tahoma" pitchFamily="34" charset="0"/>
            </a:endParaRPr>
          </a:p>
        </p:txBody>
      </p:sp>
      <p:sp>
        <p:nvSpPr>
          <p:cNvPr id="10" name="TextBox 9"/>
          <p:cNvSpPr txBox="1"/>
          <p:nvPr userDrawn="1"/>
        </p:nvSpPr>
        <p:spPr>
          <a:xfrm>
            <a:off x="6286500" y="5347157"/>
            <a:ext cx="1295400" cy="430887"/>
          </a:xfrm>
          <a:prstGeom prst="rect">
            <a:avLst/>
          </a:prstGeom>
          <a:noFill/>
        </p:spPr>
        <p:txBody>
          <a:bodyPr wrap="square" rtlCol="0">
            <a:spAutoFit/>
          </a:bodyPr>
          <a:lstStyle/>
          <a:p>
            <a:pPr algn="ctr"/>
            <a:r>
              <a:rPr lang="en-US" sz="1100" b="1" dirty="0" smtClean="0">
                <a:latin typeface="Tahoma" pitchFamily="34" charset="0"/>
                <a:ea typeface="Tahoma" pitchFamily="34" charset="0"/>
                <a:cs typeface="Tahoma" pitchFamily="34" charset="0"/>
              </a:rPr>
              <a:t>Field Demonstration</a:t>
            </a:r>
            <a:endParaRPr lang="en-US" sz="1100" b="1" dirty="0">
              <a:latin typeface="Tahoma" pitchFamily="34" charset="0"/>
              <a:ea typeface="Tahoma" pitchFamily="34" charset="0"/>
              <a:cs typeface="Tahoma" pitchFamily="34" charset="0"/>
            </a:endParaRPr>
          </a:p>
        </p:txBody>
      </p:sp>
      <p:sp>
        <p:nvSpPr>
          <p:cNvPr id="11" name="TextBox 10"/>
          <p:cNvSpPr txBox="1"/>
          <p:nvPr userDrawn="1"/>
        </p:nvSpPr>
        <p:spPr>
          <a:xfrm>
            <a:off x="381000" y="1232807"/>
            <a:ext cx="8382000" cy="3785652"/>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The following two slides outline the format for two different quad charts that will be used for Congressional Staffer day and internal DARPA use. The only difference between the two quad charts is the bottom right-hand quadrant as follows: </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ahoma" pitchFamily="34" charset="0"/>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Staffer: Names and locations of performers. </a:t>
            </a: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Internal DARPA: Issues/challenges and a spend plan status. </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Formatting for both the internal DARPA and staffer quads:  </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ahoma" pitchFamily="34" charset="0"/>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Font: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Tahoma</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Color: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Font color = black</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Sizes: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Font size is set at 12 pt., decreasing to 11 pt. and 9 pt. for sub-bullets.  (Recognizing that some programs will have more information needed on the quad charts than others, text size may be reduced but, for ease of </a:t>
            </a:r>
            <a:b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b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reading, should never be smaller than 9 pt.) </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Font style: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Avoid the use of bold unless needed</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Bullets and sub-bullets: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Solid dots</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marL="742950" marR="0" lvl="1" indent="-28575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0000"/>
                </a:solidFill>
                <a:effectLst/>
                <a:uLnTx/>
                <a:uFillTx/>
                <a:latin typeface="+mn-lt"/>
                <a:ea typeface="MS PGothic"/>
                <a:cs typeface="MS PGothic"/>
              </a:rPr>
              <a:t>Status Boxes: </a:t>
            </a:r>
            <a:r>
              <a:rPr kumimoji="0" lang="en-US" sz="1200" b="0" i="0" u="none" strike="noStrike" kern="1200" cap="none" spc="0" normalizeH="0" baseline="0" noProof="0" dirty="0" smtClean="0">
                <a:ln>
                  <a:noFill/>
                </a:ln>
                <a:solidFill>
                  <a:srgbClr val="000000"/>
                </a:solidFill>
                <a:effectLst/>
                <a:uLnTx/>
                <a:uFillTx/>
                <a:latin typeface="+mn-lt"/>
                <a:ea typeface="MS PGothic"/>
                <a:cs typeface="MS PGothic"/>
              </a:rPr>
              <a:t>In the upper right hand corner of each quad chart, there is a placeholder for one of these three boxes. Please replace the existing placeholder with the corresponding box that represents the status of the program:</a:t>
            </a:r>
            <a:endParaRPr kumimoji="0" lang="en-US" sz="1200" b="0" i="0" u="none" strike="noStrike" kern="1200" cap="none" spc="0" normalizeH="0" baseline="0" noProof="0" dirty="0">
              <a:ln>
                <a:noFill/>
              </a:ln>
              <a:solidFill>
                <a:prstClr val="black"/>
              </a:solidFill>
              <a:effectLst/>
              <a:uLnTx/>
              <a:uFillTx/>
              <a:latin typeface="Times New Roman"/>
              <a:ea typeface="Times New Roman"/>
              <a:cs typeface="Times New Roman"/>
            </a:endParaRPr>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024753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0945"/>
            <a:ext cx="623887" cy="246221"/>
          </a:xfrm>
          <a:prstGeom prst="rect">
            <a:avLst/>
          </a:prstGeom>
          <a:noFill/>
        </p:spPr>
        <p:txBody>
          <a:bodyPr wrap="square" rtlCol="0">
            <a:spAutoFit/>
          </a:bodyPr>
          <a:lstStyle/>
          <a:p>
            <a:r>
              <a:rPr lang="en-US" sz="1000" dirty="0" smtClean="0">
                <a:latin typeface="+mn-lt"/>
              </a:rPr>
              <a:t>PE:</a:t>
            </a:r>
            <a:endParaRPr lang="en-US" sz="1000" dirty="0">
              <a:latin typeface="+mn-lt"/>
            </a:endParaRPr>
          </a:p>
        </p:txBody>
      </p:sp>
      <p:sp>
        <p:nvSpPr>
          <p:cNvPr id="11" name="TextBox 10"/>
          <p:cNvSpPr txBox="1"/>
          <p:nvPr userDrawn="1"/>
        </p:nvSpPr>
        <p:spPr>
          <a:xfrm>
            <a:off x="1044045" y="1100945"/>
            <a:ext cx="1204913" cy="246221"/>
          </a:xfrm>
          <a:prstGeom prst="rect">
            <a:avLst/>
          </a:prstGeom>
          <a:noFill/>
        </p:spPr>
        <p:txBody>
          <a:bodyPr wrap="square" rtlCol="0">
            <a:spAutoFit/>
          </a:bodyPr>
          <a:lstStyle/>
          <a:p>
            <a:r>
              <a:rPr lang="en-US" sz="1000" dirty="0" smtClean="0">
                <a:latin typeface="+mn-lt"/>
              </a:rPr>
              <a:t>PROJECT:</a:t>
            </a:r>
            <a:endParaRPr lang="en-US" sz="1000" dirty="0">
              <a:latin typeface="+mn-lt"/>
            </a:endParaRPr>
          </a:p>
        </p:txBody>
      </p:sp>
      <p:sp>
        <p:nvSpPr>
          <p:cNvPr id="12" name="TextBox 11"/>
          <p:cNvSpPr txBox="1"/>
          <p:nvPr userDrawn="1"/>
        </p:nvSpPr>
        <p:spPr>
          <a:xfrm>
            <a:off x="2257426" y="1100945"/>
            <a:ext cx="1204913" cy="246221"/>
          </a:xfrm>
          <a:prstGeom prst="rect">
            <a:avLst/>
          </a:prstGeom>
          <a:noFill/>
        </p:spPr>
        <p:txBody>
          <a:bodyPr wrap="square" rtlCol="0">
            <a:spAutoFit/>
          </a:bodyPr>
          <a:lstStyle/>
          <a:p>
            <a:r>
              <a:rPr lang="en-US" sz="1000" dirty="0" smtClean="0">
                <a:latin typeface="+mn-lt"/>
              </a:rPr>
              <a:t>RDDS</a:t>
            </a:r>
            <a:r>
              <a:rPr lang="en-US" sz="1000" baseline="0" dirty="0" smtClean="0">
                <a:latin typeface="+mn-lt"/>
              </a:rPr>
              <a:t> PG #</a:t>
            </a:r>
            <a:r>
              <a:rPr lang="en-US" sz="1000" dirty="0" smtClean="0">
                <a:latin typeface="+mn-lt"/>
              </a:rPr>
              <a:t>:</a:t>
            </a:r>
            <a:endParaRPr lang="en-US" sz="1000" dirty="0">
              <a:latin typeface="+mn-lt"/>
            </a:endParaRPr>
          </a:p>
        </p:txBody>
      </p:sp>
      <p:sp>
        <p:nvSpPr>
          <p:cNvPr id="23"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19"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13" name="TextBox 12"/>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lvl="0" algn="ctr"/>
            <a:r>
              <a:rPr lang="en-US" sz="1000" dirty="0" smtClean="0"/>
              <a:t>FY16</a:t>
            </a:r>
          </a:p>
        </p:txBody>
      </p:sp>
      <p:sp>
        <p:nvSpPr>
          <p:cNvPr id="14" name="TextBox 13"/>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lvl="0" algn="ctr"/>
            <a:r>
              <a:rPr lang="en-US" sz="1000" dirty="0" smtClean="0"/>
              <a:t>FY15</a:t>
            </a:r>
          </a:p>
        </p:txBody>
      </p:sp>
      <p:sp>
        <p:nvSpPr>
          <p:cNvPr id="15" name="TextBox 14"/>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lvl="0" algn="ctr"/>
            <a:r>
              <a:rPr lang="en-US" sz="1000" dirty="0" smtClean="0"/>
              <a:t>FY14</a:t>
            </a:r>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OVERVIEW</a:t>
            </a:r>
            <a:endParaRPr lang="en-US" sz="1200" b="1" dirty="0">
              <a:latin typeface="Tahoma" pitchFamily="34" charset="0"/>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STATUS</a:t>
            </a:r>
            <a:endParaRPr lang="en-US" sz="1200" b="1" dirty="0">
              <a:latin typeface="Tahoma" pitchFamily="34" charset="0"/>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CAPABILITY OBJECTIVE/GOAL</a:t>
            </a:r>
            <a:endParaRPr lang="en-US" sz="1200" b="1" dirty="0">
              <a:latin typeface="Tahoma" pitchFamily="34" charset="0"/>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(Just include primes)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smtClean="0">
                <a:latin typeface="Tahoma" pitchFamily="34" charset="0"/>
                <a:ea typeface="Tahoma" pitchFamily="34" charset="0"/>
                <a:cs typeface="Tahoma" pitchFamily="34" charset="0"/>
              </a:rPr>
              <a:t>PERFORMER:	</a:t>
            </a:r>
            <a:endParaRPr lang="en-US" sz="1000" baseline="0" dirty="0">
              <a:latin typeface="Tahoma" pitchFamily="34" charset="0"/>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PERFORMERS</a:t>
            </a:r>
            <a:endParaRPr lang="en-US" sz="1200" b="1" dirty="0">
              <a:latin typeface="Tahoma" pitchFamily="34" charset="0"/>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smtClean="0">
                <a:ln>
                  <a:noFill/>
                </a:ln>
                <a:solidFill>
                  <a:prstClr val="white"/>
                </a:solidFill>
                <a:effectLst/>
                <a:uLnTx/>
                <a:uFillTx/>
                <a:latin typeface="Tahoma" pitchFamily="34" charset="0"/>
                <a:ea typeface="Tahoma" pitchFamily="34" charset="0"/>
                <a:cs typeface="Tahoma" pitchFamily="34" charset="0"/>
              </a:rPr>
              <a:t>LOCATION:</a:t>
            </a:r>
            <a:endPar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endParaRP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2" name="Content Placeholder 6"/>
          <p:cNvSpPr>
            <a:spLocks noGrp="1"/>
          </p:cNvSpPr>
          <p:nvPr>
            <p:ph sz="quarter" idx="24" hasCustomPrompt="1"/>
          </p:nvPr>
        </p:nvSpPr>
        <p:spPr>
          <a:xfrm>
            <a:off x="195263" y="1642361"/>
            <a:ext cx="4283604" cy="2155469"/>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*Please provide a broad overview of the program*</a:t>
            </a:r>
          </a:p>
        </p:txBody>
      </p:sp>
      <p:sp>
        <p:nvSpPr>
          <p:cNvPr id="34" name="Content Placeholder 6"/>
          <p:cNvSpPr>
            <a:spLocks noGrp="1"/>
          </p:cNvSpPr>
          <p:nvPr>
            <p:ph sz="quarter" idx="25" hasCustomPrompt="1"/>
          </p:nvPr>
        </p:nvSpPr>
        <p:spPr>
          <a:xfrm>
            <a:off x="195263" y="4120863"/>
            <a:ext cx="4283604" cy="2432337"/>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000" dirty="0" smtClean="0"/>
              <a:t>*What are you trying to accomplish and what is the desired end state*</a:t>
            </a:r>
          </a:p>
        </p:txBody>
      </p:sp>
      <p:sp>
        <p:nvSpPr>
          <p:cNvPr id="43" name="Content Placeholder 6"/>
          <p:cNvSpPr>
            <a:spLocks noGrp="1"/>
          </p:cNvSpPr>
          <p:nvPr>
            <p:ph sz="quarter" idx="26" hasCustomPrompt="1"/>
          </p:nvPr>
        </p:nvSpPr>
        <p:spPr>
          <a:xfrm>
            <a:off x="4707996" y="1642361"/>
            <a:ext cx="4283604" cy="2155469"/>
          </a:xfrm>
        </p:spPr>
        <p:txBody>
          <a:bodyPr anchor="t"/>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Upcoming Key Decisions:                                                       Transition: *Define stages of transition- 6.1, 6.2, 6.3*              Technical Risk:</a:t>
            </a:r>
            <a:endParaRPr lang="en-US" dirty="0"/>
          </a:p>
        </p:txBody>
      </p:sp>
    </p:spTree>
    <p:extLst>
      <p:ext uri="{BB962C8B-B14F-4D97-AF65-F5344CB8AC3E}">
        <p14:creationId xmlns:p14="http://schemas.microsoft.com/office/powerpoint/2010/main" val="18108982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9505"/>
            <a:ext cx="623887" cy="246221"/>
          </a:xfrm>
          <a:prstGeom prst="rect">
            <a:avLst/>
          </a:prstGeom>
          <a:noFill/>
        </p:spPr>
        <p:txBody>
          <a:bodyPr wrap="square" rtlCol="0">
            <a:spAutoFit/>
          </a:bodyPr>
          <a:lstStyle/>
          <a:p>
            <a:r>
              <a:rPr lang="en-US" sz="1000" dirty="0" smtClean="0">
                <a:latin typeface="+mn-lt"/>
              </a:rPr>
              <a:t>PE:</a:t>
            </a:r>
            <a:endParaRPr lang="en-US" sz="1000" dirty="0">
              <a:latin typeface="+mn-lt"/>
            </a:endParaRPr>
          </a:p>
        </p:txBody>
      </p:sp>
      <p:sp>
        <p:nvSpPr>
          <p:cNvPr id="11" name="TextBox 10"/>
          <p:cNvSpPr txBox="1"/>
          <p:nvPr userDrawn="1"/>
        </p:nvSpPr>
        <p:spPr>
          <a:xfrm>
            <a:off x="1782269" y="1109505"/>
            <a:ext cx="792555" cy="246221"/>
          </a:xfrm>
          <a:prstGeom prst="rect">
            <a:avLst/>
          </a:prstGeom>
          <a:noFill/>
        </p:spPr>
        <p:txBody>
          <a:bodyPr wrap="square" rtlCol="0">
            <a:spAutoFit/>
          </a:bodyPr>
          <a:lstStyle/>
          <a:p>
            <a:r>
              <a:rPr lang="en-US" sz="1000" dirty="0" smtClean="0">
                <a:latin typeface="+mn-lt"/>
              </a:rPr>
              <a:t>PROJECT:</a:t>
            </a:r>
            <a:endParaRPr lang="en-US" sz="1000" dirty="0">
              <a:latin typeface="+mn-lt"/>
            </a:endParaRPr>
          </a:p>
        </p:txBody>
      </p:sp>
      <p:sp>
        <p:nvSpPr>
          <p:cNvPr id="12" name="TextBox 11"/>
          <p:cNvSpPr txBox="1"/>
          <p:nvPr userDrawn="1"/>
        </p:nvSpPr>
        <p:spPr>
          <a:xfrm>
            <a:off x="3614740" y="1109505"/>
            <a:ext cx="1204913" cy="246221"/>
          </a:xfrm>
          <a:prstGeom prst="rect">
            <a:avLst/>
          </a:prstGeom>
          <a:noFill/>
        </p:spPr>
        <p:txBody>
          <a:bodyPr wrap="square" rtlCol="0">
            <a:spAutoFit/>
          </a:bodyPr>
          <a:lstStyle/>
          <a:p>
            <a:r>
              <a:rPr lang="en-US" sz="1000" dirty="0" smtClean="0">
                <a:latin typeface="+mn-lt"/>
              </a:rPr>
              <a:t>RDDS</a:t>
            </a:r>
            <a:r>
              <a:rPr lang="en-US" sz="1000" baseline="0" dirty="0" smtClean="0">
                <a:latin typeface="+mn-lt"/>
              </a:rPr>
              <a:t> PG #</a:t>
            </a:r>
            <a:r>
              <a:rPr lang="en-US" sz="1000" dirty="0" smtClean="0">
                <a:latin typeface="+mn-lt"/>
              </a:rPr>
              <a:t>:</a:t>
            </a:r>
            <a:endParaRPr lang="en-US" sz="1000" dirty="0">
              <a:latin typeface="+mn-lt"/>
            </a:endParaRPr>
          </a:p>
        </p:txBody>
      </p:sp>
      <p:sp>
        <p:nvSpPr>
          <p:cNvPr id="23"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p>
        </p:txBody>
      </p:sp>
      <p:sp>
        <p:nvSpPr>
          <p:cNvPr id="1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3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34" name="Text Placeholder 39"/>
          <p:cNvSpPr>
            <a:spLocks noGrp="1"/>
          </p:cNvSpPr>
          <p:nvPr>
            <p:ph type="body" sz="quarter" idx="32"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33"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13" name="TextBox 12"/>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FY16</a:t>
            </a:r>
          </a:p>
        </p:txBody>
      </p:sp>
      <p:sp>
        <p:nvSpPr>
          <p:cNvPr id="14" name="TextBox 13"/>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FY15</a:t>
            </a:r>
          </a:p>
        </p:txBody>
      </p:sp>
      <p:sp>
        <p:nvSpPr>
          <p:cNvPr id="15" name="TextBox 14"/>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FY14</a:t>
            </a:r>
          </a:p>
        </p:txBody>
      </p:sp>
      <p:sp>
        <p:nvSpPr>
          <p:cNvPr id="45" name="TextBox 44"/>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PROJECT</a:t>
            </a:r>
          </a:p>
        </p:txBody>
      </p:sp>
      <p:sp>
        <p:nvSpPr>
          <p:cNvPr id="46" name="Text Placeholder 39"/>
          <p:cNvSpPr>
            <a:spLocks noGrp="1"/>
          </p:cNvSpPr>
          <p:nvPr userDrawn="1">
            <p:ph type="body" sz="quarter" idx="34"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48" name="Text Placeholder 39"/>
          <p:cNvSpPr>
            <a:spLocks noGrp="1"/>
          </p:cNvSpPr>
          <p:nvPr userDrawn="1">
            <p:ph type="body" sz="quarter" idx="35"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3" name="Footer Placeholder 2"/>
          <p:cNvSpPr>
            <a:spLocks noGrp="1"/>
          </p:cNvSpPr>
          <p:nvPr userDrawn="1">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OVERVIEW</a:t>
            </a:r>
            <a:endParaRPr lang="en-US" sz="1200" b="1" dirty="0">
              <a:latin typeface="Tahoma" pitchFamily="34" charset="0"/>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STATUS</a:t>
            </a:r>
            <a:endParaRPr lang="en-US" sz="1200" b="1" dirty="0">
              <a:latin typeface="Tahoma" pitchFamily="34" charset="0"/>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CAPABILITY OBJECTIVE/GOAL</a:t>
            </a:r>
            <a:endParaRPr lang="en-US" sz="1200" b="1" dirty="0">
              <a:latin typeface="Tahoma" pitchFamily="34" charset="0"/>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(Just include primes)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smtClean="0">
                <a:latin typeface="Tahoma" pitchFamily="34" charset="0"/>
                <a:ea typeface="Tahoma" pitchFamily="34" charset="0"/>
                <a:cs typeface="Tahoma" pitchFamily="34" charset="0"/>
              </a:rPr>
              <a:t>PERFORMER:	</a:t>
            </a:r>
            <a:endParaRPr lang="en-US" sz="1000" baseline="0" dirty="0">
              <a:latin typeface="Tahoma" pitchFamily="34" charset="0"/>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PERFORMERS</a:t>
            </a:r>
            <a:endParaRPr lang="en-US" sz="1200" b="1" dirty="0">
              <a:latin typeface="Tahoma" pitchFamily="34" charset="0"/>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smtClean="0">
                <a:ln>
                  <a:noFill/>
                </a:ln>
                <a:solidFill>
                  <a:prstClr val="white"/>
                </a:solidFill>
                <a:effectLst/>
                <a:uLnTx/>
                <a:uFillTx/>
                <a:latin typeface="Tahoma" pitchFamily="34" charset="0"/>
                <a:ea typeface="Tahoma" pitchFamily="34" charset="0"/>
                <a:cs typeface="Tahoma" pitchFamily="34" charset="0"/>
              </a:rPr>
              <a:t>LOCATION:</a:t>
            </a:r>
            <a:endPar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endParaRP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24" hasCustomPrompt="1"/>
          </p:nvPr>
        </p:nvSpPr>
        <p:spPr>
          <a:xfrm>
            <a:off x="195263" y="1642361"/>
            <a:ext cx="4283604" cy="2155469"/>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*Please provide a broad overview of the program*</a:t>
            </a:r>
          </a:p>
        </p:txBody>
      </p:sp>
      <p:sp>
        <p:nvSpPr>
          <p:cNvPr id="50" name="Content Placeholder 6"/>
          <p:cNvSpPr>
            <a:spLocks noGrp="1"/>
          </p:cNvSpPr>
          <p:nvPr>
            <p:ph sz="quarter" idx="25" hasCustomPrompt="1"/>
          </p:nvPr>
        </p:nvSpPr>
        <p:spPr>
          <a:xfrm>
            <a:off x="195263" y="4120863"/>
            <a:ext cx="4283604" cy="2432337"/>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000" dirty="0" smtClean="0"/>
              <a:t>*What are you trying to accomplish and what is the desired end state*</a:t>
            </a:r>
          </a:p>
        </p:txBody>
      </p:sp>
      <p:sp>
        <p:nvSpPr>
          <p:cNvPr id="51" name="Content Placeholder 6"/>
          <p:cNvSpPr>
            <a:spLocks noGrp="1"/>
          </p:cNvSpPr>
          <p:nvPr>
            <p:ph sz="quarter" idx="26" hasCustomPrompt="1"/>
          </p:nvPr>
        </p:nvSpPr>
        <p:spPr>
          <a:xfrm>
            <a:off x="4707996" y="1642361"/>
            <a:ext cx="4283604" cy="2155469"/>
          </a:xfrm>
        </p:spPr>
        <p:txBody>
          <a:bodyPr anchor="t"/>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Upcoming Key Decisions:                                                       Transition: *Define stages of transition- 6.1, 6.2, 6.3*              Technical Risk:</a:t>
            </a:r>
            <a:endParaRPr lang="en-US" dirty="0"/>
          </a:p>
        </p:txBody>
      </p:sp>
    </p:spTree>
    <p:extLst>
      <p:ext uri="{BB962C8B-B14F-4D97-AF65-F5344CB8AC3E}">
        <p14:creationId xmlns:p14="http://schemas.microsoft.com/office/powerpoint/2010/main" val="150511530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0" y="1124894"/>
            <a:ext cx="623887" cy="230832"/>
          </a:xfrm>
          <a:prstGeom prst="rect">
            <a:avLst/>
          </a:prstGeom>
          <a:noFill/>
        </p:spPr>
        <p:txBody>
          <a:bodyPr wrap="square" rtlCol="0">
            <a:spAutoFit/>
          </a:bodyPr>
          <a:lstStyle/>
          <a:p>
            <a:r>
              <a:rPr lang="en-US" sz="900" dirty="0" smtClean="0">
                <a:latin typeface="+mn-lt"/>
              </a:rPr>
              <a:t>PE:</a:t>
            </a:r>
            <a:endParaRPr lang="en-US" sz="900" dirty="0">
              <a:latin typeface="+mn-lt"/>
            </a:endParaRPr>
          </a:p>
        </p:txBody>
      </p:sp>
      <p:sp>
        <p:nvSpPr>
          <p:cNvPr id="11" name="TextBox 10"/>
          <p:cNvSpPr txBox="1"/>
          <p:nvPr userDrawn="1"/>
        </p:nvSpPr>
        <p:spPr>
          <a:xfrm>
            <a:off x="2215265" y="1124894"/>
            <a:ext cx="792555" cy="230832"/>
          </a:xfrm>
          <a:prstGeom prst="rect">
            <a:avLst/>
          </a:prstGeom>
          <a:noFill/>
        </p:spPr>
        <p:txBody>
          <a:bodyPr wrap="square" rtlCol="0">
            <a:spAutoFit/>
          </a:bodyPr>
          <a:lstStyle/>
          <a:p>
            <a:r>
              <a:rPr lang="en-US" sz="900" dirty="0" smtClean="0">
                <a:latin typeface="+mn-lt"/>
              </a:rPr>
              <a:t>PROJECT:</a:t>
            </a:r>
            <a:endParaRPr lang="en-US" sz="900" dirty="0">
              <a:latin typeface="+mn-lt"/>
            </a:endParaRPr>
          </a:p>
        </p:txBody>
      </p:sp>
      <p:sp>
        <p:nvSpPr>
          <p:cNvPr id="12" name="TextBox 11"/>
          <p:cNvSpPr txBox="1"/>
          <p:nvPr userDrawn="1"/>
        </p:nvSpPr>
        <p:spPr>
          <a:xfrm>
            <a:off x="4426414" y="1124894"/>
            <a:ext cx="1204913" cy="230832"/>
          </a:xfrm>
          <a:prstGeom prst="rect">
            <a:avLst/>
          </a:prstGeom>
          <a:noFill/>
        </p:spPr>
        <p:txBody>
          <a:bodyPr wrap="square" rtlCol="0">
            <a:spAutoFit/>
          </a:bodyPr>
          <a:lstStyle/>
          <a:p>
            <a:r>
              <a:rPr lang="en-US" sz="900" dirty="0" smtClean="0">
                <a:latin typeface="+mn-lt"/>
              </a:rPr>
              <a:t>RDDS</a:t>
            </a:r>
            <a:r>
              <a:rPr lang="en-US" sz="900" baseline="0" dirty="0" smtClean="0">
                <a:latin typeface="+mn-lt"/>
              </a:rPr>
              <a:t> PG #</a:t>
            </a:r>
            <a:r>
              <a:rPr lang="en-US" sz="900" dirty="0" smtClean="0">
                <a:latin typeface="+mn-lt"/>
              </a:rPr>
              <a:t>:</a:t>
            </a:r>
            <a:endParaRPr lang="en-US" sz="900" dirty="0">
              <a:latin typeface="+mn-lt"/>
            </a:endParaRPr>
          </a:p>
        </p:txBody>
      </p:sp>
      <p:sp>
        <p:nvSpPr>
          <p:cNvPr id="23"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19"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2"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4"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13" name="TextBox 12"/>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FY16</a:t>
            </a:r>
          </a:p>
        </p:txBody>
      </p:sp>
      <p:sp>
        <p:nvSpPr>
          <p:cNvPr id="14" name="TextBox 13"/>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FY15</a:t>
            </a:r>
          </a:p>
        </p:txBody>
      </p:sp>
      <p:sp>
        <p:nvSpPr>
          <p:cNvPr id="15" name="TextBox 14"/>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FY14</a:t>
            </a:r>
          </a:p>
        </p:txBody>
      </p:sp>
      <p:sp>
        <p:nvSpPr>
          <p:cNvPr id="45" name="TextBox 44"/>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PROJECT</a:t>
            </a:r>
          </a:p>
        </p:txBody>
      </p:sp>
      <p:sp>
        <p:nvSpPr>
          <p:cNvPr id="46" name="Text Placeholder 39"/>
          <p:cNvSpPr>
            <a:spLocks noGrp="1"/>
          </p:cNvSpPr>
          <p:nvPr userDrawn="1">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48" name="Text Placeholder 39"/>
          <p:cNvSpPr>
            <a:spLocks noGrp="1"/>
          </p:cNvSpPr>
          <p:nvPr userDrawn="1">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3" name="Footer Placeholder 2"/>
          <p:cNvSpPr>
            <a:spLocks noGrp="1"/>
          </p:cNvSpPr>
          <p:nvPr userDrawn="1">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OVERVIEW</a:t>
            </a:r>
            <a:endParaRPr lang="en-US" sz="1200" b="1" dirty="0">
              <a:latin typeface="Tahoma" pitchFamily="34" charset="0"/>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STATUS</a:t>
            </a:r>
            <a:endParaRPr lang="en-US" sz="1200" b="1" dirty="0">
              <a:latin typeface="Tahoma" pitchFamily="34" charset="0"/>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CAPABILITY OBJECTIVE/GOAL</a:t>
            </a:r>
            <a:endParaRPr lang="en-US" sz="1200" b="1" dirty="0">
              <a:latin typeface="Tahoma" pitchFamily="34" charset="0"/>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(Just include primes)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smtClean="0">
                <a:latin typeface="Tahoma" pitchFamily="34" charset="0"/>
                <a:ea typeface="Tahoma" pitchFamily="34" charset="0"/>
                <a:cs typeface="Tahoma" pitchFamily="34" charset="0"/>
              </a:rPr>
              <a:t>PERFORMER:	</a:t>
            </a:r>
            <a:endParaRPr lang="en-US" sz="1000" baseline="0" dirty="0">
              <a:latin typeface="Tahoma" pitchFamily="34" charset="0"/>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PERFORMERS</a:t>
            </a:r>
            <a:endParaRPr lang="en-US" sz="1200" b="1" dirty="0">
              <a:latin typeface="Tahoma" pitchFamily="34" charset="0"/>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smtClean="0">
                <a:ln>
                  <a:noFill/>
                </a:ln>
                <a:solidFill>
                  <a:prstClr val="white"/>
                </a:solidFill>
                <a:effectLst/>
                <a:uLnTx/>
                <a:uFillTx/>
                <a:latin typeface="Tahoma" pitchFamily="34" charset="0"/>
                <a:ea typeface="Tahoma" pitchFamily="34" charset="0"/>
                <a:cs typeface="Tahoma" pitchFamily="34" charset="0"/>
              </a:rPr>
              <a:t>LOCATION:</a:t>
            </a:r>
            <a:endPar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endParaRPr>
          </a:p>
        </p:txBody>
      </p:sp>
      <p:sp>
        <p:nvSpPr>
          <p:cNvPr id="49" name="Text Placeholder 39"/>
          <p:cNvSpPr>
            <a:spLocks noGrp="1"/>
          </p:cNvSpPr>
          <p:nvPr userDrawn="1">
            <p:ph type="body" sz="quarter" idx="36"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0" name="Text Placeholder 39"/>
          <p:cNvSpPr>
            <a:spLocks noGrp="1"/>
          </p:cNvSpPr>
          <p:nvPr userDrawn="1">
            <p:ph type="body" sz="quarter" idx="37"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1" name="Text Placeholder 39"/>
          <p:cNvSpPr>
            <a:spLocks noGrp="1"/>
          </p:cNvSpPr>
          <p:nvPr userDrawn="1">
            <p:ph type="body" sz="quarter" idx="38"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2" name="Text Placeholder 39"/>
          <p:cNvSpPr>
            <a:spLocks noGrp="1"/>
          </p:cNvSpPr>
          <p:nvPr userDrawn="1">
            <p:ph type="body" sz="quarter" idx="39"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24" hasCustomPrompt="1"/>
          </p:nvPr>
        </p:nvSpPr>
        <p:spPr>
          <a:xfrm>
            <a:off x="195263" y="1642361"/>
            <a:ext cx="4283604" cy="2155469"/>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*Please provide a broad overview of the program*</a:t>
            </a:r>
          </a:p>
        </p:txBody>
      </p:sp>
      <p:sp>
        <p:nvSpPr>
          <p:cNvPr id="54" name="Content Placeholder 6"/>
          <p:cNvSpPr>
            <a:spLocks noGrp="1"/>
          </p:cNvSpPr>
          <p:nvPr>
            <p:ph sz="quarter" idx="25" hasCustomPrompt="1"/>
          </p:nvPr>
        </p:nvSpPr>
        <p:spPr>
          <a:xfrm>
            <a:off x="195263" y="4120863"/>
            <a:ext cx="4283604" cy="2432337"/>
          </a:xfrm>
        </p:spPr>
        <p:txBody>
          <a:bodyPr anchor="t"/>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000" dirty="0" smtClean="0"/>
              <a:t>*What are you trying to accomplish and what is the desired end state*</a:t>
            </a:r>
          </a:p>
        </p:txBody>
      </p:sp>
      <p:sp>
        <p:nvSpPr>
          <p:cNvPr id="55" name="Content Placeholder 6"/>
          <p:cNvSpPr>
            <a:spLocks noGrp="1"/>
          </p:cNvSpPr>
          <p:nvPr>
            <p:ph sz="quarter" idx="26" hasCustomPrompt="1"/>
          </p:nvPr>
        </p:nvSpPr>
        <p:spPr>
          <a:xfrm>
            <a:off x="4707996" y="1642361"/>
            <a:ext cx="4283604" cy="2155469"/>
          </a:xfrm>
        </p:spPr>
        <p:txBody>
          <a:bodyPr anchor="t"/>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Upcoming Key Decisions:                                                       Transition: *Define stages of transition- 6.1, 6.2, 6.3*              Technical Risk:</a:t>
            </a:r>
            <a:endParaRPr lang="en-US" dirty="0"/>
          </a:p>
        </p:txBody>
      </p:sp>
    </p:spTree>
    <p:extLst>
      <p:ext uri="{BB962C8B-B14F-4D97-AF65-F5344CB8AC3E}">
        <p14:creationId xmlns:p14="http://schemas.microsoft.com/office/powerpoint/2010/main" val="11559486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0"/>
          </p:nvPr>
        </p:nvSpPr>
        <p:spPr>
          <a:xfrm rot="5400000">
            <a:off x="-2528935" y="3278187"/>
            <a:ext cx="5546817" cy="298450"/>
          </a:xfrm>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a:xfrm rot="5400000">
            <a:off x="-23720" y="6357843"/>
            <a:ext cx="530038" cy="292102"/>
          </a:xfrm>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flipH="1">
            <a:off x="8266909"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156508" y="374048"/>
            <a:ext cx="1085438" cy="655071"/>
          </a:xfrm>
          <a:prstGeom prst="rect">
            <a:avLst/>
          </a:prstGeom>
        </p:spPr>
      </p:pic>
    </p:spTree>
    <p:extLst>
      <p:ext uri="{BB962C8B-B14F-4D97-AF65-F5344CB8AC3E}">
        <p14:creationId xmlns:p14="http://schemas.microsoft.com/office/powerpoint/2010/main" val="77374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5368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8" name="Text Placeholder 3"/>
          <p:cNvSpPr>
            <a:spLocks noGrp="1"/>
          </p:cNvSpPr>
          <p:nvPr>
            <p:ph type="body" sz="quarter" idx="12" hasCustomPrompt="1"/>
          </p:nvPr>
        </p:nvSpPr>
        <p:spPr>
          <a:xfrm>
            <a:off x="685800" y="3352798"/>
            <a:ext cx="7772400" cy="465138"/>
          </a:xfrm>
        </p:spPr>
        <p:txBody>
          <a:bodyPr/>
          <a:lstStyle>
            <a:lvl1pPr algn="ctr">
              <a:defRPr sz="1800">
                <a:solidFill>
                  <a:schemeClr val="bg1">
                    <a:lumMod val="65000"/>
                  </a:schemeClr>
                </a:solidFill>
              </a:defRPr>
            </a:lvl1pPr>
          </a:lstStyle>
          <a:p>
            <a:pPr lvl="0"/>
            <a:r>
              <a:rPr lang="en-US" dirty="0" smtClean="0"/>
              <a:t>Click to add subtitle</a:t>
            </a:r>
          </a:p>
        </p:txBody>
      </p:sp>
    </p:spTree>
    <p:extLst>
      <p:ext uri="{BB962C8B-B14F-4D97-AF65-F5344CB8AC3E}">
        <p14:creationId xmlns:p14="http://schemas.microsoft.com/office/powerpoint/2010/main" val="323411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hasCustomPrompt="1"/>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dirty="0" smtClean="0"/>
              <a:t>CLICK TO EDIT MASTER TITLE STYLE</a:t>
            </a:r>
            <a:endParaRPr lang="en-US" dirty="0"/>
          </a:p>
        </p:txBody>
      </p:sp>
      <p:cxnSp>
        <p:nvCxnSpPr>
          <p:cNvPr id="6" name="Straight Connector 5"/>
          <p:cNvCxnSpPr>
            <a:cxnSpLocks noChangeShapeType="1"/>
          </p:cNvCxnSpPr>
          <p:nvPr userDrawn="1"/>
        </p:nvCxnSpPr>
        <p:spPr bwMode="auto">
          <a:xfrm>
            <a:off x="381000" y="4341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9437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7190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cxnSp>
        <p:nvCxnSpPr>
          <p:cNvPr id="6" name="Straight Connector 5"/>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1146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28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149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6501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Footer Placeholder 4"/>
          <p:cNvSpPr>
            <a:spLocks noGrp="1"/>
          </p:cNvSpPr>
          <p:nvPr>
            <p:ph type="ftr" sz="quarter" idx="3"/>
          </p:nvPr>
        </p:nvSpPr>
        <p:spPr>
          <a:xfrm>
            <a:off x="1333500" y="6550026"/>
            <a:ext cx="6477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dirty="0" smtClean="0"/>
              <a:t>Distribution Statement</a:t>
            </a:r>
            <a:endParaRPr lang="en-US" dirty="0"/>
          </a:p>
        </p:txBody>
      </p:sp>
      <p:sp>
        <p:nvSpPr>
          <p:cNvPr id="12" name="Slide Number Placeholder 5"/>
          <p:cNvSpPr>
            <a:spLocks noGrp="1"/>
          </p:cNvSpPr>
          <p:nvPr>
            <p:ph type="sldNum" sz="quarter" idx="4"/>
          </p:nvPr>
        </p:nvSpPr>
        <p:spPr>
          <a:xfrm>
            <a:off x="8102430" y="6553200"/>
            <a:ext cx="762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a:p>
        </p:txBody>
      </p:sp>
      <p:sp>
        <p:nvSpPr>
          <p:cNvPr id="13" name="Title Placeholder 9"/>
          <p:cNvSpPr>
            <a:spLocks noGrp="1"/>
          </p:cNvSpPr>
          <p:nvPr>
            <p:ph type="title"/>
          </p:nvPr>
        </p:nvSpPr>
        <p:spPr bwMode="auto">
          <a:xfrm>
            <a:off x="1622424"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94E2C-28A1-4ACF-BE1C-DC6E3E3FF6B4}" type="datetimeFigureOut">
              <a:rPr lang="en-US" smtClean="0"/>
              <a:t>5/30/2017</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2" r:id="rId3"/>
    <p:sldLayoutId id="2147483720" r:id="rId4"/>
    <p:sldLayoutId id="2147483721" r:id="rId5"/>
    <p:sldLayoutId id="2147483723" r:id="rId6"/>
    <p:sldLayoutId id="2147483725" r:id="rId7"/>
    <p:sldLayoutId id="2147483726" r:id="rId8"/>
    <p:sldLayoutId id="2147483729" r:id="rId9"/>
    <p:sldLayoutId id="2147483728" r:id="rId10"/>
    <p:sldLayoutId id="2147483727" r:id="rId11"/>
    <p:sldLayoutId id="2147483730" r:id="rId12"/>
    <p:sldLayoutId id="2147483731" r:id="rId13"/>
    <p:sldLayoutId id="2147483732" r:id="rId14"/>
    <p:sldLayoutId id="2147483760" r:id="rId15"/>
    <p:sldLayoutId id="2147483761" r:id="rId16"/>
    <p:sldLayoutId id="2147483762" r:id="rId17"/>
    <p:sldLayoutId id="2147483754" r:id="rId18"/>
  </p:sldLayoutIdLst>
  <p:hf hdr="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Distribution Statement</a:t>
            </a:r>
            <a:endParaRPr lang="en-US" dirty="0"/>
          </a:p>
        </p:txBody>
      </p:sp>
      <p:sp>
        <p:nvSpPr>
          <p:cNvPr id="16" name="Title 15"/>
          <p:cNvSpPr>
            <a:spLocks noGrp="1"/>
          </p:cNvSpPr>
          <p:nvPr>
            <p:ph type="ctrTitle"/>
          </p:nvPr>
        </p:nvSpPr>
        <p:spPr/>
        <p:txBody>
          <a:bodyPr/>
          <a:lstStyle/>
          <a:p>
            <a:r>
              <a:rPr lang="en-US" dirty="0" smtClean="0"/>
              <a:t>[Team Name] </a:t>
            </a:r>
            <a:r>
              <a:rPr lang="en-US" dirty="0" smtClean="0"/>
              <a:t>Monthly </a:t>
            </a:r>
            <a:r>
              <a:rPr lang="en-US" dirty="0" smtClean="0"/>
              <a:t>Technical Report </a:t>
            </a:r>
            <a:br>
              <a:rPr lang="en-US" dirty="0" smtClean="0"/>
            </a:br>
            <a:r>
              <a:rPr lang="en-US" sz="2000" dirty="0" smtClean="0"/>
              <a:t>[Safe Genes Program]</a:t>
            </a:r>
            <a:endParaRPr lang="en-US" sz="2000" dirty="0"/>
          </a:p>
        </p:txBody>
      </p:sp>
      <p:sp>
        <p:nvSpPr>
          <p:cNvPr id="17" name="Subtitle 16"/>
          <p:cNvSpPr>
            <a:spLocks noGrp="1"/>
          </p:cNvSpPr>
          <p:nvPr>
            <p:ph type="subTitle" idx="1"/>
          </p:nvPr>
        </p:nvSpPr>
        <p:spPr>
          <a:xfrm>
            <a:off x="1333500" y="2153652"/>
            <a:ext cx="6306553" cy="1268797"/>
          </a:xfrm>
        </p:spPr>
        <p:txBody>
          <a:bodyPr>
            <a:normAutofit/>
          </a:bodyPr>
          <a:lstStyle/>
          <a:p>
            <a:endParaRPr lang="en-US" dirty="0"/>
          </a:p>
        </p:txBody>
      </p:sp>
      <p:sp>
        <p:nvSpPr>
          <p:cNvPr id="18" name="Text Placeholder 17"/>
          <p:cNvSpPr>
            <a:spLocks noGrp="1"/>
          </p:cNvSpPr>
          <p:nvPr>
            <p:ph type="body" sz="quarter" idx="12"/>
          </p:nvPr>
        </p:nvSpPr>
        <p:spPr/>
        <p:txBody>
          <a:bodyPr>
            <a:normAutofit/>
          </a:bodyPr>
          <a:lstStyle/>
          <a:p>
            <a:r>
              <a:rPr lang="en-US" dirty="0" smtClean="0"/>
              <a:t>Briefing Prepared for Renee Wegrzyn</a:t>
            </a:r>
            <a:endParaRPr lang="en-US" dirty="0"/>
          </a:p>
        </p:txBody>
      </p:sp>
      <p:sp>
        <p:nvSpPr>
          <p:cNvPr id="19" name="Text Placeholder 18"/>
          <p:cNvSpPr>
            <a:spLocks noGrp="1"/>
          </p:cNvSpPr>
          <p:nvPr>
            <p:ph type="body" sz="quarter" idx="13"/>
          </p:nvPr>
        </p:nvSpPr>
        <p:spPr/>
        <p:txBody>
          <a:bodyPr/>
          <a:lstStyle/>
          <a:p>
            <a:endParaRPr lang="en-US" dirty="0"/>
          </a:p>
        </p:txBody>
      </p:sp>
      <p:sp>
        <p:nvSpPr>
          <p:cNvPr id="3" name="Rectangle 2"/>
          <p:cNvSpPr/>
          <p:nvPr/>
        </p:nvSpPr>
        <p:spPr>
          <a:xfrm>
            <a:off x="1639136" y="3450169"/>
            <a:ext cx="6799847" cy="923330"/>
          </a:xfrm>
          <a:prstGeom prst="rect">
            <a:avLst/>
          </a:prstGeom>
        </p:spPr>
        <p:txBody>
          <a:bodyPr wrap="square">
            <a:spAutoFit/>
          </a:bodyPr>
          <a:lstStyle/>
          <a:p>
            <a:pPr lvl="0"/>
            <a:r>
              <a:rPr lang="en-US" b="1" dirty="0" smtClean="0">
                <a:solidFill>
                  <a:prstClr val="black"/>
                </a:solidFill>
              </a:rPr>
              <a:t>Project PoP: </a:t>
            </a:r>
            <a:r>
              <a:rPr lang="en-US" dirty="0">
                <a:solidFill>
                  <a:prstClr val="black"/>
                </a:solidFill>
              </a:rPr>
              <a:t>[Start and End Dates for the project</a:t>
            </a:r>
            <a:r>
              <a:rPr lang="en-US" dirty="0" smtClean="0">
                <a:solidFill>
                  <a:prstClr val="black"/>
                </a:solidFill>
              </a:rPr>
              <a:t>]</a:t>
            </a:r>
          </a:p>
          <a:p>
            <a:pPr lvl="0"/>
            <a:r>
              <a:rPr lang="en-US" b="1" dirty="0">
                <a:solidFill>
                  <a:prstClr val="black"/>
                </a:solidFill>
              </a:rPr>
              <a:t>Reporting Period: </a:t>
            </a:r>
            <a:r>
              <a:rPr lang="en-US" dirty="0" smtClean="0">
                <a:solidFill>
                  <a:prstClr val="black"/>
                </a:solidFill>
              </a:rPr>
              <a:t>[dates report covers]</a:t>
            </a:r>
            <a:endParaRPr lang="en-US" dirty="0">
              <a:solidFill>
                <a:prstClr val="black"/>
              </a:solidFill>
            </a:endParaRPr>
          </a:p>
          <a:p>
            <a:pPr lvl="0"/>
            <a:endParaRPr lang="en-US" b="1" dirty="0">
              <a:solidFill>
                <a:prstClr val="black"/>
              </a:solidFill>
            </a:endParaRPr>
          </a:p>
        </p:txBody>
      </p:sp>
    </p:spTree>
    <p:extLst>
      <p:ext uri="{BB962C8B-B14F-4D97-AF65-F5344CB8AC3E}">
        <p14:creationId xmlns:p14="http://schemas.microsoft.com/office/powerpoint/2010/main" val="3588806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10</a:t>
            </a:fld>
            <a:endParaRPr lang="en-US"/>
          </a:p>
        </p:txBody>
      </p:sp>
      <p:sp>
        <p:nvSpPr>
          <p:cNvPr id="4" name="Content Placeholder 3"/>
          <p:cNvSpPr>
            <a:spLocks noGrp="1"/>
          </p:cNvSpPr>
          <p:nvPr>
            <p:ph sz="quarter" idx="13"/>
          </p:nvPr>
        </p:nvSpPr>
        <p:spPr/>
        <p:txBody>
          <a:bodyPr/>
          <a:lstStyle/>
          <a:p>
            <a:r>
              <a:rPr lang="en-US" i="1" dirty="0" smtClean="0">
                <a:solidFill>
                  <a:srgbClr val="FF0000"/>
                </a:solidFill>
              </a:rPr>
              <a:t>Administrative Issues</a:t>
            </a:r>
          </a:p>
          <a:p>
            <a:r>
              <a:rPr lang="en-US" i="1" dirty="0" smtClean="0">
                <a:solidFill>
                  <a:srgbClr val="FF0000"/>
                </a:solidFill>
              </a:rPr>
              <a:t>Questions or Concerns not addressed in previous slides</a:t>
            </a:r>
          </a:p>
          <a:p>
            <a:r>
              <a:rPr lang="en-US" i="1" dirty="0" smtClean="0">
                <a:solidFill>
                  <a:srgbClr val="FF0000"/>
                </a:solidFill>
              </a:rPr>
              <a:t>Major challenges</a:t>
            </a:r>
            <a:endParaRPr lang="en-US" i="1" dirty="0">
              <a:solidFill>
                <a:srgbClr val="FF0000"/>
              </a:solidFill>
            </a:endParaRPr>
          </a:p>
        </p:txBody>
      </p:sp>
      <p:sp>
        <p:nvSpPr>
          <p:cNvPr id="5" name="Title 4"/>
          <p:cNvSpPr>
            <a:spLocks noGrp="1"/>
          </p:cNvSpPr>
          <p:nvPr>
            <p:ph type="ctrTitle"/>
          </p:nvPr>
        </p:nvSpPr>
        <p:spPr/>
        <p:txBody>
          <a:bodyPr/>
          <a:lstStyle/>
          <a:p>
            <a:r>
              <a:rPr lang="en-US" dirty="0" smtClean="0"/>
              <a:t>Additional Items for Discussion</a:t>
            </a:r>
            <a:endParaRPr lang="en-US" dirty="0"/>
          </a:p>
        </p:txBody>
      </p:sp>
    </p:spTree>
    <p:extLst>
      <p:ext uri="{BB962C8B-B14F-4D97-AF65-F5344CB8AC3E}">
        <p14:creationId xmlns:p14="http://schemas.microsoft.com/office/powerpoint/2010/main" val="151687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11</a:t>
            </a:fld>
            <a:endParaRPr lang="en-US"/>
          </a:p>
        </p:txBody>
      </p:sp>
      <p:sp>
        <p:nvSpPr>
          <p:cNvPr id="5" name="Title 4"/>
          <p:cNvSpPr>
            <a:spLocks noGrp="1"/>
          </p:cNvSpPr>
          <p:nvPr>
            <p:ph type="ctrTitle"/>
          </p:nvPr>
        </p:nvSpPr>
        <p:spPr/>
        <p:txBody>
          <a:bodyPr/>
          <a:lstStyle/>
          <a:p>
            <a:r>
              <a:rPr lang="en-US" dirty="0"/>
              <a:t>Detailed spend plan</a:t>
            </a:r>
          </a:p>
        </p:txBody>
      </p:sp>
      <p:sp>
        <p:nvSpPr>
          <p:cNvPr id="7" name="Content Placeholder 1"/>
          <p:cNvSpPr>
            <a:spLocks noGrp="1"/>
          </p:cNvSpPr>
          <p:nvPr>
            <p:ph idx="4294967295"/>
          </p:nvPr>
        </p:nvSpPr>
        <p:spPr>
          <a:xfrm>
            <a:off x="457200" y="1036637"/>
            <a:ext cx="8229600" cy="792163"/>
          </a:xfrm>
          <a:prstGeom prst="rect">
            <a:avLst/>
          </a:prstGeom>
        </p:spPr>
        <p:txBody>
          <a:bodyPr/>
          <a:lstStyle/>
          <a:p>
            <a:pPr marL="0" indent="0"/>
            <a:r>
              <a:rPr lang="en-US" sz="1000" dirty="0" smtClean="0"/>
              <a:t>Financials: </a:t>
            </a:r>
            <a:r>
              <a:rPr lang="en-US" sz="1000" b="0" dirty="0" smtClean="0"/>
              <a:t>[Indicate original spend plan in contract, percent of funds expended, balance relative to spend plan, funding issues, cost risks]</a:t>
            </a:r>
          </a:p>
          <a:p>
            <a:pPr marL="0" indent="0"/>
            <a:r>
              <a:rPr lang="en-US" sz="1000" b="0" dirty="0" smtClean="0"/>
              <a:t>[Add financial information to the embedded chart—data included now is just to be used as an example]</a:t>
            </a:r>
          </a:p>
          <a:p>
            <a:pPr marL="0" indent="0"/>
            <a:r>
              <a:rPr lang="en-US" sz="1000" b="0" dirty="0" smtClean="0"/>
              <a:t>[Provide a short explanation of any significant deviation from the originally proposed spend plan]</a:t>
            </a:r>
          </a:p>
          <a:p>
            <a:pPr marL="0" indent="0"/>
            <a:endParaRPr lang="en-US" sz="1600" b="0" dirty="0" smtClean="0"/>
          </a:p>
          <a:p>
            <a:pPr marL="0" indent="0"/>
            <a:endParaRPr lang="en-US" sz="1600" b="0" dirty="0" smtClean="0"/>
          </a:p>
          <a:p>
            <a:endParaRPr lang="en-US" sz="1600" dirty="0"/>
          </a:p>
        </p:txBody>
      </p:sp>
      <p:graphicFrame>
        <p:nvGraphicFramePr>
          <p:cNvPr id="8" name="Chart 7"/>
          <p:cNvGraphicFramePr>
            <a:graphicFrameLocks/>
          </p:cNvGraphicFramePr>
          <p:nvPr>
            <p:extLst/>
          </p:nvPr>
        </p:nvGraphicFramePr>
        <p:xfrm>
          <a:off x="228600" y="1693007"/>
          <a:ext cx="8686800" cy="47077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2084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12</a:t>
            </a:fld>
            <a:endParaRPr lang="en-US"/>
          </a:p>
        </p:txBody>
      </p:sp>
      <p:sp>
        <p:nvSpPr>
          <p:cNvPr id="5" name="Title 4"/>
          <p:cNvSpPr>
            <a:spLocks noGrp="1"/>
          </p:cNvSpPr>
          <p:nvPr>
            <p:ph type="ctrTitle"/>
          </p:nvPr>
        </p:nvSpPr>
        <p:spPr/>
        <p:txBody>
          <a:bodyPr>
            <a:normAutofit/>
          </a:bodyPr>
          <a:lstStyle/>
          <a:p>
            <a:r>
              <a:rPr lang="en-US" sz="2200" dirty="0" smtClean="0"/>
              <a:t>Spend Plan Deviation Details/Mitigation plan</a:t>
            </a:r>
            <a:endParaRPr lang="en-US" dirty="0"/>
          </a:p>
        </p:txBody>
      </p:sp>
      <p:sp>
        <p:nvSpPr>
          <p:cNvPr id="7" name="Content Placeholder 1"/>
          <p:cNvSpPr>
            <a:spLocks noGrp="1"/>
          </p:cNvSpPr>
          <p:nvPr>
            <p:ph idx="4294967295"/>
          </p:nvPr>
        </p:nvSpPr>
        <p:spPr>
          <a:xfrm>
            <a:off x="457200" y="1036637"/>
            <a:ext cx="8229600" cy="792163"/>
          </a:xfrm>
          <a:prstGeom prst="rect">
            <a:avLst/>
          </a:prstGeom>
        </p:spPr>
        <p:txBody>
          <a:bodyPr/>
          <a:lstStyle/>
          <a:p>
            <a:pPr marL="0" indent="0"/>
            <a:endParaRPr lang="en-US" sz="1000" b="0" dirty="0" smtClean="0"/>
          </a:p>
          <a:p>
            <a:pPr marL="0" indent="0"/>
            <a:endParaRPr lang="en-US" sz="1600" b="0" dirty="0" smtClean="0"/>
          </a:p>
          <a:p>
            <a:pPr marL="0" indent="0"/>
            <a:endParaRPr lang="en-US" sz="1600" b="0" dirty="0" smtClean="0"/>
          </a:p>
          <a:p>
            <a:endParaRPr lang="en-US" sz="1600" dirty="0"/>
          </a:p>
        </p:txBody>
      </p:sp>
    </p:spTree>
    <p:extLst>
      <p:ext uri="{BB962C8B-B14F-4D97-AF65-F5344CB8AC3E}">
        <p14:creationId xmlns:p14="http://schemas.microsoft.com/office/powerpoint/2010/main" val="331924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2</a:t>
            </a:fld>
            <a:endParaRPr lang="en-US"/>
          </a:p>
        </p:txBody>
      </p:sp>
      <p:sp>
        <p:nvSpPr>
          <p:cNvPr id="5" name="Title 4"/>
          <p:cNvSpPr>
            <a:spLocks noGrp="1"/>
          </p:cNvSpPr>
          <p:nvPr>
            <p:ph type="ctrTitle"/>
          </p:nvPr>
        </p:nvSpPr>
        <p:spPr/>
        <p:txBody>
          <a:bodyPr>
            <a:normAutofit/>
          </a:bodyPr>
          <a:lstStyle/>
          <a:p>
            <a:r>
              <a:rPr lang="en-US" dirty="0" smtClean="0"/>
              <a:t>Project Overview</a:t>
            </a:r>
            <a:endParaRPr lang="en-US" dirty="0"/>
          </a:p>
        </p:txBody>
      </p:sp>
      <p:sp>
        <p:nvSpPr>
          <p:cNvPr id="11" name="Rectangle 10"/>
          <p:cNvSpPr/>
          <p:nvPr/>
        </p:nvSpPr>
        <p:spPr>
          <a:xfrm>
            <a:off x="2133600" y="5410200"/>
            <a:ext cx="480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11125">
              <a:buFont typeface="Arial" pitchFamily="34" charset="0"/>
              <a:buChar char="•"/>
            </a:pPr>
            <a:r>
              <a:rPr lang="en-US" sz="1400" dirty="0" smtClean="0">
                <a:latin typeface="Tahoma" pitchFamily="34" charset="0"/>
                <a:cs typeface="Tahoma" pitchFamily="34" charset="0"/>
              </a:rPr>
              <a:t>A few bullets or figures that serve as a reminder of the key goals of the project, and why it’s “DARPA hard”.</a:t>
            </a:r>
          </a:p>
        </p:txBody>
      </p:sp>
    </p:spTree>
    <p:extLst>
      <p:ext uri="{BB962C8B-B14F-4D97-AF65-F5344CB8AC3E}">
        <p14:creationId xmlns:p14="http://schemas.microsoft.com/office/powerpoint/2010/main" val="372800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3</a:t>
            </a:fld>
            <a:endParaRPr lang="en-US"/>
          </a:p>
        </p:txBody>
      </p:sp>
      <p:sp>
        <p:nvSpPr>
          <p:cNvPr id="5" name="Title 4"/>
          <p:cNvSpPr>
            <a:spLocks noGrp="1"/>
          </p:cNvSpPr>
          <p:nvPr>
            <p:ph type="ctrTitle"/>
          </p:nvPr>
        </p:nvSpPr>
        <p:spPr/>
        <p:txBody>
          <a:bodyPr>
            <a:normAutofit/>
          </a:bodyPr>
          <a:lstStyle/>
          <a:p>
            <a:r>
              <a:rPr lang="en-US" dirty="0" smtClean="0"/>
              <a:t>Accomplishments and Challenges to Date</a:t>
            </a:r>
            <a:endParaRPr lang="en-US" dirty="0"/>
          </a:p>
        </p:txBody>
      </p:sp>
      <p:sp>
        <p:nvSpPr>
          <p:cNvPr id="10" name="Content Placeholder 2"/>
          <p:cNvSpPr>
            <a:spLocks noGrp="1"/>
          </p:cNvSpPr>
          <p:nvPr>
            <p:ph idx="4294967295"/>
          </p:nvPr>
        </p:nvSpPr>
        <p:spPr>
          <a:xfrm>
            <a:off x="381000" y="1066801"/>
            <a:ext cx="8305800" cy="3886200"/>
          </a:xfrm>
          <a:prstGeom prst="rect">
            <a:avLst/>
          </a:prstGeom>
        </p:spPr>
        <p:txBody>
          <a:bodyPr/>
          <a:lstStyle/>
          <a:p>
            <a:pPr marL="0" indent="0"/>
            <a:r>
              <a:rPr lang="en-US" sz="1600" b="1" dirty="0" smtClean="0"/>
              <a:t>Accomplishments (cumulative): </a:t>
            </a:r>
            <a:endParaRPr lang="en-US" sz="1600" dirty="0"/>
          </a:p>
          <a:p>
            <a:pPr marL="285750" indent="-285750">
              <a:buFont typeface="Arial" panose="020B0604020202020204" pitchFamily="34" charset="0"/>
              <a:buChar char="•"/>
            </a:pPr>
            <a:r>
              <a:rPr lang="en-US" sz="1600" b="0" dirty="0" smtClean="0"/>
              <a:t>List 1-5 bullets that cover your technical accomplishments to date – these are the big wins and key proofs-of-concept. Be sure to include any successful transitions</a:t>
            </a:r>
          </a:p>
          <a:p>
            <a:pPr marL="285750" indent="-285750">
              <a:buFont typeface="Arial" panose="020B0604020202020204" pitchFamily="34" charset="0"/>
              <a:buChar char="•"/>
            </a:pPr>
            <a:r>
              <a:rPr lang="en-US" sz="1600" dirty="0" smtClean="0"/>
              <a:t>Summarize all of the publications, patents, spin-off companies, </a:t>
            </a:r>
            <a:r>
              <a:rPr lang="en-US" sz="1600" dirty="0" err="1" smtClean="0"/>
              <a:t>etc</a:t>
            </a:r>
            <a:r>
              <a:rPr lang="en-US" sz="1600" dirty="0" smtClean="0"/>
              <a:t> that have resulted from this work (you can use a separate slide)</a:t>
            </a:r>
            <a:endParaRPr lang="en-US" sz="200" b="0" dirty="0" smtClean="0"/>
          </a:p>
          <a:p>
            <a:endParaRPr lang="en-US" sz="1600" dirty="0" smtClean="0"/>
          </a:p>
          <a:p>
            <a:r>
              <a:rPr lang="en-US" sz="1600" b="1" dirty="0" smtClean="0"/>
              <a:t>Challenges</a:t>
            </a:r>
            <a:r>
              <a:rPr lang="en-US" sz="1600" dirty="0" smtClean="0"/>
              <a:t>: </a:t>
            </a:r>
            <a:endParaRPr lang="en-US" sz="1600" dirty="0"/>
          </a:p>
          <a:p>
            <a:pPr>
              <a:buFont typeface="Arial" panose="020B0604020202020204" pitchFamily="34" charset="0"/>
              <a:buChar char="•"/>
            </a:pPr>
            <a:r>
              <a:rPr lang="en-US" sz="1600" b="0" dirty="0" smtClean="0"/>
              <a:t>please include 1-3 condensed bullets discussing the technical challenges you faced, and if/how you overcame them. </a:t>
            </a:r>
          </a:p>
          <a:p>
            <a:endParaRPr lang="en-US" sz="1600" b="0" dirty="0" smtClean="0"/>
          </a:p>
          <a:p>
            <a:endParaRPr lang="en-US" sz="1600" b="0" dirty="0"/>
          </a:p>
          <a:p>
            <a:endParaRPr lang="en-US" sz="1600" b="0" dirty="0" smtClean="0"/>
          </a:p>
          <a:p>
            <a:endParaRPr lang="en-US" sz="1600" b="0" dirty="0" smtClean="0"/>
          </a:p>
          <a:p>
            <a:endParaRPr lang="en-US" sz="200" b="0" dirty="0" smtClean="0"/>
          </a:p>
          <a:p>
            <a:endParaRPr lang="en-US" sz="1600" dirty="0"/>
          </a:p>
        </p:txBody>
      </p:sp>
      <p:sp>
        <p:nvSpPr>
          <p:cNvPr id="11" name="Rectangle 10"/>
          <p:cNvSpPr/>
          <p:nvPr/>
        </p:nvSpPr>
        <p:spPr>
          <a:xfrm>
            <a:off x="2133600" y="5410200"/>
            <a:ext cx="480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11125">
              <a:buFont typeface="Arial" pitchFamily="34" charset="0"/>
              <a:buChar char="•"/>
            </a:pPr>
            <a:r>
              <a:rPr lang="en-US" sz="1400" dirty="0" smtClean="0">
                <a:latin typeface="Tahoma" pitchFamily="34" charset="0"/>
                <a:cs typeface="Tahoma" pitchFamily="34" charset="0"/>
              </a:rPr>
              <a:t>Primary focus is to summarize your accomplishments and challenges </a:t>
            </a:r>
            <a:r>
              <a:rPr lang="en-US" sz="1400" i="1" u="sng" dirty="0" smtClean="0">
                <a:latin typeface="Tahoma" pitchFamily="34" charset="0"/>
                <a:cs typeface="Tahoma" pitchFamily="34" charset="0"/>
              </a:rPr>
              <a:t>since the start of the effort</a:t>
            </a:r>
            <a:r>
              <a:rPr lang="en-US" sz="1400" dirty="0" smtClean="0">
                <a:latin typeface="Tahoma" pitchFamily="34" charset="0"/>
                <a:cs typeface="Tahoma" pitchFamily="34" charset="0"/>
              </a:rPr>
              <a:t>. </a:t>
            </a:r>
          </a:p>
        </p:txBody>
      </p:sp>
    </p:spTree>
    <p:extLst>
      <p:ext uri="{BB962C8B-B14F-4D97-AF65-F5344CB8AC3E}">
        <p14:creationId xmlns:p14="http://schemas.microsoft.com/office/powerpoint/2010/main" val="322067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4</a:t>
            </a:fld>
            <a:endParaRPr lang="en-US"/>
          </a:p>
        </p:txBody>
      </p:sp>
      <p:sp>
        <p:nvSpPr>
          <p:cNvPr id="5" name="Title 4"/>
          <p:cNvSpPr>
            <a:spLocks noGrp="1"/>
          </p:cNvSpPr>
          <p:nvPr>
            <p:ph type="ctrTitle"/>
          </p:nvPr>
        </p:nvSpPr>
        <p:spPr/>
        <p:txBody>
          <a:bodyPr>
            <a:normAutofit/>
          </a:bodyPr>
          <a:lstStyle/>
          <a:p>
            <a:r>
              <a:rPr lang="en-US" dirty="0"/>
              <a:t>Technical Progress - Executive Overview </a:t>
            </a:r>
          </a:p>
        </p:txBody>
      </p:sp>
      <p:sp>
        <p:nvSpPr>
          <p:cNvPr id="10" name="Content Placeholder 2"/>
          <p:cNvSpPr>
            <a:spLocks noGrp="1"/>
          </p:cNvSpPr>
          <p:nvPr>
            <p:ph idx="4294967295"/>
          </p:nvPr>
        </p:nvSpPr>
        <p:spPr>
          <a:xfrm>
            <a:off x="381000" y="1066801"/>
            <a:ext cx="8305800" cy="3886200"/>
          </a:xfrm>
          <a:prstGeom prst="rect">
            <a:avLst/>
          </a:prstGeom>
        </p:spPr>
        <p:txBody>
          <a:bodyPr/>
          <a:lstStyle/>
          <a:p>
            <a:pPr marL="0" indent="0"/>
            <a:r>
              <a:rPr lang="en-US" sz="1600" b="1" dirty="0" smtClean="0"/>
              <a:t>Technical progress update: </a:t>
            </a:r>
            <a:endParaRPr lang="en-US" sz="1600" dirty="0"/>
          </a:p>
          <a:p>
            <a:pPr marL="285750" indent="-285750">
              <a:buFont typeface="Arial" panose="020B0604020202020204" pitchFamily="34" charset="0"/>
              <a:buChar char="•"/>
            </a:pPr>
            <a:r>
              <a:rPr lang="en-US" sz="1600" dirty="0"/>
              <a:t>List 1-5 bullets that cover your progress, to include but not limited to, technical accomplishments, technical status, notable events/publications, deliverables achieved..; Set up the story you are about to tell in the supporting data slides with regard to your progress or problems.</a:t>
            </a:r>
            <a:endParaRPr lang="en-US" sz="200" dirty="0"/>
          </a:p>
          <a:p>
            <a:endParaRPr lang="en-US" sz="1600" b="0" dirty="0" smtClean="0"/>
          </a:p>
          <a:p>
            <a:endParaRPr lang="en-US" sz="1600" b="0" dirty="0" smtClean="0"/>
          </a:p>
          <a:p>
            <a:endParaRPr lang="en-US" sz="1600" b="0" dirty="0"/>
          </a:p>
          <a:p>
            <a:endParaRPr lang="en-US" sz="1600" b="0" dirty="0" smtClean="0"/>
          </a:p>
          <a:p>
            <a:endParaRPr lang="en-US" sz="1600" b="0" dirty="0" smtClean="0"/>
          </a:p>
          <a:p>
            <a:endParaRPr lang="en-US" sz="200" b="0" dirty="0" smtClean="0"/>
          </a:p>
          <a:p>
            <a:endParaRPr lang="en-US" sz="1600" dirty="0"/>
          </a:p>
        </p:txBody>
      </p:sp>
      <p:sp>
        <p:nvSpPr>
          <p:cNvPr id="11" name="Rectangle 10"/>
          <p:cNvSpPr/>
          <p:nvPr/>
        </p:nvSpPr>
        <p:spPr>
          <a:xfrm>
            <a:off x="2133600" y="5410200"/>
            <a:ext cx="480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11125">
              <a:buFont typeface="Arial" pitchFamily="34" charset="0"/>
              <a:buChar char="•"/>
            </a:pPr>
            <a:r>
              <a:rPr lang="en-US" sz="1400" dirty="0" smtClean="0">
                <a:solidFill>
                  <a:prstClr val="white"/>
                </a:solidFill>
                <a:cs typeface="Tahoma" pitchFamily="34" charset="0"/>
              </a:rPr>
              <a:t>Primary focus is to summarize your technical progress </a:t>
            </a:r>
            <a:r>
              <a:rPr lang="en-US" sz="1400" i="1" u="sng" dirty="0" smtClean="0">
                <a:solidFill>
                  <a:prstClr val="white"/>
                </a:solidFill>
                <a:cs typeface="Tahoma" pitchFamily="34" charset="0"/>
              </a:rPr>
              <a:t>during the last reporting period </a:t>
            </a:r>
            <a:r>
              <a:rPr lang="en-US" sz="1400" dirty="0" smtClean="0">
                <a:solidFill>
                  <a:prstClr val="white"/>
                </a:solidFill>
                <a:cs typeface="Tahoma" pitchFamily="34" charset="0"/>
              </a:rPr>
              <a:t>and identify potential timeline issues.</a:t>
            </a:r>
          </a:p>
        </p:txBody>
      </p:sp>
    </p:spTree>
    <p:extLst>
      <p:ext uri="{BB962C8B-B14F-4D97-AF65-F5344CB8AC3E}">
        <p14:creationId xmlns:p14="http://schemas.microsoft.com/office/powerpoint/2010/main" val="261138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Distribution Statement</a:t>
            </a:r>
            <a:endParaRPr lang="en-US" dirty="0"/>
          </a:p>
        </p:txBody>
      </p:sp>
      <p:sp>
        <p:nvSpPr>
          <p:cNvPr id="3" name="Slide Number Placeholder 2"/>
          <p:cNvSpPr>
            <a:spLocks noGrp="1"/>
          </p:cNvSpPr>
          <p:nvPr>
            <p:ph type="sldNum" sz="quarter" idx="11"/>
          </p:nvPr>
        </p:nvSpPr>
        <p:spPr/>
        <p:txBody>
          <a:bodyPr/>
          <a:lstStyle/>
          <a:p>
            <a:fld id="{231CC523-8BC6-4921-807A-66BD262F34AB}" type="slidenum">
              <a:rPr lang="en-US" smtClean="0"/>
              <a:pPr/>
              <a:t>5</a:t>
            </a:fld>
            <a:endParaRPr lang="en-US"/>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260310189"/>
              </p:ext>
            </p:extLst>
          </p:nvPr>
        </p:nvGraphicFramePr>
        <p:xfrm>
          <a:off x="113474" y="3030123"/>
          <a:ext cx="8920227" cy="3405655"/>
        </p:xfrm>
        <a:graphic>
          <a:graphicData uri="http://schemas.openxmlformats.org/drawingml/2006/table">
            <a:tbl>
              <a:tblPr>
                <a:tableStyleId>{5C22544A-7EE6-4342-B048-85BDC9FD1C3A}</a:tableStyleId>
              </a:tblPr>
              <a:tblGrid>
                <a:gridCol w="256337">
                  <a:extLst>
                    <a:ext uri="{9D8B030D-6E8A-4147-A177-3AD203B41FA5}">
                      <a16:colId xmlns:a16="http://schemas.microsoft.com/office/drawing/2014/main" val="20000"/>
                    </a:ext>
                  </a:extLst>
                </a:gridCol>
                <a:gridCol w="225244">
                  <a:extLst>
                    <a:ext uri="{9D8B030D-6E8A-4147-A177-3AD203B41FA5}">
                      <a16:colId xmlns:a16="http://schemas.microsoft.com/office/drawing/2014/main" val="20001"/>
                    </a:ext>
                  </a:extLst>
                </a:gridCol>
                <a:gridCol w="1324925">
                  <a:extLst>
                    <a:ext uri="{9D8B030D-6E8A-4147-A177-3AD203B41FA5}">
                      <a16:colId xmlns:a16="http://schemas.microsoft.com/office/drawing/2014/main" val="20002"/>
                    </a:ext>
                  </a:extLst>
                </a:gridCol>
                <a:gridCol w="720671">
                  <a:extLst>
                    <a:ext uri="{9D8B030D-6E8A-4147-A177-3AD203B41FA5}">
                      <a16:colId xmlns:a16="http://schemas.microsoft.com/office/drawing/2014/main" val="20003"/>
                    </a:ext>
                  </a:extLst>
                </a:gridCol>
                <a:gridCol w="774915">
                  <a:extLst>
                    <a:ext uri="{9D8B030D-6E8A-4147-A177-3AD203B41FA5}">
                      <a16:colId xmlns:a16="http://schemas.microsoft.com/office/drawing/2014/main" val="20004"/>
                    </a:ext>
                  </a:extLst>
                </a:gridCol>
                <a:gridCol w="626632">
                  <a:extLst>
                    <a:ext uri="{9D8B030D-6E8A-4147-A177-3AD203B41FA5}">
                      <a16:colId xmlns:a16="http://schemas.microsoft.com/office/drawing/2014/main" val="20005"/>
                    </a:ext>
                  </a:extLst>
                </a:gridCol>
                <a:gridCol w="694911">
                  <a:extLst>
                    <a:ext uri="{9D8B030D-6E8A-4147-A177-3AD203B41FA5}">
                      <a16:colId xmlns:a16="http://schemas.microsoft.com/office/drawing/2014/main" val="20006"/>
                    </a:ext>
                  </a:extLst>
                </a:gridCol>
                <a:gridCol w="476258">
                  <a:extLst>
                    <a:ext uri="{9D8B030D-6E8A-4147-A177-3AD203B41FA5}">
                      <a16:colId xmlns:a16="http://schemas.microsoft.com/office/drawing/2014/main" val="20007"/>
                    </a:ext>
                  </a:extLst>
                </a:gridCol>
                <a:gridCol w="2076775">
                  <a:extLst>
                    <a:ext uri="{9D8B030D-6E8A-4147-A177-3AD203B41FA5}">
                      <a16:colId xmlns:a16="http://schemas.microsoft.com/office/drawing/2014/main" val="20008"/>
                    </a:ext>
                  </a:extLst>
                </a:gridCol>
                <a:gridCol w="1743559">
                  <a:extLst>
                    <a:ext uri="{9D8B030D-6E8A-4147-A177-3AD203B41FA5}">
                      <a16:colId xmlns:a16="http://schemas.microsoft.com/office/drawing/2014/main" val="20009"/>
                    </a:ext>
                  </a:extLst>
                </a:gridCol>
              </a:tblGrid>
              <a:tr h="209227">
                <a:tc gridSpan="9">
                  <a:txBody>
                    <a:bodyPr/>
                    <a:lstStyle/>
                    <a:p>
                      <a:pPr algn="l" fontAlgn="b"/>
                      <a:r>
                        <a:rPr lang="en-US" sz="1050" u="none" strike="noStrike" dirty="0" smtClean="0">
                          <a:effectLst/>
                        </a:rPr>
                        <a:t>[Team </a:t>
                      </a:r>
                      <a:r>
                        <a:rPr lang="en-US" sz="1050" u="none" strike="noStrike" dirty="0">
                          <a:effectLst/>
                        </a:rPr>
                        <a:t>Name</a:t>
                      </a:r>
                      <a:r>
                        <a:rPr lang="en-US" sz="1050" u="none" strike="noStrike" dirty="0" smtClean="0">
                          <a:effectLst/>
                        </a:rPr>
                        <a:t>]</a:t>
                      </a:r>
                      <a:r>
                        <a:rPr lang="en-US" sz="1050" u="none" strike="noStrike" baseline="0" dirty="0" smtClean="0">
                          <a:effectLst/>
                        </a:rPr>
                        <a:t> Active Task Status </a:t>
                      </a:r>
                      <a:r>
                        <a:rPr lang="en-US" sz="1050" u="none" strike="noStrike" dirty="0" smtClean="0">
                          <a:effectLst/>
                        </a:rPr>
                        <a:t>– Past Month</a:t>
                      </a:r>
                      <a:endParaRPr lang="en-US" sz="1050" b="1" i="0" u="none" strike="noStrike" dirty="0">
                        <a:solidFill>
                          <a:srgbClr val="000000"/>
                        </a:solidFill>
                        <a:effectLst/>
                        <a:latin typeface="Calibri"/>
                      </a:endParaRPr>
                    </a:p>
                  </a:txBody>
                  <a:tcPr marL="3469" marR="3469" marT="3469"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050" b="0" i="0" u="none" strike="noStrike" dirty="0">
                        <a:solidFill>
                          <a:srgbClr val="000000"/>
                        </a:solidFill>
                        <a:effectLst/>
                        <a:latin typeface="Calibri"/>
                      </a:endParaRPr>
                    </a:p>
                  </a:txBody>
                  <a:tcPr marL="3469" marR="3469" marT="3469" marB="0" anchor="b"/>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1050" b="0" i="0" u="none" strike="noStrike">
                        <a:solidFill>
                          <a:srgbClr val="000000"/>
                        </a:solidFill>
                        <a:effectLst/>
                        <a:latin typeface="Calibri"/>
                      </a:endParaRPr>
                    </a:p>
                  </a:txBody>
                  <a:tcPr marL="3469" marR="3469" marT="3469" marB="0" anchor="ctr">
                    <a:solidFill>
                      <a:schemeClr val="bg1"/>
                    </a:solidFill>
                  </a:tcPr>
                </a:tc>
                <a:extLst>
                  <a:ext uri="{0D108BD9-81ED-4DB2-BD59-A6C34878D82A}">
                    <a16:rowId xmlns:a16="http://schemas.microsoft.com/office/drawing/2014/main" val="10000"/>
                  </a:ext>
                </a:extLst>
              </a:tr>
              <a:tr h="214550">
                <a:tc gridSpan="3">
                  <a:txBody>
                    <a:bodyPr/>
                    <a:lstStyle/>
                    <a:p>
                      <a:pPr algn="l" fontAlgn="b"/>
                      <a:r>
                        <a:rPr lang="en-US" sz="1050" u="none" strike="noStrike" dirty="0" smtClean="0">
                          <a:effectLst/>
                        </a:rPr>
                        <a:t> </a:t>
                      </a:r>
                      <a:r>
                        <a:rPr lang="en-US" sz="1050" u="none" strike="noStrike" dirty="0">
                          <a:effectLst/>
                        </a:rPr>
                        <a:t>Date:</a:t>
                      </a:r>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endParaRPr lang="en-US"/>
                    </a:p>
                  </a:txBody>
                  <a:tcPr/>
                </a:tc>
                <a:tc hMerge="1">
                  <a:txBody>
                    <a:bodyPr/>
                    <a:lstStyle/>
                    <a:p>
                      <a:pPr algn="l" fontAlgn="b"/>
                      <a:endParaRPr lang="en-US" sz="900" b="1"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extLst>
                  <a:ext uri="{0D108BD9-81ED-4DB2-BD59-A6C34878D82A}">
                    <a16:rowId xmlns:a16="http://schemas.microsoft.com/office/drawing/2014/main" val="10001"/>
                  </a:ext>
                </a:extLst>
              </a:tr>
              <a:tr h="145829">
                <a:tc gridSpan="3">
                  <a:txBody>
                    <a:bodyPr/>
                    <a:lstStyle/>
                    <a:p>
                      <a:pPr algn="ctr" fontAlgn="ctr"/>
                      <a:r>
                        <a:rPr lang="en-US" sz="800" b="1" u="none" strike="noStrike" dirty="0">
                          <a:effectLst/>
                        </a:rPr>
                        <a:t>SOW Task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hMerge="1">
                  <a:txBody>
                    <a:bodyPr/>
                    <a:lstStyle/>
                    <a:p>
                      <a:endParaRPr lang="en-US"/>
                    </a:p>
                  </a:txBody>
                  <a:tcPr/>
                </a:tc>
                <a:tc hMerge="1">
                  <a:txBody>
                    <a:bodyPr/>
                    <a:lstStyle/>
                    <a:p>
                      <a:endParaRPr lang="en-US"/>
                    </a:p>
                  </a:txBody>
                  <a:tcPr/>
                </a:tc>
                <a:tc>
                  <a:txBody>
                    <a:bodyPr/>
                    <a:lstStyle/>
                    <a:p>
                      <a:pPr algn="ctr" fontAlgn="ctr"/>
                      <a:r>
                        <a:rPr lang="en-US" sz="800" b="1" u="none" strike="noStrike" dirty="0" smtClean="0">
                          <a:effectLst/>
                        </a:rPr>
                        <a:t>Contract Start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Due Date</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Actual Start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Actual Finish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Status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Exit Criteria (Milestones and Deliverables)</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Issues and Status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extLst>
                  <a:ext uri="{0D108BD9-81ED-4DB2-BD59-A6C34878D82A}">
                    <a16:rowId xmlns:a16="http://schemas.microsoft.com/office/drawing/2014/main" val="10002"/>
                  </a:ext>
                </a:extLst>
              </a:tr>
              <a:tr h="219851">
                <a:tc>
                  <a:txBody>
                    <a:bodyPr/>
                    <a:lstStyle/>
                    <a:p>
                      <a:pPr algn="ctr" fontAlgn="b"/>
                      <a:r>
                        <a:rPr lang="en-US" sz="900" u="none" strike="noStrike" dirty="0">
                          <a:effectLst/>
                        </a:rPr>
                        <a:t>1.0</a:t>
                      </a:r>
                      <a:endParaRPr lang="en-US" sz="900" b="0" i="0" u="none" strike="noStrike" dirty="0">
                        <a:solidFill>
                          <a:srgbClr val="000000"/>
                        </a:solidFill>
                        <a:effectLst/>
                        <a:latin typeface="Calibri"/>
                      </a:endParaRPr>
                    </a:p>
                  </a:txBody>
                  <a:tcPr marL="3469" marR="3469" marT="3469" marB="0" anchor="ctr"/>
                </a:tc>
                <a:tc gridSpan="7">
                  <a:txBody>
                    <a:bodyPr/>
                    <a:lstStyle/>
                    <a:p>
                      <a:pPr algn="l" fontAlgn="b"/>
                      <a:r>
                        <a:rPr lang="en-US" sz="900" u="none" strike="noStrike" dirty="0">
                          <a:effectLst/>
                        </a:rPr>
                        <a:t>Task description  </a:t>
                      </a:r>
                      <a:endParaRPr lang="en-US" sz="900" b="0" i="0" u="none" strike="noStrike" dirty="0">
                        <a:solidFill>
                          <a:srgbClr val="000000"/>
                        </a:solidFill>
                        <a:effectLst/>
                        <a:latin typeface="Calibri"/>
                      </a:endParaRPr>
                    </a:p>
                  </a:txBody>
                  <a:tcPr marL="3469" marR="3469" marT="3469" marB="0" anchor="ctr"/>
                </a:tc>
                <a:tc hMerge="1">
                  <a:txBody>
                    <a:bodyPr/>
                    <a:lstStyle/>
                    <a:p>
                      <a:pPr algn="l" fontAlgn="b"/>
                      <a:endParaRPr lang="en-US" sz="600" b="0" i="0" u="none" strike="noStrike" dirty="0">
                        <a:solidFill>
                          <a:srgbClr val="000000"/>
                        </a:solidFill>
                        <a:effectLst/>
                        <a:latin typeface="Calibri"/>
                      </a:endParaRPr>
                    </a:p>
                  </a:txBody>
                  <a:tcPr marL="3469" marR="3469" marT="3469" marB="0" anchor="b"/>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ctr" fontAlgn="ct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3"/>
                  </a:ext>
                </a:extLst>
              </a:tr>
              <a:tr h="145829">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1.1</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1/1/2014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3/31/2014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3/31/2014</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4"/>
                  </a:ext>
                </a:extLst>
              </a:tr>
              <a:tr h="261518">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1.2</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2/28/2014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5/31/2014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2/28/2014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5/31/2014</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5"/>
                  </a:ext>
                </a:extLst>
              </a:tr>
              <a:tr h="145829">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3469" marR="3469" marT="3469" marB="0" anchor="ctr"/>
                </a:tc>
                <a:tc>
                  <a:txBody>
                    <a:bodyPr/>
                    <a:lstStyle/>
                    <a:p>
                      <a:pPr algn="ctr" fontAlgn="b"/>
                      <a:r>
                        <a:rPr lang="en-US" sz="900" u="none" strike="noStrike">
                          <a:effectLst/>
                        </a:rPr>
                        <a:t>1.3</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a:effectLst/>
                        </a:rPr>
                        <a:t>Subtask description </a:t>
                      </a:r>
                      <a:endParaRPr lang="en-US" sz="9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5/31/2014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6/30/2014</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6"/>
                  </a:ext>
                </a:extLst>
              </a:tr>
              <a:tr h="261518">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1.4</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a:effectLst/>
                        </a:rPr>
                        <a:t>Subtask description </a:t>
                      </a:r>
                      <a:endParaRPr lang="en-US" sz="9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5/31/2014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11/1/2014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6/30/2014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50%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7"/>
                  </a:ext>
                </a:extLst>
              </a:tr>
              <a:tr h="261518">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1.5</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3/31/2014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12/15/2014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3/31/2014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25%</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8"/>
                  </a:ext>
                </a:extLst>
              </a:tr>
              <a:tr h="211154">
                <a:tc>
                  <a:txBody>
                    <a:bodyPr/>
                    <a:lstStyle/>
                    <a:p>
                      <a:pPr algn="ctr" fontAlgn="b"/>
                      <a:r>
                        <a:rPr lang="en-US" sz="900" u="none" strike="noStrike">
                          <a:effectLst/>
                        </a:rPr>
                        <a:t>2.0</a:t>
                      </a:r>
                      <a:endParaRPr lang="en-US" sz="900" b="0" i="0" u="none" strike="noStrike">
                        <a:solidFill>
                          <a:srgbClr val="000000"/>
                        </a:solidFill>
                        <a:effectLst/>
                        <a:latin typeface="Calibri"/>
                      </a:endParaRPr>
                    </a:p>
                  </a:txBody>
                  <a:tcPr marL="3469" marR="3469" marT="3469" marB="0" anchor="ctr"/>
                </a:tc>
                <a:tc gridSpan="7">
                  <a:txBody>
                    <a:bodyPr/>
                    <a:lstStyle/>
                    <a:p>
                      <a:pPr algn="l" fontAlgn="b"/>
                      <a:r>
                        <a:rPr lang="en-US" sz="900" u="none" strike="noStrike" dirty="0">
                          <a:effectLst/>
                        </a:rPr>
                        <a:t>Task description  </a:t>
                      </a:r>
                      <a:endParaRPr lang="en-US" sz="900" b="0" i="0" u="none" strike="noStrike" dirty="0">
                        <a:solidFill>
                          <a:srgbClr val="000000"/>
                        </a:solidFill>
                        <a:effectLst/>
                        <a:latin typeface="Calibri"/>
                      </a:endParaRPr>
                    </a:p>
                  </a:txBody>
                  <a:tcPr marL="3469" marR="3469" marT="3469" marB="0" anchor="ctr"/>
                </a:tc>
                <a:tc hMerge="1">
                  <a:txBody>
                    <a:bodyPr/>
                    <a:lstStyle/>
                    <a:p>
                      <a:pPr algn="l" fontAlgn="b"/>
                      <a:endParaRPr lang="en-US" sz="600" b="0" i="0" u="none" strike="noStrike" dirty="0">
                        <a:solidFill>
                          <a:srgbClr val="000000"/>
                        </a:solidFill>
                        <a:effectLst/>
                        <a:latin typeface="Calibri"/>
                      </a:endParaRPr>
                    </a:p>
                  </a:txBody>
                  <a:tcPr marL="3469" marR="3469" marT="3469" marB="0" anchor="b"/>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ctr" fontAlgn="ct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9"/>
                  </a:ext>
                </a:extLst>
              </a:tr>
              <a:tr h="181280">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2.1</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0"/>
                  </a:ext>
                </a:extLst>
              </a:tr>
              <a:tr h="261518">
                <a:tc>
                  <a:txBody>
                    <a:bodyPr/>
                    <a:lstStyle/>
                    <a:p>
                      <a:pPr algn="l" fontAlgn="b"/>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2.2</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a:effectLst/>
                        </a:rPr>
                        <a:t>Subtask description </a:t>
                      </a:r>
                      <a:endParaRPr lang="en-US" sz="9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1"/>
                  </a:ext>
                </a:extLst>
              </a:tr>
              <a:tr h="261518">
                <a:tc>
                  <a:txBody>
                    <a:bodyPr/>
                    <a:lstStyle/>
                    <a:p>
                      <a:pPr algn="l" fontAlgn="b"/>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2.3</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2"/>
                  </a:ext>
                </a:extLst>
              </a:tr>
              <a:tr h="261518">
                <a:tc>
                  <a:txBody>
                    <a:bodyPr/>
                    <a:lstStyle/>
                    <a:p>
                      <a:pPr algn="l" fontAlgn="b"/>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2.4</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3"/>
                  </a:ext>
                </a:extLst>
              </a:tr>
              <a:tr h="261518">
                <a:tc>
                  <a:txBody>
                    <a:bodyPr/>
                    <a:lstStyle/>
                    <a:p>
                      <a:pPr algn="l" fontAlgn="b"/>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a:effectLst/>
                        </a:rPr>
                        <a:t>2.5</a:t>
                      </a:r>
                      <a:endParaRPr lang="en-US" sz="900" b="0" i="0" u="none" strike="noStrike">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14"/>
                  </a:ext>
                </a:extLst>
              </a:tr>
            </a:tbl>
          </a:graphicData>
        </a:graphic>
      </p:graphicFrame>
      <p:sp>
        <p:nvSpPr>
          <p:cNvPr id="34" name="Title 33"/>
          <p:cNvSpPr>
            <a:spLocks noGrp="1"/>
          </p:cNvSpPr>
          <p:nvPr>
            <p:ph type="ctrTitle"/>
          </p:nvPr>
        </p:nvSpPr>
        <p:spPr/>
        <p:txBody>
          <a:bodyPr/>
          <a:lstStyle/>
          <a:p>
            <a:r>
              <a:rPr lang="en-US" dirty="0"/>
              <a:t>Milestones and Task Status Overview</a:t>
            </a:r>
          </a:p>
        </p:txBody>
      </p:sp>
      <p:sp>
        <p:nvSpPr>
          <p:cNvPr id="5" name="TextBox 4"/>
          <p:cNvSpPr txBox="1"/>
          <p:nvPr/>
        </p:nvSpPr>
        <p:spPr>
          <a:xfrm>
            <a:off x="0" y="2694413"/>
            <a:ext cx="9215293" cy="276999"/>
          </a:xfrm>
          <a:prstGeom prst="rect">
            <a:avLst/>
          </a:prstGeom>
          <a:noFill/>
        </p:spPr>
        <p:txBody>
          <a:bodyPr wrap="square" rtlCol="0">
            <a:spAutoFit/>
          </a:bodyPr>
          <a:lstStyle/>
          <a:p>
            <a:r>
              <a:rPr lang="en-US" sz="1200" i="1" dirty="0" smtClean="0">
                <a:solidFill>
                  <a:srgbClr val="FF0000"/>
                </a:solidFill>
              </a:rPr>
              <a:t>For all tasks </a:t>
            </a:r>
            <a:r>
              <a:rPr lang="en-US" sz="1200" b="1" i="1" dirty="0" smtClean="0">
                <a:solidFill>
                  <a:srgbClr val="FF0000"/>
                </a:solidFill>
              </a:rPr>
              <a:t>active or scheduled to be active this past quarter</a:t>
            </a:r>
            <a:r>
              <a:rPr lang="en-US" sz="1200" i="1" dirty="0" smtClean="0">
                <a:solidFill>
                  <a:srgbClr val="FF0000"/>
                </a:solidFill>
              </a:rPr>
              <a:t>, provide the information indicated in the example table below:</a:t>
            </a:r>
            <a:endParaRPr lang="en-US" sz="1200" i="1" dirty="0">
              <a:solidFill>
                <a:srgbClr val="FF0000"/>
              </a:solidFill>
            </a:endParaRPr>
          </a:p>
        </p:txBody>
      </p:sp>
      <p:sp>
        <p:nvSpPr>
          <p:cNvPr id="7" name="Content Placeholder 2"/>
          <p:cNvSpPr txBox="1">
            <a:spLocks/>
          </p:cNvSpPr>
          <p:nvPr/>
        </p:nvSpPr>
        <p:spPr bwMode="auto">
          <a:xfrm>
            <a:off x="272715" y="1087023"/>
            <a:ext cx="8305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600" dirty="0" smtClean="0"/>
              <a:t>Insert table of objectives, quantitative metrics, and milestones as listed in the original or approved contract modifications. List the current status for (percentage of completion and date to be completed)-(declare whether </a:t>
            </a:r>
            <a:r>
              <a:rPr lang="en-US" sz="1600" dirty="0" smtClean="0">
                <a:solidFill>
                  <a:srgbClr val="006600"/>
                </a:solidFill>
              </a:rPr>
              <a:t>ahead of schedule</a:t>
            </a:r>
            <a:r>
              <a:rPr lang="en-US" sz="1600" dirty="0" smtClean="0"/>
              <a:t>,</a:t>
            </a:r>
            <a:r>
              <a:rPr lang="en-US" sz="1600" dirty="0" smtClean="0">
                <a:solidFill>
                  <a:srgbClr val="006600"/>
                </a:solidFill>
              </a:rPr>
              <a:t> </a:t>
            </a:r>
            <a:r>
              <a:rPr lang="en-US" sz="1600" dirty="0" smtClean="0"/>
              <a:t>as scheduled, or </a:t>
            </a:r>
            <a:r>
              <a:rPr lang="en-US" sz="1600" dirty="0" smtClean="0">
                <a:solidFill>
                  <a:srgbClr val="FF0000"/>
                </a:solidFill>
              </a:rPr>
              <a:t>behind schedule</a:t>
            </a:r>
            <a:r>
              <a:rPr lang="en-US" sz="1600" dirty="0" smtClean="0"/>
              <a:t>). </a:t>
            </a:r>
          </a:p>
          <a:p>
            <a:endParaRPr lang="en-US" sz="1600" dirty="0" smtClean="0"/>
          </a:p>
          <a:p>
            <a:endParaRPr lang="en-US" sz="1600" dirty="0" smtClean="0"/>
          </a:p>
          <a:p>
            <a:endParaRPr lang="en-US" sz="1600" dirty="0" smtClean="0"/>
          </a:p>
          <a:p>
            <a:endParaRPr lang="en-US" sz="200" dirty="0" smtClean="0"/>
          </a:p>
          <a:p>
            <a:endParaRPr lang="en-US" sz="1600" dirty="0"/>
          </a:p>
        </p:txBody>
      </p:sp>
    </p:spTree>
    <p:extLst>
      <p:ext uri="{BB962C8B-B14F-4D97-AF65-F5344CB8AC3E}">
        <p14:creationId xmlns:p14="http://schemas.microsoft.com/office/powerpoint/2010/main" val="2494657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6</a:t>
            </a:fld>
            <a:endParaRPr lang="en-US"/>
          </a:p>
        </p:txBody>
      </p:sp>
      <p:sp>
        <p:nvSpPr>
          <p:cNvPr id="5" name="Title 4"/>
          <p:cNvSpPr>
            <a:spLocks noGrp="1"/>
          </p:cNvSpPr>
          <p:nvPr>
            <p:ph type="ctrTitle"/>
          </p:nvPr>
        </p:nvSpPr>
        <p:spPr/>
        <p:txBody>
          <a:bodyPr>
            <a:normAutofit/>
          </a:bodyPr>
          <a:lstStyle/>
          <a:p>
            <a:r>
              <a:rPr lang="en-US" sz="2000" dirty="0" smtClean="0"/>
              <a:t>[Task </a:t>
            </a:r>
            <a:r>
              <a:rPr lang="en-US" sz="2000" dirty="0"/>
              <a:t>Identifier </a:t>
            </a:r>
            <a:r>
              <a:rPr lang="en-US" sz="2000" dirty="0" smtClean="0"/>
              <a:t>and Title (e.g</a:t>
            </a:r>
            <a:r>
              <a:rPr lang="en-US" sz="2000" dirty="0"/>
              <a:t>. </a:t>
            </a:r>
            <a:r>
              <a:rPr lang="en-US" sz="2000" dirty="0" smtClean="0"/>
              <a:t>1.3 – </a:t>
            </a:r>
            <a:r>
              <a:rPr lang="en-US" sz="2000" dirty="0" err="1" smtClean="0"/>
              <a:t>Biofidelic</a:t>
            </a:r>
            <a:r>
              <a:rPr lang="en-US" sz="2000" dirty="0" smtClean="0"/>
              <a:t> Modeling)]</a:t>
            </a:r>
            <a:endParaRPr lang="en-US" sz="2000" dirty="0"/>
          </a:p>
        </p:txBody>
      </p:sp>
      <p:sp>
        <p:nvSpPr>
          <p:cNvPr id="7" name="Rectangle 6"/>
          <p:cNvSpPr/>
          <p:nvPr/>
        </p:nvSpPr>
        <p:spPr>
          <a:xfrm>
            <a:off x="1402597" y="1728061"/>
            <a:ext cx="6315559" cy="36343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figure/image/video</a:t>
            </a:r>
            <a:endParaRPr lang="en-US" dirty="0" smtClean="0">
              <a:solidFill>
                <a:schemeClr val="tx1"/>
              </a:solidFill>
            </a:endParaRPr>
          </a:p>
        </p:txBody>
      </p:sp>
      <p:sp>
        <p:nvSpPr>
          <p:cNvPr id="8" name="TextBox 7"/>
          <p:cNvSpPr txBox="1"/>
          <p:nvPr/>
        </p:nvSpPr>
        <p:spPr>
          <a:xfrm>
            <a:off x="212704" y="1033690"/>
            <a:ext cx="8270726" cy="276999"/>
          </a:xfrm>
          <a:prstGeom prst="rect">
            <a:avLst/>
          </a:prstGeom>
          <a:noFill/>
        </p:spPr>
        <p:txBody>
          <a:bodyPr wrap="none" rtlCol="0">
            <a:spAutoFit/>
          </a:bodyPr>
          <a:lstStyle/>
          <a:p>
            <a:r>
              <a:rPr lang="en-US" sz="1200" i="1" dirty="0" smtClean="0">
                <a:solidFill>
                  <a:srgbClr val="FF0000"/>
                </a:solidFill>
              </a:rPr>
              <a:t>For tasks with </a:t>
            </a:r>
            <a:r>
              <a:rPr lang="en-US" sz="1200" b="1" i="1" dirty="0" smtClean="0">
                <a:solidFill>
                  <a:srgbClr val="FF0000"/>
                </a:solidFill>
              </a:rPr>
              <a:t>key progress </a:t>
            </a:r>
            <a:r>
              <a:rPr lang="en-US" sz="1200" i="1" dirty="0" smtClean="0">
                <a:solidFill>
                  <a:srgbClr val="FF0000"/>
                </a:solidFill>
              </a:rPr>
              <a:t>during this reporting period, please include a slide with supporting figures/images/videos:</a:t>
            </a:r>
            <a:endParaRPr lang="en-US" sz="1200" i="1" dirty="0">
              <a:solidFill>
                <a:srgbClr val="FF0000"/>
              </a:solidFill>
            </a:endParaRPr>
          </a:p>
        </p:txBody>
      </p:sp>
      <p:sp>
        <p:nvSpPr>
          <p:cNvPr id="9" name="TextBox 8"/>
          <p:cNvSpPr txBox="1"/>
          <p:nvPr/>
        </p:nvSpPr>
        <p:spPr>
          <a:xfrm>
            <a:off x="3595607" y="5695626"/>
            <a:ext cx="1961691" cy="307777"/>
          </a:xfrm>
          <a:prstGeom prst="rect">
            <a:avLst/>
          </a:prstGeom>
          <a:noFill/>
        </p:spPr>
        <p:txBody>
          <a:bodyPr wrap="none" rtlCol="0">
            <a:spAutoFit/>
          </a:bodyPr>
          <a:lstStyle/>
          <a:p>
            <a:r>
              <a:rPr lang="en-US" sz="1400" dirty="0" smtClean="0"/>
              <a:t>[Brief text description]</a:t>
            </a:r>
            <a:endParaRPr lang="en-US" sz="1400" dirty="0"/>
          </a:p>
        </p:txBody>
      </p:sp>
    </p:spTree>
    <p:extLst>
      <p:ext uri="{BB962C8B-B14F-4D97-AF65-F5344CB8AC3E}">
        <p14:creationId xmlns:p14="http://schemas.microsoft.com/office/powerpoint/2010/main" val="387074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Distribution Statement</a:t>
            </a:r>
            <a:endParaRPr lang="en-US" dirty="0"/>
          </a:p>
        </p:txBody>
      </p:sp>
      <p:sp>
        <p:nvSpPr>
          <p:cNvPr id="3" name="Slide Number Placeholder 2"/>
          <p:cNvSpPr>
            <a:spLocks noGrp="1"/>
          </p:cNvSpPr>
          <p:nvPr>
            <p:ph type="sldNum" sz="quarter" idx="11"/>
          </p:nvPr>
        </p:nvSpPr>
        <p:spPr/>
        <p:txBody>
          <a:bodyPr/>
          <a:lstStyle/>
          <a:p>
            <a:fld id="{231CC523-8BC6-4921-807A-66BD262F34AB}" type="slidenum">
              <a:rPr lang="en-US" smtClean="0"/>
              <a:pPr/>
              <a:t>7</a:t>
            </a:fld>
            <a:endParaRPr lang="en-US"/>
          </a:p>
        </p:txBody>
      </p:sp>
      <p:sp>
        <p:nvSpPr>
          <p:cNvPr id="34" name="Title 33"/>
          <p:cNvSpPr>
            <a:spLocks noGrp="1"/>
          </p:cNvSpPr>
          <p:nvPr>
            <p:ph type="ctrTitle"/>
          </p:nvPr>
        </p:nvSpPr>
        <p:spPr/>
        <p:txBody>
          <a:bodyPr/>
          <a:lstStyle/>
          <a:p>
            <a:r>
              <a:rPr lang="en-US" dirty="0" smtClean="0"/>
              <a:t>Upcoming Tasks</a:t>
            </a:r>
            <a:endParaRPr lang="en-US" dirty="0"/>
          </a:p>
        </p:txBody>
      </p:sp>
      <p:sp>
        <p:nvSpPr>
          <p:cNvPr id="9" name="Content Placeholder 2"/>
          <p:cNvSpPr>
            <a:spLocks noGrp="1"/>
          </p:cNvSpPr>
          <p:nvPr>
            <p:ph idx="4294967295"/>
          </p:nvPr>
        </p:nvSpPr>
        <p:spPr>
          <a:xfrm>
            <a:off x="381000" y="1066801"/>
            <a:ext cx="8305800" cy="3886200"/>
          </a:xfrm>
          <a:prstGeom prst="rect">
            <a:avLst/>
          </a:prstGeom>
        </p:spPr>
        <p:txBody>
          <a:bodyPr/>
          <a:lstStyle/>
          <a:p>
            <a:r>
              <a:rPr lang="en-US" sz="1600" b="1" dirty="0" smtClean="0"/>
              <a:t>Anticipated work for next reporting period</a:t>
            </a:r>
            <a:r>
              <a:rPr lang="en-US" sz="1600" dirty="0" smtClean="0"/>
              <a:t>: </a:t>
            </a:r>
            <a:endParaRPr lang="en-US" sz="1600" dirty="0"/>
          </a:p>
          <a:p>
            <a:pPr>
              <a:buFont typeface="Arial" panose="020B0604020202020204" pitchFamily="34" charset="0"/>
              <a:buChar char="•"/>
            </a:pPr>
            <a:r>
              <a:rPr lang="en-US" sz="1600" b="0" dirty="0" smtClean="0"/>
              <a:t>please include 1-3 condensed bullets discussing your planned efforts for the *next* reporting period</a:t>
            </a:r>
          </a:p>
          <a:p>
            <a:endParaRPr lang="en-US" sz="1600" b="0" dirty="0" smtClean="0"/>
          </a:p>
          <a:p>
            <a:endParaRPr lang="en-US" sz="1600" b="0" dirty="0" smtClean="0"/>
          </a:p>
          <a:p>
            <a:endParaRPr lang="en-US" sz="1600" b="0" dirty="0"/>
          </a:p>
          <a:p>
            <a:endParaRPr lang="en-US" sz="1600" b="0" dirty="0" smtClean="0"/>
          </a:p>
          <a:p>
            <a:endParaRPr lang="en-US" sz="1600" b="0" dirty="0" smtClean="0"/>
          </a:p>
          <a:p>
            <a:endParaRPr lang="en-US" sz="200" b="0" dirty="0" smtClean="0"/>
          </a:p>
          <a:p>
            <a:endParaRPr lang="en-US" sz="1600" dirty="0"/>
          </a:p>
        </p:txBody>
      </p:sp>
      <p:graphicFrame>
        <p:nvGraphicFramePr>
          <p:cNvPr id="6" name="Content Placeholder 3"/>
          <p:cNvGraphicFramePr>
            <a:graphicFrameLocks noGrp="1"/>
          </p:cNvGraphicFramePr>
          <p:nvPr>
            <p:ph sz="quarter" idx="13"/>
            <p:extLst>
              <p:ext uri="{D42A27DB-BD31-4B8C-83A1-F6EECF244321}">
                <p14:modId xmlns:p14="http://schemas.microsoft.com/office/powerpoint/2010/main" val="976575587"/>
              </p:ext>
            </p:extLst>
          </p:nvPr>
        </p:nvGraphicFramePr>
        <p:xfrm>
          <a:off x="113474" y="2481232"/>
          <a:ext cx="8920227" cy="2829510"/>
        </p:xfrm>
        <a:graphic>
          <a:graphicData uri="http://schemas.openxmlformats.org/drawingml/2006/table">
            <a:tbl>
              <a:tblPr>
                <a:tableStyleId>{5C22544A-7EE6-4342-B048-85BDC9FD1C3A}</a:tableStyleId>
              </a:tblPr>
              <a:tblGrid>
                <a:gridCol w="256337">
                  <a:extLst>
                    <a:ext uri="{9D8B030D-6E8A-4147-A177-3AD203B41FA5}">
                      <a16:colId xmlns:a16="http://schemas.microsoft.com/office/drawing/2014/main" val="20000"/>
                    </a:ext>
                  </a:extLst>
                </a:gridCol>
                <a:gridCol w="225244">
                  <a:extLst>
                    <a:ext uri="{9D8B030D-6E8A-4147-A177-3AD203B41FA5}">
                      <a16:colId xmlns:a16="http://schemas.microsoft.com/office/drawing/2014/main" val="20001"/>
                    </a:ext>
                  </a:extLst>
                </a:gridCol>
                <a:gridCol w="1324925">
                  <a:extLst>
                    <a:ext uri="{9D8B030D-6E8A-4147-A177-3AD203B41FA5}">
                      <a16:colId xmlns:a16="http://schemas.microsoft.com/office/drawing/2014/main" val="20002"/>
                    </a:ext>
                  </a:extLst>
                </a:gridCol>
                <a:gridCol w="720671">
                  <a:extLst>
                    <a:ext uri="{9D8B030D-6E8A-4147-A177-3AD203B41FA5}">
                      <a16:colId xmlns:a16="http://schemas.microsoft.com/office/drawing/2014/main" val="20003"/>
                    </a:ext>
                  </a:extLst>
                </a:gridCol>
                <a:gridCol w="774915">
                  <a:extLst>
                    <a:ext uri="{9D8B030D-6E8A-4147-A177-3AD203B41FA5}">
                      <a16:colId xmlns:a16="http://schemas.microsoft.com/office/drawing/2014/main" val="20004"/>
                    </a:ext>
                  </a:extLst>
                </a:gridCol>
                <a:gridCol w="626632">
                  <a:extLst>
                    <a:ext uri="{9D8B030D-6E8A-4147-A177-3AD203B41FA5}">
                      <a16:colId xmlns:a16="http://schemas.microsoft.com/office/drawing/2014/main" val="20005"/>
                    </a:ext>
                  </a:extLst>
                </a:gridCol>
                <a:gridCol w="694911">
                  <a:extLst>
                    <a:ext uri="{9D8B030D-6E8A-4147-A177-3AD203B41FA5}">
                      <a16:colId xmlns:a16="http://schemas.microsoft.com/office/drawing/2014/main" val="20006"/>
                    </a:ext>
                  </a:extLst>
                </a:gridCol>
                <a:gridCol w="737286">
                  <a:extLst>
                    <a:ext uri="{9D8B030D-6E8A-4147-A177-3AD203B41FA5}">
                      <a16:colId xmlns:a16="http://schemas.microsoft.com/office/drawing/2014/main" val="20007"/>
                    </a:ext>
                  </a:extLst>
                </a:gridCol>
                <a:gridCol w="1815747">
                  <a:extLst>
                    <a:ext uri="{9D8B030D-6E8A-4147-A177-3AD203B41FA5}">
                      <a16:colId xmlns:a16="http://schemas.microsoft.com/office/drawing/2014/main" val="20008"/>
                    </a:ext>
                  </a:extLst>
                </a:gridCol>
                <a:gridCol w="1743559">
                  <a:extLst>
                    <a:ext uri="{9D8B030D-6E8A-4147-A177-3AD203B41FA5}">
                      <a16:colId xmlns:a16="http://schemas.microsoft.com/office/drawing/2014/main" val="20009"/>
                    </a:ext>
                  </a:extLst>
                </a:gridCol>
              </a:tblGrid>
              <a:tr h="209227">
                <a:tc gridSpan="9">
                  <a:txBody>
                    <a:bodyPr/>
                    <a:lstStyle/>
                    <a:p>
                      <a:pPr algn="l" fontAlgn="b"/>
                      <a:r>
                        <a:rPr lang="en-US" sz="1050" u="none" strike="noStrike" dirty="0" smtClean="0">
                          <a:effectLst/>
                        </a:rPr>
                        <a:t>[Team </a:t>
                      </a:r>
                      <a:r>
                        <a:rPr lang="en-US" sz="1050" u="none" strike="noStrike" dirty="0">
                          <a:effectLst/>
                        </a:rPr>
                        <a:t>Name</a:t>
                      </a:r>
                      <a:r>
                        <a:rPr lang="en-US" sz="1050" u="none" strike="noStrike" dirty="0" smtClean="0">
                          <a:effectLst/>
                        </a:rPr>
                        <a:t>]</a:t>
                      </a:r>
                      <a:r>
                        <a:rPr lang="en-US" sz="1050" u="none" strike="noStrike" baseline="0" dirty="0" smtClean="0">
                          <a:effectLst/>
                        </a:rPr>
                        <a:t> N</a:t>
                      </a:r>
                      <a:r>
                        <a:rPr lang="en-US" sz="1050" u="none" strike="noStrike" dirty="0" smtClean="0">
                          <a:effectLst/>
                        </a:rPr>
                        <a:t>ew Tasks</a:t>
                      </a:r>
                      <a:r>
                        <a:rPr lang="en-US" sz="1050" u="none" strike="noStrike" baseline="0" dirty="0" smtClean="0">
                          <a:effectLst/>
                        </a:rPr>
                        <a:t> in</a:t>
                      </a:r>
                      <a:r>
                        <a:rPr lang="en-US" sz="1050" u="none" strike="noStrike" dirty="0" smtClean="0">
                          <a:effectLst/>
                        </a:rPr>
                        <a:t> Coming Month</a:t>
                      </a:r>
                      <a:endParaRPr lang="en-US" sz="1050" b="1" i="0" u="none" strike="noStrike" dirty="0">
                        <a:solidFill>
                          <a:srgbClr val="000000"/>
                        </a:solidFill>
                        <a:effectLst/>
                        <a:latin typeface="Calibri"/>
                      </a:endParaRPr>
                    </a:p>
                  </a:txBody>
                  <a:tcPr marL="3469" marR="3469" marT="3469"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050" b="0" i="0" u="none" strike="noStrike" dirty="0">
                        <a:solidFill>
                          <a:srgbClr val="000000"/>
                        </a:solidFill>
                        <a:effectLst/>
                        <a:latin typeface="Calibri"/>
                      </a:endParaRPr>
                    </a:p>
                  </a:txBody>
                  <a:tcPr marL="3469" marR="3469" marT="3469" marB="0" anchor="b"/>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1050" b="0" i="0" u="none" strike="noStrike" dirty="0">
                        <a:solidFill>
                          <a:srgbClr val="000000"/>
                        </a:solidFill>
                        <a:effectLst/>
                        <a:latin typeface="Calibri"/>
                      </a:endParaRPr>
                    </a:p>
                  </a:txBody>
                  <a:tcPr marL="3469" marR="3469" marT="3469" marB="0" anchor="ctr">
                    <a:solidFill>
                      <a:schemeClr val="bg1"/>
                    </a:solidFill>
                  </a:tcPr>
                </a:tc>
                <a:extLst>
                  <a:ext uri="{0D108BD9-81ED-4DB2-BD59-A6C34878D82A}">
                    <a16:rowId xmlns:a16="http://schemas.microsoft.com/office/drawing/2014/main" val="10000"/>
                  </a:ext>
                </a:extLst>
              </a:tr>
              <a:tr h="214550">
                <a:tc gridSpan="3">
                  <a:txBody>
                    <a:bodyPr/>
                    <a:lstStyle/>
                    <a:p>
                      <a:pPr algn="l" fontAlgn="b"/>
                      <a:r>
                        <a:rPr lang="en-US" sz="1050" u="none" strike="noStrike" dirty="0" smtClean="0">
                          <a:effectLst/>
                        </a:rPr>
                        <a:t> </a:t>
                      </a:r>
                      <a:r>
                        <a:rPr lang="en-US" sz="1050" u="none" strike="noStrike" dirty="0">
                          <a:effectLst/>
                        </a:rPr>
                        <a:t>Date:</a:t>
                      </a:r>
                      <a:endParaRPr lang="en-US" sz="1050" b="0" i="0" u="none" strike="noStrike" dirty="0">
                        <a:solidFill>
                          <a:srgbClr val="000000"/>
                        </a:solidFill>
                        <a:effectLst/>
                        <a:latin typeface="Calibri"/>
                      </a:endParaRPr>
                    </a:p>
                  </a:txBody>
                  <a:tcPr marL="3469" marR="3469" marT="3469" marB="0" anchor="ctr">
                    <a:solidFill>
                      <a:schemeClr val="bg1"/>
                    </a:solidFill>
                  </a:tcPr>
                </a:tc>
                <a:tc hMerge="1">
                  <a:txBody>
                    <a:bodyPr/>
                    <a:lstStyle/>
                    <a:p>
                      <a:endParaRPr lang="en-US"/>
                    </a:p>
                  </a:txBody>
                  <a:tcPr/>
                </a:tc>
                <a:tc hMerge="1">
                  <a:txBody>
                    <a:bodyPr/>
                    <a:lstStyle/>
                    <a:p>
                      <a:pPr algn="l" fontAlgn="b"/>
                      <a:endParaRPr lang="en-US" sz="900" b="1"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dirty="0">
                        <a:solidFill>
                          <a:srgbClr val="000000"/>
                        </a:solidFill>
                        <a:effectLst/>
                        <a:latin typeface="Calibri"/>
                      </a:endParaRPr>
                    </a:p>
                  </a:txBody>
                  <a:tcPr marL="3469" marR="3469" marT="3469" marB="0" anchor="ctr">
                    <a:solidFill>
                      <a:schemeClr val="bg1"/>
                    </a:solidFill>
                  </a:tcPr>
                </a:tc>
                <a:tc>
                  <a:txBody>
                    <a:bodyPr/>
                    <a:lstStyle/>
                    <a:p>
                      <a:pPr algn="l" fontAlgn="b"/>
                      <a:endParaRPr lang="en-US" sz="900" b="0" i="0" u="none" strike="noStrike">
                        <a:solidFill>
                          <a:srgbClr val="000000"/>
                        </a:solidFill>
                        <a:effectLst/>
                        <a:latin typeface="Calibri"/>
                      </a:endParaRPr>
                    </a:p>
                  </a:txBody>
                  <a:tcPr marL="3469" marR="3469" marT="3469" marB="0" anchor="ctr">
                    <a:solidFill>
                      <a:schemeClr val="bg1"/>
                    </a:solidFill>
                  </a:tcPr>
                </a:tc>
                <a:extLst>
                  <a:ext uri="{0D108BD9-81ED-4DB2-BD59-A6C34878D82A}">
                    <a16:rowId xmlns:a16="http://schemas.microsoft.com/office/drawing/2014/main" val="10001"/>
                  </a:ext>
                </a:extLst>
              </a:tr>
              <a:tr h="145829">
                <a:tc gridSpan="3">
                  <a:txBody>
                    <a:bodyPr/>
                    <a:lstStyle/>
                    <a:p>
                      <a:pPr algn="ctr" fontAlgn="ctr"/>
                      <a:r>
                        <a:rPr lang="en-US" sz="800" b="1" u="none" strike="noStrike" dirty="0">
                          <a:effectLst/>
                        </a:rPr>
                        <a:t>SOW Task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hMerge="1">
                  <a:txBody>
                    <a:bodyPr/>
                    <a:lstStyle/>
                    <a:p>
                      <a:endParaRPr lang="en-US"/>
                    </a:p>
                  </a:txBody>
                  <a:tcPr/>
                </a:tc>
                <a:tc hMerge="1">
                  <a:txBody>
                    <a:bodyPr/>
                    <a:lstStyle/>
                    <a:p>
                      <a:endParaRPr lang="en-US"/>
                    </a:p>
                  </a:txBody>
                  <a:tcPr/>
                </a:tc>
                <a:tc>
                  <a:txBody>
                    <a:bodyPr/>
                    <a:lstStyle/>
                    <a:p>
                      <a:pPr algn="ctr" fontAlgn="ctr"/>
                      <a:r>
                        <a:rPr lang="en-US" sz="800" b="1" u="none" strike="noStrike" dirty="0" smtClean="0">
                          <a:effectLst/>
                        </a:rPr>
                        <a:t>Contract Start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Due Date</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Actual Start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smtClean="0">
                          <a:effectLst/>
                        </a:rPr>
                        <a:t>Predicted Finish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Status (%)</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a:effectLst/>
                        </a:rPr>
                        <a:t>Exit Criteria (Milestones and Deliverables)</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tc>
                  <a:txBody>
                    <a:bodyPr/>
                    <a:lstStyle/>
                    <a:p>
                      <a:pPr algn="ctr" fontAlgn="ctr"/>
                      <a:r>
                        <a:rPr lang="en-US" sz="800" b="1" u="none" strike="noStrike" dirty="0" smtClean="0">
                          <a:effectLst/>
                        </a:rPr>
                        <a:t>Reason for Delay</a:t>
                      </a:r>
                      <a:endParaRPr lang="en-US" sz="800" b="1" i="0" u="none" strike="noStrike" dirty="0">
                        <a:solidFill>
                          <a:srgbClr val="000000"/>
                        </a:solidFill>
                        <a:effectLst/>
                        <a:latin typeface="Calibri"/>
                      </a:endParaRPr>
                    </a:p>
                  </a:txBody>
                  <a:tcPr marL="3469" marR="3469" marT="3469" marB="0" anchor="ctr">
                    <a:solidFill>
                      <a:schemeClr val="bg2">
                        <a:lumMod val="90000"/>
                      </a:schemeClr>
                    </a:solidFill>
                  </a:tcPr>
                </a:tc>
                <a:extLst>
                  <a:ext uri="{0D108BD9-81ED-4DB2-BD59-A6C34878D82A}">
                    <a16:rowId xmlns:a16="http://schemas.microsoft.com/office/drawing/2014/main" val="10002"/>
                  </a:ext>
                </a:extLst>
              </a:tr>
              <a:tr h="219851">
                <a:tc>
                  <a:txBody>
                    <a:bodyPr/>
                    <a:lstStyle/>
                    <a:p>
                      <a:pPr algn="ctr" fontAlgn="b"/>
                      <a:r>
                        <a:rPr lang="en-US" sz="900" u="none" strike="noStrike" dirty="0">
                          <a:effectLst/>
                        </a:rPr>
                        <a:t>1.0</a:t>
                      </a:r>
                      <a:endParaRPr lang="en-US" sz="900" b="0" i="0" u="none" strike="noStrike" dirty="0">
                        <a:solidFill>
                          <a:srgbClr val="000000"/>
                        </a:solidFill>
                        <a:effectLst/>
                        <a:latin typeface="Calibri"/>
                      </a:endParaRPr>
                    </a:p>
                  </a:txBody>
                  <a:tcPr marL="3469" marR="3469" marT="3469" marB="0" anchor="ctr"/>
                </a:tc>
                <a:tc gridSpan="7">
                  <a:txBody>
                    <a:bodyPr/>
                    <a:lstStyle/>
                    <a:p>
                      <a:pPr algn="l" fontAlgn="b"/>
                      <a:r>
                        <a:rPr lang="en-US" sz="900" u="none" strike="noStrike" dirty="0">
                          <a:effectLst/>
                        </a:rPr>
                        <a:t>Task description  </a:t>
                      </a:r>
                      <a:endParaRPr lang="en-US" sz="900" b="0" i="0" u="none" strike="noStrike" dirty="0">
                        <a:solidFill>
                          <a:srgbClr val="000000"/>
                        </a:solidFill>
                        <a:effectLst/>
                        <a:latin typeface="Calibri"/>
                      </a:endParaRPr>
                    </a:p>
                  </a:txBody>
                  <a:tcPr marL="3469" marR="3469" marT="3469" marB="0" anchor="ctr"/>
                </a:tc>
                <a:tc hMerge="1">
                  <a:txBody>
                    <a:bodyPr/>
                    <a:lstStyle/>
                    <a:p>
                      <a:pPr algn="l" fontAlgn="b"/>
                      <a:endParaRPr lang="en-US" sz="600" b="0" i="0" u="none" strike="noStrike" dirty="0">
                        <a:solidFill>
                          <a:srgbClr val="000000"/>
                        </a:solidFill>
                        <a:effectLst/>
                        <a:latin typeface="Calibri"/>
                      </a:endParaRPr>
                    </a:p>
                  </a:txBody>
                  <a:tcPr marL="3469" marR="3469" marT="3469" marB="0" anchor="b"/>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ctr" fontAlgn="ct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03"/>
                  </a:ext>
                </a:extLst>
              </a:tr>
              <a:tr h="145829">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1.6</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1/1/2014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3/31/2014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3/31/2014</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r>
                        <a:rPr lang="en-US" sz="800" u="none" strike="noStrike" dirty="0" smtClean="0">
                          <a:effectLst/>
                        </a:rPr>
                        <a:t>N/A</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04"/>
                  </a:ext>
                </a:extLst>
              </a:tr>
              <a:tr h="261518">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1.7</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2/28/2014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5/31/2014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2/28/2014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5/31/2014</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r>
                        <a:rPr lang="en-US" sz="800" u="none" strike="noStrike" dirty="0" smtClean="0">
                          <a:effectLst/>
                        </a:rPr>
                        <a:t>N/A</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05"/>
                  </a:ext>
                </a:extLst>
              </a:tr>
              <a:tr h="145829">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1.8</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a:effectLst/>
                        </a:rPr>
                        <a:t>Subtask description </a:t>
                      </a:r>
                      <a:endParaRPr lang="en-US" sz="9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5/31/2014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1/1/2014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6/30/2014</a:t>
                      </a:r>
                      <a:endParaRPr lang="en-US" sz="800" b="0" i="0" u="none" strike="noStrike">
                        <a:solidFill>
                          <a:srgbClr val="000000"/>
                        </a:solidFill>
                        <a:effectLst/>
                        <a:latin typeface="Calibri"/>
                      </a:endParaRPr>
                    </a:p>
                  </a:txBody>
                  <a:tcPr marL="3469" marR="3469" marT="3469" marB="0" anchor="ctr"/>
                </a:tc>
                <a:tc>
                  <a:txBody>
                    <a:bodyPr/>
                    <a:lstStyle/>
                    <a:p>
                      <a:pPr algn="ctr" fontAlgn="ctr"/>
                      <a:r>
                        <a:rPr lang="en-US" sz="800" u="none" strike="noStrike">
                          <a:effectLst/>
                        </a:rPr>
                        <a:t>100%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r>
                        <a:rPr lang="en-US" sz="800" u="none" strike="noStrike" dirty="0" smtClean="0">
                          <a:effectLst/>
                        </a:rPr>
                        <a:t>N/A</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06"/>
                  </a:ext>
                </a:extLst>
              </a:tr>
              <a:tr h="261518">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1.9</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a:effectLst/>
                        </a:rPr>
                        <a:t>Subtask description </a:t>
                      </a:r>
                      <a:endParaRPr lang="en-US" sz="9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5/31/2014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11/1/2014</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6/30/2014</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50%</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r>
                        <a:rPr lang="en-US" sz="800" u="none" strike="noStrike" dirty="0" smtClean="0">
                          <a:effectLst/>
                        </a:rPr>
                        <a:t>IRB resubmission</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07"/>
                  </a:ext>
                </a:extLst>
              </a:tr>
              <a:tr h="211154">
                <a:tc>
                  <a:txBody>
                    <a:bodyPr/>
                    <a:lstStyle/>
                    <a:p>
                      <a:pPr algn="ctr" fontAlgn="b"/>
                      <a:r>
                        <a:rPr lang="en-US" sz="900" u="none" strike="noStrike" dirty="0">
                          <a:effectLst/>
                        </a:rPr>
                        <a:t>2.0</a:t>
                      </a:r>
                      <a:endParaRPr lang="en-US" sz="900" b="0" i="0" u="none" strike="noStrike" dirty="0">
                        <a:solidFill>
                          <a:srgbClr val="000000"/>
                        </a:solidFill>
                        <a:effectLst/>
                        <a:latin typeface="Calibri"/>
                      </a:endParaRPr>
                    </a:p>
                  </a:txBody>
                  <a:tcPr marL="3469" marR="3469" marT="3469" marB="0" anchor="ctr"/>
                </a:tc>
                <a:tc gridSpan="7">
                  <a:txBody>
                    <a:bodyPr/>
                    <a:lstStyle/>
                    <a:p>
                      <a:pPr algn="l" fontAlgn="b"/>
                      <a:r>
                        <a:rPr lang="en-US" sz="900" u="none" strike="noStrike" dirty="0">
                          <a:effectLst/>
                        </a:rPr>
                        <a:t>Task description  </a:t>
                      </a:r>
                      <a:endParaRPr lang="en-US" sz="900" b="0" i="0" u="none" strike="noStrike" dirty="0">
                        <a:solidFill>
                          <a:srgbClr val="000000"/>
                        </a:solidFill>
                        <a:effectLst/>
                        <a:latin typeface="Calibri"/>
                      </a:endParaRPr>
                    </a:p>
                  </a:txBody>
                  <a:tcPr marL="3469" marR="3469" marT="3469" marB="0" anchor="ctr"/>
                </a:tc>
                <a:tc hMerge="1">
                  <a:txBody>
                    <a:bodyPr/>
                    <a:lstStyle/>
                    <a:p>
                      <a:pPr algn="l" fontAlgn="b"/>
                      <a:endParaRPr lang="en-US" sz="600" b="0" i="0" u="none" strike="noStrike" dirty="0">
                        <a:solidFill>
                          <a:srgbClr val="000000"/>
                        </a:solidFill>
                        <a:effectLst/>
                        <a:latin typeface="Calibri"/>
                      </a:endParaRPr>
                    </a:p>
                  </a:txBody>
                  <a:tcPr marL="3469" marR="3469" marT="3469" marB="0" anchor="b"/>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ctr" fontAlgn="ct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8"/>
                  </a:ext>
                </a:extLst>
              </a:tr>
              <a:tr h="181280">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2.6</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09"/>
                  </a:ext>
                </a:extLst>
              </a:tr>
              <a:tr h="208409">
                <a:tc>
                  <a:txBody>
                    <a:bodyPr/>
                    <a:lstStyle/>
                    <a:p>
                      <a:pPr algn="ctr" fontAlgn="b"/>
                      <a:r>
                        <a:rPr lang="en-US" sz="900" u="none" strike="noStrike" dirty="0">
                          <a:effectLst/>
                        </a:rPr>
                        <a:t>3.0</a:t>
                      </a:r>
                      <a:endParaRPr lang="en-US" sz="900" b="0" i="0" u="none" strike="noStrike" dirty="0">
                        <a:solidFill>
                          <a:srgbClr val="000000"/>
                        </a:solidFill>
                        <a:effectLst/>
                        <a:latin typeface="Calibri"/>
                      </a:endParaRPr>
                    </a:p>
                  </a:txBody>
                  <a:tcPr marL="3469" marR="3469" marT="3469" marB="0" anchor="ctr"/>
                </a:tc>
                <a:tc gridSpan="7">
                  <a:txBody>
                    <a:bodyPr/>
                    <a:lstStyle/>
                    <a:p>
                      <a:pPr algn="l" fontAlgn="b"/>
                      <a:r>
                        <a:rPr lang="en-US" sz="900" u="none" strike="noStrike" dirty="0">
                          <a:effectLst/>
                        </a:rPr>
                        <a:t>Task description </a:t>
                      </a:r>
                      <a:endParaRPr lang="en-US" sz="900" b="0" i="0" u="none" strike="noStrike" dirty="0">
                        <a:solidFill>
                          <a:srgbClr val="000000"/>
                        </a:solidFill>
                        <a:effectLst/>
                        <a:latin typeface="Calibri"/>
                      </a:endParaRPr>
                    </a:p>
                  </a:txBody>
                  <a:tcPr marL="3469" marR="3469" marT="3469" marB="0" anchor="ctr"/>
                </a:tc>
                <a:tc hMerge="1">
                  <a:txBody>
                    <a:bodyPr/>
                    <a:lstStyle/>
                    <a:p>
                      <a:pPr algn="l" fontAlgn="b"/>
                      <a:endParaRPr lang="en-US" sz="600" b="0" i="0" u="none" strike="noStrike" dirty="0">
                        <a:solidFill>
                          <a:srgbClr val="000000"/>
                        </a:solidFill>
                        <a:effectLst/>
                        <a:latin typeface="Calibri"/>
                      </a:endParaRPr>
                    </a:p>
                  </a:txBody>
                  <a:tcPr marL="3469" marR="3469" marT="3469" marB="0" anchor="b"/>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r" fontAlgn="b"/>
                      <a:endParaRPr lang="en-US" sz="800" b="0" i="0" u="none" strike="noStrike" dirty="0">
                        <a:solidFill>
                          <a:srgbClr val="000000"/>
                        </a:solidFill>
                        <a:effectLst/>
                        <a:latin typeface="Calibri"/>
                      </a:endParaRPr>
                    </a:p>
                  </a:txBody>
                  <a:tcPr marL="3469" marR="3469" marT="3469" marB="0" anchor="ctr"/>
                </a:tc>
                <a:tc hMerge="1">
                  <a:txBody>
                    <a:bodyPr/>
                    <a:lstStyle/>
                    <a:p>
                      <a:pPr algn="ctr" fontAlgn="ct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0"/>
                  </a:ext>
                </a:extLst>
              </a:tr>
              <a:tr h="261518">
                <a:tc>
                  <a:txBody>
                    <a:bodyPr/>
                    <a:lstStyle/>
                    <a:p>
                      <a:pPr algn="l" fontAlgn="b"/>
                      <a:endParaRPr lang="en-US" sz="9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3.6</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extLst>
                  <a:ext uri="{0D108BD9-81ED-4DB2-BD59-A6C34878D82A}">
                    <a16:rowId xmlns:a16="http://schemas.microsoft.com/office/drawing/2014/main" val="10011"/>
                  </a:ext>
                </a:extLst>
              </a:tr>
              <a:tr h="261518">
                <a:tc>
                  <a:txBody>
                    <a:bodyPr/>
                    <a:lstStyle/>
                    <a:p>
                      <a:pPr algn="l" fontAlgn="b"/>
                      <a:endParaRPr lang="en-US" sz="800" b="0" i="0" u="none" strike="noStrike" dirty="0">
                        <a:solidFill>
                          <a:srgbClr val="000000"/>
                        </a:solidFill>
                        <a:effectLst/>
                        <a:latin typeface="Calibri"/>
                      </a:endParaRPr>
                    </a:p>
                  </a:txBody>
                  <a:tcPr marL="3469" marR="3469" marT="3469" marB="0" anchor="ctr"/>
                </a:tc>
                <a:tc>
                  <a:txBody>
                    <a:bodyPr/>
                    <a:lstStyle/>
                    <a:p>
                      <a:pPr algn="ctr" fontAlgn="b"/>
                      <a:r>
                        <a:rPr lang="en-US" sz="900" u="none" strike="noStrike" dirty="0" smtClean="0">
                          <a:effectLst/>
                        </a:rPr>
                        <a:t>3.7</a:t>
                      </a:r>
                      <a:endParaRPr lang="en-US" sz="900" b="0" i="0" u="none" strike="noStrike" dirty="0">
                        <a:solidFill>
                          <a:srgbClr val="000000"/>
                        </a:solidFill>
                        <a:effectLst/>
                        <a:latin typeface="Calibri"/>
                      </a:endParaRPr>
                    </a:p>
                  </a:txBody>
                  <a:tcPr marL="3469" marR="3469" marT="3469" marB="0" anchor="ctr"/>
                </a:tc>
                <a:tc>
                  <a:txBody>
                    <a:bodyPr/>
                    <a:lstStyle/>
                    <a:p>
                      <a:pPr algn="l" fontAlgn="b"/>
                      <a:r>
                        <a:rPr lang="en-US" sz="900" u="none" strike="noStrike" dirty="0">
                          <a:effectLst/>
                        </a:rPr>
                        <a:t>Subtask description </a:t>
                      </a:r>
                      <a:endParaRPr lang="en-US" sz="900" b="0" i="0" u="none" strike="noStrike" dirty="0">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a:effectLst/>
                        </a:rPr>
                        <a:t>MM/DD/YYYY</a:t>
                      </a:r>
                      <a:endParaRPr lang="en-US" sz="800" b="0" i="0" u="none" strike="noStrike">
                        <a:solidFill>
                          <a:srgbClr val="000000"/>
                        </a:solidFill>
                        <a:effectLst/>
                        <a:latin typeface="Calibri"/>
                      </a:endParaRPr>
                    </a:p>
                  </a:txBody>
                  <a:tcPr marL="3469" marR="3469" marT="3469" marB="0" anchor="ctr"/>
                </a:tc>
                <a:tc>
                  <a:txBody>
                    <a:bodyPr/>
                    <a:lstStyle/>
                    <a:p>
                      <a:pPr algn="r" fontAlgn="b"/>
                      <a:r>
                        <a:rPr lang="en-US" sz="800" u="none" strike="noStrike" dirty="0">
                          <a:effectLst/>
                        </a:rPr>
                        <a:t>MM/DD/YYYY</a:t>
                      </a:r>
                      <a:endParaRPr lang="en-US" sz="800" b="0" i="0" u="none" strike="noStrike" dirty="0">
                        <a:solidFill>
                          <a:srgbClr val="000000"/>
                        </a:solidFill>
                        <a:effectLst/>
                        <a:latin typeface="Calibri"/>
                      </a:endParaRPr>
                    </a:p>
                  </a:txBody>
                  <a:tcPr marL="3469" marR="3469" marT="3469" marB="0" anchor="ctr"/>
                </a:tc>
                <a:tc>
                  <a:txBody>
                    <a:bodyPr/>
                    <a:lstStyle/>
                    <a:p>
                      <a:pPr algn="ctr" fontAlgn="ctr"/>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3469" marR="3469" marT="3469" marB="0" anchor="ctr"/>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3469" marR="3469" marT="3469" marB="0" anchor="ctr"/>
                </a:tc>
                <a:extLst>
                  <a:ext uri="{0D108BD9-81ED-4DB2-BD59-A6C34878D82A}">
                    <a16:rowId xmlns:a16="http://schemas.microsoft.com/office/drawing/2014/main" val="10012"/>
                  </a:ext>
                </a:extLst>
              </a:tr>
            </a:tbl>
          </a:graphicData>
        </a:graphic>
      </p:graphicFrame>
      <p:sp>
        <p:nvSpPr>
          <p:cNvPr id="7" name="TextBox 6"/>
          <p:cNvSpPr txBox="1"/>
          <p:nvPr/>
        </p:nvSpPr>
        <p:spPr>
          <a:xfrm>
            <a:off x="54115" y="2000176"/>
            <a:ext cx="9215293" cy="461665"/>
          </a:xfrm>
          <a:prstGeom prst="rect">
            <a:avLst/>
          </a:prstGeom>
          <a:noFill/>
        </p:spPr>
        <p:txBody>
          <a:bodyPr wrap="square" rtlCol="0">
            <a:spAutoFit/>
          </a:bodyPr>
          <a:lstStyle/>
          <a:p>
            <a:r>
              <a:rPr lang="en-US" sz="1200" i="1" dirty="0" smtClean="0">
                <a:solidFill>
                  <a:srgbClr val="FF0000"/>
                </a:solidFill>
              </a:rPr>
              <a:t>For </a:t>
            </a:r>
            <a:r>
              <a:rPr lang="en-US" sz="1200" b="1" i="1" dirty="0" smtClean="0">
                <a:solidFill>
                  <a:srgbClr val="FF0000"/>
                </a:solidFill>
              </a:rPr>
              <a:t>ADDITIONAL tasks </a:t>
            </a:r>
            <a:r>
              <a:rPr lang="en-US" sz="1200" i="1" dirty="0" smtClean="0">
                <a:solidFill>
                  <a:srgbClr val="FF0000"/>
                </a:solidFill>
              </a:rPr>
              <a:t>that will be active or are scheduled to be active </a:t>
            </a:r>
            <a:r>
              <a:rPr lang="en-US" sz="1200" b="1" i="1" dirty="0" smtClean="0">
                <a:solidFill>
                  <a:srgbClr val="FF0000"/>
                </a:solidFill>
              </a:rPr>
              <a:t>NEXT reporting period</a:t>
            </a:r>
            <a:r>
              <a:rPr lang="en-US" sz="1200" i="1" dirty="0" smtClean="0">
                <a:solidFill>
                  <a:srgbClr val="FF0000"/>
                </a:solidFill>
              </a:rPr>
              <a:t>, provide the information indicated in the example table below:</a:t>
            </a:r>
            <a:endParaRPr lang="en-US" sz="1200" i="1" dirty="0">
              <a:solidFill>
                <a:srgbClr val="FF0000"/>
              </a:solidFill>
            </a:endParaRPr>
          </a:p>
        </p:txBody>
      </p:sp>
    </p:spTree>
    <p:extLst>
      <p:ext uri="{BB962C8B-B14F-4D97-AF65-F5344CB8AC3E}">
        <p14:creationId xmlns:p14="http://schemas.microsoft.com/office/powerpoint/2010/main" val="262401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8</a:t>
            </a:fld>
            <a:endParaRPr lang="en-US"/>
          </a:p>
        </p:txBody>
      </p:sp>
      <p:sp>
        <p:nvSpPr>
          <p:cNvPr id="4" name="Content Placeholder 3"/>
          <p:cNvSpPr>
            <a:spLocks noGrp="1"/>
          </p:cNvSpPr>
          <p:nvPr>
            <p:ph sz="quarter" idx="13"/>
          </p:nvPr>
        </p:nvSpPr>
        <p:spPr/>
        <p:txBody>
          <a:bodyPr/>
          <a:lstStyle/>
          <a:p>
            <a:r>
              <a:rPr lang="en-US" dirty="0" smtClean="0"/>
              <a:t>Publications</a:t>
            </a:r>
          </a:p>
          <a:p>
            <a:pPr lvl="1"/>
            <a:r>
              <a:rPr lang="en-US" dirty="0" smtClean="0"/>
              <a:t>Drafts In Progress – Attach manuscripts in pre-print</a:t>
            </a:r>
          </a:p>
          <a:p>
            <a:pPr lvl="1"/>
            <a:r>
              <a:rPr lang="en-US" dirty="0" smtClean="0"/>
              <a:t>Published</a:t>
            </a:r>
          </a:p>
          <a:p>
            <a:pPr lvl="1"/>
            <a:endParaRPr lang="en-US" dirty="0" smtClean="0"/>
          </a:p>
          <a:p>
            <a:r>
              <a:rPr lang="en-US" dirty="0" smtClean="0"/>
              <a:t>Meetings</a:t>
            </a:r>
            <a:endParaRPr lang="en-US" dirty="0"/>
          </a:p>
          <a:p>
            <a:pPr lvl="1"/>
            <a:r>
              <a:rPr lang="en-US" dirty="0" smtClean="0"/>
              <a:t>Upcoming Dates and Audience – Attach slides</a:t>
            </a:r>
          </a:p>
          <a:p>
            <a:pPr lvl="1"/>
            <a:r>
              <a:rPr lang="en-US" dirty="0" smtClean="0"/>
              <a:t>Meeting Outcomes and Follow up</a:t>
            </a:r>
          </a:p>
          <a:p>
            <a:endParaRPr lang="en-US" dirty="0" smtClean="0"/>
          </a:p>
          <a:p>
            <a:r>
              <a:rPr lang="en-US" dirty="0" smtClean="0"/>
              <a:t>Items for Public Release</a:t>
            </a:r>
            <a:endParaRPr lang="en-US" dirty="0"/>
          </a:p>
          <a:p>
            <a:pPr lvl="1"/>
            <a:r>
              <a:rPr lang="en-US" dirty="0" smtClean="0"/>
              <a:t>Attach drafts of press releases, slides, manuscripts, articles, </a:t>
            </a:r>
            <a:r>
              <a:rPr lang="en-US" dirty="0" err="1" smtClean="0"/>
              <a:t>etc</a:t>
            </a:r>
            <a:r>
              <a:rPr lang="en-US" dirty="0" smtClean="0"/>
              <a:t> at least one month in advance of date needed for distribution</a:t>
            </a:r>
            <a:endParaRPr lang="en-US" dirty="0"/>
          </a:p>
          <a:p>
            <a:pPr lvl="1"/>
            <a:endParaRPr lang="en-US" dirty="0"/>
          </a:p>
        </p:txBody>
      </p:sp>
      <p:sp>
        <p:nvSpPr>
          <p:cNvPr id="5" name="Title 4"/>
          <p:cNvSpPr>
            <a:spLocks noGrp="1"/>
          </p:cNvSpPr>
          <p:nvPr>
            <p:ph type="ctrTitle"/>
          </p:nvPr>
        </p:nvSpPr>
        <p:spPr/>
        <p:txBody>
          <a:bodyPr/>
          <a:lstStyle/>
          <a:p>
            <a:r>
              <a:rPr lang="en-US" dirty="0" smtClean="0"/>
              <a:t>Public Affairs and Public Engagement</a:t>
            </a:r>
            <a:endParaRPr lang="en-US" dirty="0"/>
          </a:p>
        </p:txBody>
      </p:sp>
    </p:spTree>
    <p:extLst>
      <p:ext uri="{BB962C8B-B14F-4D97-AF65-F5344CB8AC3E}">
        <p14:creationId xmlns:p14="http://schemas.microsoft.com/office/powerpoint/2010/main" val="140206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Distribution Statement</a:t>
            </a:r>
            <a:endParaRPr lang="en-US" dirty="0"/>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9</a:t>
            </a:fld>
            <a:endParaRPr lang="en-US"/>
          </a:p>
        </p:txBody>
      </p:sp>
      <p:sp>
        <p:nvSpPr>
          <p:cNvPr id="4" name="Content Placeholder 3"/>
          <p:cNvSpPr>
            <a:spLocks noGrp="1"/>
          </p:cNvSpPr>
          <p:nvPr>
            <p:ph sz="quarter" idx="13"/>
          </p:nvPr>
        </p:nvSpPr>
        <p:spPr/>
        <p:txBody>
          <a:bodyPr/>
          <a:lstStyle/>
          <a:p>
            <a:r>
              <a:rPr lang="en-US" dirty="0" smtClean="0"/>
              <a:t>Data sharing </a:t>
            </a:r>
            <a:r>
              <a:rPr lang="en-US" dirty="0" smtClean="0"/>
              <a:t>and analysis</a:t>
            </a:r>
            <a:endParaRPr lang="en-US" dirty="0"/>
          </a:p>
          <a:p>
            <a:pPr lvl="1"/>
            <a:r>
              <a:rPr lang="en-US" dirty="0" smtClean="0"/>
              <a:t>Scope of the files and opportunities to support and grow data storage and sharing</a:t>
            </a:r>
          </a:p>
          <a:p>
            <a:pPr lvl="1"/>
            <a:r>
              <a:rPr lang="en-US" dirty="0" smtClean="0"/>
              <a:t>Platforms used</a:t>
            </a:r>
            <a:endParaRPr lang="en-US" dirty="0" smtClean="0"/>
          </a:p>
          <a:p>
            <a:pPr lvl="1"/>
            <a:r>
              <a:rPr lang="en-US" dirty="0" smtClean="0"/>
              <a:t>Data </a:t>
            </a:r>
            <a:r>
              <a:rPr lang="en-US" dirty="0" smtClean="0"/>
              <a:t>files </a:t>
            </a:r>
            <a:r>
              <a:rPr lang="en-US" dirty="0" smtClean="0"/>
              <a:t>uploaded with </a:t>
            </a:r>
            <a:r>
              <a:rPr lang="en-US" dirty="0" smtClean="0"/>
              <a:t>parameters, context</a:t>
            </a:r>
          </a:p>
          <a:p>
            <a:endParaRPr lang="en-US" dirty="0" smtClean="0"/>
          </a:p>
          <a:p>
            <a:r>
              <a:rPr lang="en-US" dirty="0" smtClean="0"/>
              <a:t>Engagement </a:t>
            </a:r>
            <a:r>
              <a:rPr lang="en-US" dirty="0" smtClean="0"/>
              <a:t>(if not a task reported </a:t>
            </a:r>
            <a:r>
              <a:rPr lang="en-US" dirty="0" smtClean="0"/>
              <a:t>above)</a:t>
            </a:r>
          </a:p>
          <a:p>
            <a:pPr lvl="1"/>
            <a:r>
              <a:rPr lang="en-US" dirty="0" smtClean="0"/>
              <a:t>LEEDR Panel – one-on-one or issues for upcoming quarterly calls</a:t>
            </a:r>
          </a:p>
          <a:p>
            <a:pPr lvl="1"/>
            <a:r>
              <a:rPr lang="en-US" dirty="0" smtClean="0"/>
              <a:t>Communities</a:t>
            </a:r>
          </a:p>
          <a:p>
            <a:pPr lvl="1"/>
            <a:r>
              <a:rPr lang="en-US" dirty="0" smtClean="0"/>
              <a:t>Regulatory – Include Organizations and POCs</a:t>
            </a:r>
          </a:p>
          <a:p>
            <a:pPr lvl="1"/>
            <a:r>
              <a:rPr lang="en-US" dirty="0" smtClean="0"/>
              <a:t>Other</a:t>
            </a:r>
          </a:p>
          <a:p>
            <a:pPr lvl="1"/>
            <a:endParaRPr lang="en-US" dirty="0" smtClean="0"/>
          </a:p>
          <a:p>
            <a:r>
              <a:rPr lang="en-US" dirty="0" smtClean="0"/>
              <a:t>Compliance</a:t>
            </a:r>
          </a:p>
          <a:p>
            <a:pPr lvl="1"/>
            <a:r>
              <a:rPr lang="en-US" dirty="0" smtClean="0"/>
              <a:t>Animal protocols</a:t>
            </a:r>
          </a:p>
          <a:p>
            <a:pPr lvl="1"/>
            <a:r>
              <a:rPr lang="en-US" dirty="0" smtClean="0"/>
              <a:t>Biological Safety</a:t>
            </a:r>
          </a:p>
          <a:p>
            <a:pPr lvl="1"/>
            <a:r>
              <a:rPr lang="en-US" dirty="0" smtClean="0"/>
              <a:t>Confirm not HSR</a:t>
            </a:r>
          </a:p>
          <a:p>
            <a:pPr lvl="1"/>
            <a:r>
              <a:rPr lang="en-US" dirty="0" smtClean="0"/>
              <a:t>Other </a:t>
            </a:r>
            <a:r>
              <a:rPr lang="en-US" dirty="0"/>
              <a:t>IRB issues or other biosafety approvals/data calls, i.e., for BWC, etc.)</a:t>
            </a:r>
          </a:p>
          <a:p>
            <a:pPr lvl="1"/>
            <a:endParaRPr lang="en-US" dirty="0" smtClean="0"/>
          </a:p>
          <a:p>
            <a:r>
              <a:rPr lang="en-US" dirty="0" smtClean="0"/>
              <a:t>Other attachments for DARPA PM/COR/CO awareness or comment</a:t>
            </a:r>
            <a:endParaRPr lang="en-US" dirty="0"/>
          </a:p>
        </p:txBody>
      </p:sp>
      <p:sp>
        <p:nvSpPr>
          <p:cNvPr id="5" name="Title 4"/>
          <p:cNvSpPr>
            <a:spLocks noGrp="1"/>
          </p:cNvSpPr>
          <p:nvPr>
            <p:ph type="ctrTitle"/>
          </p:nvPr>
        </p:nvSpPr>
        <p:spPr/>
        <p:txBody>
          <a:bodyPr/>
          <a:lstStyle/>
          <a:p>
            <a:r>
              <a:rPr lang="en-US" dirty="0" smtClean="0"/>
              <a:t>Additional slides to </a:t>
            </a:r>
            <a:r>
              <a:rPr lang="en-US" dirty="0" smtClean="0"/>
              <a:t>consider as needed…</a:t>
            </a:r>
            <a:endParaRPr lang="en-US" dirty="0"/>
          </a:p>
        </p:txBody>
      </p:sp>
    </p:spTree>
    <p:extLst>
      <p:ext uri="{BB962C8B-B14F-4D97-AF65-F5344CB8AC3E}">
        <p14:creationId xmlns:p14="http://schemas.microsoft.com/office/powerpoint/2010/main" val="170573366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Presentation2" id="{2AC070A0-E907-40F9-BB72-0CD074CF5B41}" vid="{4B284452-9812-4476-9FE7-A45B801231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195</TotalTime>
  <Words>899</Words>
  <Application>Microsoft Office PowerPoint</Application>
  <PresentationFormat>On-screen Show (4:3)</PresentationFormat>
  <Paragraphs>317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Arial</vt:lpstr>
      <vt:lpstr>Calibri</vt:lpstr>
      <vt:lpstr>Tahoma</vt:lpstr>
      <vt:lpstr>Times New Roman</vt:lpstr>
      <vt:lpstr>blank</vt:lpstr>
      <vt:lpstr>[Team Name] Monthly Technical Report  [Safe Genes Program]</vt:lpstr>
      <vt:lpstr>Project Overview</vt:lpstr>
      <vt:lpstr>Accomplishments and Challenges to Date</vt:lpstr>
      <vt:lpstr>Technical Progress - Executive Overview </vt:lpstr>
      <vt:lpstr>Milestones and Task Status Overview</vt:lpstr>
      <vt:lpstr>[Task Identifier and Title (e.g. 1.3 – Biofidelic Modeling)]</vt:lpstr>
      <vt:lpstr>Upcoming Tasks</vt:lpstr>
      <vt:lpstr>Public Affairs and Public Engagement</vt:lpstr>
      <vt:lpstr>Additional slides to consider as needed…</vt:lpstr>
      <vt:lpstr>Additional Items for Discussion</vt:lpstr>
      <vt:lpstr>Detailed spend plan</vt:lpstr>
      <vt:lpstr>Spend Plan Deviation Details/Mitigation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Caporello, Emily (contr-mto)</dc:creator>
  <cp:lastModifiedBy>Parr, Lianne (contr-bto)</cp:lastModifiedBy>
  <cp:revision>25</cp:revision>
  <cp:lastPrinted>2011-09-22T20:00:03Z</cp:lastPrinted>
  <dcterms:created xsi:type="dcterms:W3CDTF">2015-03-06T21:00:01Z</dcterms:created>
  <dcterms:modified xsi:type="dcterms:W3CDTF">2017-05-30T16:49:39Z</dcterms:modified>
</cp:coreProperties>
</file>