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4" r:id="rId1"/>
  </p:sldMasterIdLst>
  <p:notesMasterIdLst>
    <p:notesMasterId r:id="rId75"/>
  </p:notesMasterIdLst>
  <p:sldIdLst>
    <p:sldId id="256" r:id="rId2"/>
    <p:sldId id="341" r:id="rId3"/>
    <p:sldId id="350" r:id="rId4"/>
    <p:sldId id="308" r:id="rId5"/>
    <p:sldId id="265" r:id="rId6"/>
    <p:sldId id="311" r:id="rId7"/>
    <p:sldId id="264" r:id="rId8"/>
    <p:sldId id="266" r:id="rId9"/>
    <p:sldId id="369" r:id="rId10"/>
    <p:sldId id="385" r:id="rId11"/>
    <p:sldId id="371" r:id="rId12"/>
    <p:sldId id="381" r:id="rId13"/>
    <p:sldId id="317" r:id="rId14"/>
    <p:sldId id="310" r:id="rId15"/>
    <p:sldId id="292" r:id="rId16"/>
    <p:sldId id="324" r:id="rId17"/>
    <p:sldId id="271" r:id="rId18"/>
    <p:sldId id="304" r:id="rId19"/>
    <p:sldId id="303" r:id="rId20"/>
    <p:sldId id="394" r:id="rId21"/>
    <p:sldId id="302" r:id="rId22"/>
    <p:sldId id="337" r:id="rId23"/>
    <p:sldId id="273" r:id="rId24"/>
    <p:sldId id="338" r:id="rId25"/>
    <p:sldId id="346" r:id="rId26"/>
    <p:sldId id="347" r:id="rId27"/>
    <p:sldId id="325" r:id="rId28"/>
    <p:sldId id="275" r:id="rId29"/>
    <p:sldId id="395" r:id="rId30"/>
    <p:sldId id="383" r:id="rId31"/>
    <p:sldId id="384" r:id="rId32"/>
    <p:sldId id="299" r:id="rId33"/>
    <p:sldId id="326" r:id="rId34"/>
    <p:sldId id="390" r:id="rId35"/>
    <p:sldId id="382" r:id="rId36"/>
    <p:sldId id="372" r:id="rId37"/>
    <p:sldId id="376" r:id="rId38"/>
    <p:sldId id="373" r:id="rId39"/>
    <p:sldId id="374" r:id="rId40"/>
    <p:sldId id="375" r:id="rId41"/>
    <p:sldId id="367" r:id="rId42"/>
    <p:sldId id="327" r:id="rId43"/>
    <p:sldId id="379" r:id="rId44"/>
    <p:sldId id="391" r:id="rId45"/>
    <p:sldId id="389" r:id="rId46"/>
    <p:sldId id="386" r:id="rId47"/>
    <p:sldId id="370" r:id="rId48"/>
    <p:sldId id="357" r:id="rId49"/>
    <p:sldId id="358" r:id="rId50"/>
    <p:sldId id="359" r:id="rId51"/>
    <p:sldId id="360" r:id="rId52"/>
    <p:sldId id="356" r:id="rId53"/>
    <p:sldId id="351" r:id="rId54"/>
    <p:sldId id="387" r:id="rId55"/>
    <p:sldId id="361" r:id="rId56"/>
    <p:sldId id="362" r:id="rId57"/>
    <p:sldId id="352" r:id="rId58"/>
    <p:sldId id="363" r:id="rId59"/>
    <p:sldId id="364" r:id="rId60"/>
    <p:sldId id="365" r:id="rId61"/>
    <p:sldId id="366" r:id="rId62"/>
    <p:sldId id="353" r:id="rId63"/>
    <p:sldId id="388" r:id="rId64"/>
    <p:sldId id="354" r:id="rId65"/>
    <p:sldId id="355" r:id="rId66"/>
    <p:sldId id="339" r:id="rId67"/>
    <p:sldId id="380" r:id="rId68"/>
    <p:sldId id="392" r:id="rId69"/>
    <p:sldId id="349" r:id="rId70"/>
    <p:sldId id="323" r:id="rId71"/>
    <p:sldId id="377" r:id="rId72"/>
    <p:sldId id="396" r:id="rId73"/>
    <p:sldId id="336" r:id="rId74"/>
  </p:sldIdLst>
  <p:sldSz cx="12192000" cy="6858000"/>
  <p:notesSz cx="6858000" cy="9144000"/>
  <p:embeddedFontLst>
    <p:embeddedFont>
      <p:font typeface="ADLaM Display" panose="02010000000000000000" pitchFamily="2" charset="77"/>
      <p:regular r:id="rId76"/>
    </p:embeddedFont>
    <p:embeddedFont>
      <p:font typeface="Baloo Bhaijaan" panose="03080902040302020200" pitchFamily="66" charset="-78"/>
      <p:regular r:id="rId77"/>
    </p:embeddedFont>
    <p:embeddedFont>
      <p:font typeface="Cambria" panose="02040503050406030204" pitchFamily="18" charset="0"/>
      <p:regular r:id="rId78"/>
      <p:bold r:id="rId79"/>
      <p:italic r:id="rId80"/>
      <p:boldItalic r:id="rId81"/>
    </p:embeddedFont>
    <p:embeddedFont>
      <p:font typeface="Cambria Math" panose="02040503050406030204" pitchFamily="18" charset="0"/>
      <p:regular r:id="rId82"/>
    </p:embeddedFont>
    <p:embeddedFont>
      <p:font typeface="Consolas" panose="020B0609020204030204" pitchFamily="49" charset="0"/>
      <p:regular r:id="rId83"/>
      <p:bold r:id="rId84"/>
      <p:italic r:id="rId85"/>
      <p:boldItalic r:id="rId86"/>
    </p:embeddedFont>
    <p:embeddedFont>
      <p:font typeface="Georgia" panose="02040502050405020303" pitchFamily="18" charset="0"/>
      <p:regular r:id="rId87"/>
      <p:bold r:id="rId88"/>
      <p:italic r:id="rId89"/>
      <p:boldItalic r:id="rId90"/>
    </p:embeddedFont>
    <p:embeddedFont>
      <p:font typeface="Impact" panose="020B0806030902050204" pitchFamily="34" charset="0"/>
      <p:regular r:id="rId91"/>
    </p:embeddedFont>
  </p:embeddedFontLst>
  <p:defaultTex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 userDrawn="1">
          <p15:clr>
            <a:srgbClr val="A4A3A4"/>
          </p15:clr>
        </p15:guide>
        <p15:guide id="2" pos="456" userDrawn="1">
          <p15:clr>
            <a:srgbClr val="A4A3A4"/>
          </p15:clr>
        </p15:guide>
        <p15:guide id="3" orient="horz" pos="2260" userDrawn="1">
          <p15:clr>
            <a:srgbClr val="A4A3A4"/>
          </p15:clr>
        </p15:guide>
        <p15:guide id="4" orient="horz" pos="1416" userDrawn="1">
          <p15:clr>
            <a:srgbClr val="A4A3A4"/>
          </p15:clr>
        </p15:guide>
        <p15:guide id="5" orient="horz" pos="1944" userDrawn="1">
          <p15:clr>
            <a:srgbClr val="A4A3A4"/>
          </p15:clr>
        </p15:guide>
        <p15:guide id="6" orient="horz" pos="2520" userDrawn="1">
          <p15:clr>
            <a:srgbClr val="A4A3A4"/>
          </p15:clr>
        </p15:guide>
        <p15:guide id="7" orient="horz" pos="3072" userDrawn="1">
          <p15:clr>
            <a:srgbClr val="A4A3A4"/>
          </p15:clr>
        </p15:guide>
        <p15:guide id="8" pos="6672" userDrawn="1">
          <p15:clr>
            <a:srgbClr val="A4A3A4"/>
          </p15:clr>
        </p15:guide>
        <p15:guide id="9"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733B"/>
    <a:srgbClr val="E97132"/>
    <a:srgbClr val="233455"/>
    <a:srgbClr val="E0E0E0"/>
    <a:srgbClr val="223454"/>
    <a:srgbClr val="C8D4E2"/>
    <a:srgbClr val="E95039"/>
    <a:srgbClr val="4A7BBF"/>
    <a:srgbClr val="215F9A"/>
    <a:srgbClr val="205F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8CAF79-EBA7-EB48-B783-2750E66FD54E}" v="191" dt="2026-06-26T15:26:45.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43"/>
    <p:restoredTop sz="94659"/>
  </p:normalViewPr>
  <p:slideViewPr>
    <p:cSldViewPr snapToGrid="0">
      <p:cViewPr varScale="1">
        <p:scale>
          <a:sx n="206" d="100"/>
          <a:sy n="206" d="100"/>
        </p:scale>
        <p:origin x="1608" y="176"/>
      </p:cViewPr>
      <p:guideLst>
        <p:guide orient="horz" pos="216"/>
        <p:guide pos="456"/>
        <p:guide orient="horz" pos="2260"/>
        <p:guide orient="horz" pos="1416"/>
        <p:guide orient="horz" pos="1944"/>
        <p:guide orient="horz" pos="2520"/>
        <p:guide orient="horz" pos="3072"/>
        <p:guide pos="6672"/>
        <p:guide pos="3840"/>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9.fntdata"/><Relationship Id="rId89" Type="http://schemas.openxmlformats.org/officeDocument/2006/relationships/font" Target="fonts/font1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4.fntdata"/><Relationship Id="rId5" Type="http://schemas.openxmlformats.org/officeDocument/2006/relationships/slide" Target="slides/slide4.xml"/><Relationship Id="rId90" Type="http://schemas.openxmlformats.org/officeDocument/2006/relationships/font" Target="fonts/font15.fntdata"/><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font" Target="fonts/font5.fntdata"/><Relationship Id="rId85"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font" Target="fonts/font8.fntdata"/><Relationship Id="rId88" Type="http://schemas.openxmlformats.org/officeDocument/2006/relationships/font" Target="fonts/font13.fntdata"/><Relationship Id="rId91" Type="http://schemas.openxmlformats.org/officeDocument/2006/relationships/font" Target="fonts/font16.fnt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fntdata"/><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2.fntdata"/><Relationship Id="rId61" Type="http://schemas.openxmlformats.org/officeDocument/2006/relationships/slide" Target="slides/slide60.xml"/><Relationship Id="rId82"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Cohler" userId="0af15f4d29d8e94c" providerId="LiveId" clId="{5CEE3F56-830C-5871-A65D-CFF0D654E80E}"/>
    <pc:docChg chg="undo custSel addSld delSld modSld sldOrd">
      <pc:chgData name="Jonathan Cohler" userId="0af15f4d29d8e94c" providerId="LiveId" clId="{5CEE3F56-830C-5871-A65D-CFF0D654E80E}" dt="2026-06-26T15:26:45.953" v="1553"/>
      <pc:docMkLst>
        <pc:docMk/>
      </pc:docMkLst>
      <pc:sldChg chg="addSp delSp modSp mod">
        <pc:chgData name="Jonathan Cohler" userId="0af15f4d29d8e94c" providerId="LiveId" clId="{5CEE3F56-830C-5871-A65D-CFF0D654E80E}" dt="2026-06-26T11:17:54.679" v="1082" actId="478"/>
        <pc:sldMkLst>
          <pc:docMk/>
          <pc:sldMk cId="3831515936" sldId="256"/>
        </pc:sldMkLst>
        <pc:spChg chg="mod">
          <ac:chgData name="Jonathan Cohler" userId="0af15f4d29d8e94c" providerId="LiveId" clId="{5CEE3F56-830C-5871-A65D-CFF0D654E80E}" dt="2026-06-25T14:50:00.871" v="956" actId="404"/>
          <ac:spMkLst>
            <pc:docMk/>
            <pc:sldMk cId="3831515936" sldId="256"/>
            <ac:spMk id="2" creationId="{D49F061B-408D-B8B4-83B2-ADEF8502D575}"/>
          </ac:spMkLst>
        </pc:spChg>
        <pc:spChg chg="mod">
          <ac:chgData name="Jonathan Cohler" userId="0af15f4d29d8e94c" providerId="LiveId" clId="{5CEE3F56-830C-5871-A65D-CFF0D654E80E}" dt="2026-06-25T20:35:24.359" v="961" actId="403"/>
          <ac:spMkLst>
            <pc:docMk/>
            <pc:sldMk cId="3831515936" sldId="256"/>
            <ac:spMk id="3" creationId="{B100F63A-C079-C150-98E7-D203A84A9C2F}"/>
          </ac:spMkLst>
        </pc:spChg>
        <pc:spChg chg="mod">
          <ac:chgData name="Jonathan Cohler" userId="0af15f4d29d8e94c" providerId="LiveId" clId="{5CEE3F56-830C-5871-A65D-CFF0D654E80E}" dt="2026-06-25T14:50:05.528" v="958" actId="404"/>
          <ac:spMkLst>
            <pc:docMk/>
            <pc:sldMk cId="3831515936" sldId="256"/>
            <ac:spMk id="4" creationId="{2CBF494E-341E-E103-95AB-EB8C9AAF68DF}"/>
          </ac:spMkLst>
        </pc:spChg>
      </pc:sldChg>
      <pc:sldChg chg="modSp mod ord">
        <pc:chgData name="Jonathan Cohler" userId="0af15f4d29d8e94c" providerId="LiveId" clId="{5CEE3F56-830C-5871-A65D-CFF0D654E80E}" dt="2026-06-26T13:59:38.878" v="1549" actId="404"/>
        <pc:sldMkLst>
          <pc:docMk/>
          <pc:sldMk cId="0" sldId="264"/>
        </pc:sldMkLst>
        <pc:spChg chg="mod">
          <ac:chgData name="Jonathan Cohler" userId="0af15f4d29d8e94c" providerId="LiveId" clId="{5CEE3F56-830C-5871-A65D-CFF0D654E80E}" dt="2026-06-25T10:07:34.359" v="488" actId="20577"/>
          <ac:spMkLst>
            <pc:docMk/>
            <pc:sldMk cId="0" sldId="264"/>
            <ac:spMk id="2" creationId="{00000000-0000-0000-0000-000000000000}"/>
          </ac:spMkLst>
        </pc:spChg>
        <pc:spChg chg="mod">
          <ac:chgData name="Jonathan Cohler" userId="0af15f4d29d8e94c" providerId="LiveId" clId="{5CEE3F56-830C-5871-A65D-CFF0D654E80E}" dt="2026-06-26T13:59:38.878" v="1549" actId="404"/>
          <ac:spMkLst>
            <pc:docMk/>
            <pc:sldMk cId="0" sldId="264"/>
            <ac:spMk id="5" creationId="{00000000-0000-0000-0000-000000000000}"/>
          </ac:spMkLst>
        </pc:spChg>
      </pc:sldChg>
      <pc:sldChg chg="addSp delSp modSp mod modAnim">
        <pc:chgData name="Jonathan Cohler" userId="0af15f4d29d8e94c" providerId="LiveId" clId="{5CEE3F56-830C-5871-A65D-CFF0D654E80E}" dt="2026-06-26T12:23:12.699" v="1225" actId="1036"/>
        <pc:sldMkLst>
          <pc:docMk/>
          <pc:sldMk cId="3711325507" sldId="273"/>
        </pc:sldMkLst>
        <pc:spChg chg="add mod">
          <ac:chgData name="Jonathan Cohler" userId="0af15f4d29d8e94c" providerId="LiveId" clId="{5CEE3F56-830C-5871-A65D-CFF0D654E80E}" dt="2026-06-26T12:22:10.926" v="1206" actId="1035"/>
          <ac:spMkLst>
            <pc:docMk/>
            <pc:sldMk cId="3711325507" sldId="273"/>
            <ac:spMk id="11" creationId="{AE25399E-89F1-8EFB-A3F2-5F900059E5D0}"/>
          </ac:spMkLst>
        </pc:spChg>
        <pc:spChg chg="mod topLvl">
          <ac:chgData name="Jonathan Cohler" userId="0af15f4d29d8e94c" providerId="LiveId" clId="{5CEE3F56-830C-5871-A65D-CFF0D654E80E}" dt="2026-06-26T12:22:40.604" v="1209" actId="165"/>
          <ac:spMkLst>
            <pc:docMk/>
            <pc:sldMk cId="3711325507" sldId="273"/>
            <ac:spMk id="12" creationId="{DCD97307-2000-EDD1-2E43-73F83FAA39A4}"/>
          </ac:spMkLst>
        </pc:spChg>
        <pc:spChg chg="mod">
          <ac:chgData name="Jonathan Cohler" userId="0af15f4d29d8e94c" providerId="LiveId" clId="{5CEE3F56-830C-5871-A65D-CFF0D654E80E}" dt="2026-06-26T12:20:22.773" v="1131" actId="14100"/>
          <ac:spMkLst>
            <pc:docMk/>
            <pc:sldMk cId="3711325507" sldId="273"/>
            <ac:spMk id="14" creationId="{74DD6C28-965E-E47D-5451-91BB16B58C32}"/>
          </ac:spMkLst>
        </pc:spChg>
        <pc:picChg chg="add del mod topLvl">
          <ac:chgData name="Jonathan Cohler" userId="0af15f4d29d8e94c" providerId="LiveId" clId="{5CEE3F56-830C-5871-A65D-CFF0D654E80E}" dt="2026-06-26T12:23:12.699" v="1225" actId="1036"/>
          <ac:picMkLst>
            <pc:docMk/>
            <pc:sldMk cId="3711325507" sldId="273"/>
            <ac:picMk id="4" creationId="{ABA4DD1A-E422-9931-C0D5-6B0367A9F6DE}"/>
          </ac:picMkLst>
        </pc:picChg>
      </pc:sldChg>
      <pc:sldChg chg="delSp modSp mod ord delAnim modAnim">
        <pc:chgData name="Jonathan Cohler" userId="0af15f4d29d8e94c" providerId="LiveId" clId="{5CEE3F56-830C-5871-A65D-CFF0D654E80E}" dt="2026-06-26T13:14:54.223" v="1524" actId="1037"/>
        <pc:sldMkLst>
          <pc:docMk/>
          <pc:sldMk cId="234460698" sldId="275"/>
        </pc:sldMkLst>
        <pc:picChg chg="mod">
          <ac:chgData name="Jonathan Cohler" userId="0af15f4d29d8e94c" providerId="LiveId" clId="{5CEE3F56-830C-5871-A65D-CFF0D654E80E}" dt="2026-06-26T13:14:54.223" v="1524" actId="1037"/>
          <ac:picMkLst>
            <pc:docMk/>
            <pc:sldMk cId="234460698" sldId="275"/>
            <ac:picMk id="4" creationId="{34935385-F7C4-F5BB-5602-14E35F550757}"/>
          </ac:picMkLst>
        </pc:picChg>
      </pc:sldChg>
      <pc:sldChg chg="modSp mod modAnim">
        <pc:chgData name="Jonathan Cohler" userId="0af15f4d29d8e94c" providerId="LiveId" clId="{5CEE3F56-830C-5871-A65D-CFF0D654E80E}" dt="2026-06-26T12:14:42.055" v="1110" actId="403"/>
        <pc:sldMkLst>
          <pc:docMk/>
          <pc:sldMk cId="0" sldId="292"/>
        </pc:sldMkLst>
        <pc:spChg chg="mod">
          <ac:chgData name="Jonathan Cohler" userId="0af15f4d29d8e94c" providerId="LiveId" clId="{5CEE3F56-830C-5871-A65D-CFF0D654E80E}" dt="2026-06-26T12:14:42.055" v="1110" actId="403"/>
          <ac:spMkLst>
            <pc:docMk/>
            <pc:sldMk cId="0" sldId="292"/>
            <ac:spMk id="16" creationId="{00000000-0000-0000-0000-000000000000}"/>
          </ac:spMkLst>
        </pc:spChg>
      </pc:sldChg>
      <pc:sldChg chg="modAnim">
        <pc:chgData name="Jonathan Cohler" userId="0af15f4d29d8e94c" providerId="LiveId" clId="{5CEE3F56-830C-5871-A65D-CFF0D654E80E}" dt="2026-06-25T11:26:58.891" v="490"/>
        <pc:sldMkLst>
          <pc:docMk/>
          <pc:sldMk cId="0" sldId="299"/>
        </pc:sldMkLst>
      </pc:sldChg>
      <pc:sldChg chg="addSp delSp modSp mod modAnim">
        <pc:chgData name="Jonathan Cohler" userId="0af15f4d29d8e94c" providerId="LiveId" clId="{5CEE3F56-830C-5871-A65D-CFF0D654E80E}" dt="2026-06-26T13:48:51.024" v="1548" actId="20577"/>
        <pc:sldMkLst>
          <pc:docMk/>
          <pc:sldMk cId="2036965498" sldId="308"/>
        </pc:sldMkLst>
        <pc:spChg chg="add mod">
          <ac:chgData name="Jonathan Cohler" userId="0af15f4d29d8e94c" providerId="LiveId" clId="{5CEE3F56-830C-5871-A65D-CFF0D654E80E}" dt="2026-06-24T15:25:24.454" v="199" actId="14100"/>
          <ac:spMkLst>
            <pc:docMk/>
            <pc:sldMk cId="2036965498" sldId="308"/>
            <ac:spMk id="2" creationId="{387F3C32-193A-4DE9-0F80-30F245A5DDE8}"/>
          </ac:spMkLst>
        </pc:spChg>
        <pc:spChg chg="add mod">
          <ac:chgData name="Jonathan Cohler" userId="0af15f4d29d8e94c" providerId="LiveId" clId="{5CEE3F56-830C-5871-A65D-CFF0D654E80E}" dt="2026-06-24T15:25:37.405" v="200" actId="14100"/>
          <ac:spMkLst>
            <pc:docMk/>
            <pc:sldMk cId="2036965498" sldId="308"/>
            <ac:spMk id="3" creationId="{933EEF7A-2E29-8980-0957-25C5E47067DD}"/>
          </ac:spMkLst>
        </pc:spChg>
        <pc:spChg chg="add mod">
          <ac:chgData name="Jonathan Cohler" userId="0af15f4d29d8e94c" providerId="LiveId" clId="{5CEE3F56-830C-5871-A65D-CFF0D654E80E}" dt="2026-06-24T15:25:51.554" v="201" actId="14100"/>
          <ac:spMkLst>
            <pc:docMk/>
            <pc:sldMk cId="2036965498" sldId="308"/>
            <ac:spMk id="14" creationId="{5299993C-CC63-E8F4-7F9D-E8334D8B937A}"/>
          </ac:spMkLst>
        </pc:spChg>
        <pc:spChg chg="add mod">
          <ac:chgData name="Jonathan Cohler" userId="0af15f4d29d8e94c" providerId="LiveId" clId="{5CEE3F56-830C-5871-A65D-CFF0D654E80E}" dt="2026-06-24T15:24:29.035" v="194" actId="1076"/>
          <ac:spMkLst>
            <pc:docMk/>
            <pc:sldMk cId="2036965498" sldId="308"/>
            <ac:spMk id="17" creationId="{FE3A11BE-1A4D-02E0-A41A-B6E3E3624878}"/>
          </ac:spMkLst>
        </pc:spChg>
        <pc:spChg chg="mod">
          <ac:chgData name="Jonathan Cohler" userId="0af15f4d29d8e94c" providerId="LiveId" clId="{5CEE3F56-830C-5871-A65D-CFF0D654E80E}" dt="2026-06-26T13:48:51.024" v="1548" actId="20577"/>
          <ac:spMkLst>
            <pc:docMk/>
            <pc:sldMk cId="2036965498" sldId="308"/>
            <ac:spMk id="21" creationId="{B111E7B6-F139-2680-59BB-40C56F62B0F1}"/>
          </ac:spMkLst>
        </pc:spChg>
        <pc:spChg chg="add del">
          <ac:chgData name="Jonathan Cohler" userId="0af15f4d29d8e94c" providerId="LiveId" clId="{5CEE3F56-830C-5871-A65D-CFF0D654E80E}" dt="2026-06-24T21:18:46.579" v="403" actId="478"/>
          <ac:spMkLst>
            <pc:docMk/>
            <pc:sldMk cId="2036965498" sldId="308"/>
            <ac:spMk id="27" creationId="{3D03D8A6-F63A-8B67-66EB-729C347CBEB6}"/>
          </ac:spMkLst>
        </pc:spChg>
      </pc:sldChg>
      <pc:sldChg chg="ord">
        <pc:chgData name="Jonathan Cohler" userId="0af15f4d29d8e94c" providerId="LiveId" clId="{5CEE3F56-830C-5871-A65D-CFF0D654E80E}" dt="2026-06-26T03:01:45.891" v="1074" actId="20578"/>
        <pc:sldMkLst>
          <pc:docMk/>
          <pc:sldMk cId="1813603858" sldId="323"/>
        </pc:sldMkLst>
      </pc:sldChg>
      <pc:sldChg chg="addSp delSp modSp mod modAnim">
        <pc:chgData name="Jonathan Cohler" userId="0af15f4d29d8e94c" providerId="LiveId" clId="{5CEE3F56-830C-5871-A65D-CFF0D654E80E}" dt="2026-06-24T09:48:26.423" v="179" actId="165"/>
        <pc:sldMkLst>
          <pc:docMk/>
          <pc:sldMk cId="2260584030" sldId="327"/>
        </pc:sldMkLst>
        <pc:spChg chg="add mod">
          <ac:chgData name="Jonathan Cohler" userId="0af15f4d29d8e94c" providerId="LiveId" clId="{5CEE3F56-830C-5871-A65D-CFF0D654E80E}" dt="2026-06-24T09:44:02.109" v="165" actId="122"/>
          <ac:spMkLst>
            <pc:docMk/>
            <pc:sldMk cId="2260584030" sldId="327"/>
            <ac:spMk id="5" creationId="{088FDB48-FC5E-D690-F567-B4F5C01B9DB5}"/>
          </ac:spMkLst>
        </pc:spChg>
        <pc:spChg chg="mod">
          <ac:chgData name="Jonathan Cohler" userId="0af15f4d29d8e94c" providerId="LiveId" clId="{5CEE3F56-830C-5871-A65D-CFF0D654E80E}" dt="2026-06-24T09:48:26.423" v="179" actId="165"/>
          <ac:spMkLst>
            <pc:docMk/>
            <pc:sldMk cId="2260584030" sldId="327"/>
            <ac:spMk id="6" creationId="{55683BDC-B84E-4F94-CE38-4D63F359D8AD}"/>
          </ac:spMkLst>
        </pc:spChg>
        <pc:grpChg chg="mod topLvl">
          <ac:chgData name="Jonathan Cohler" userId="0af15f4d29d8e94c" providerId="LiveId" clId="{5CEE3F56-830C-5871-A65D-CFF0D654E80E}" dt="2026-06-24T09:48:26.423" v="179" actId="165"/>
          <ac:grpSpMkLst>
            <pc:docMk/>
            <pc:sldMk cId="2260584030" sldId="327"/>
            <ac:grpSpMk id="23" creationId="{8B3D46AB-D105-184E-96F1-A0FB33BBD44A}"/>
          </ac:grpSpMkLst>
        </pc:grpChg>
        <pc:picChg chg="mod topLvl">
          <ac:chgData name="Jonathan Cohler" userId="0af15f4d29d8e94c" providerId="LiveId" clId="{5CEE3F56-830C-5871-A65D-CFF0D654E80E}" dt="2026-06-24T09:48:26.423" v="179" actId="165"/>
          <ac:picMkLst>
            <pc:docMk/>
            <pc:sldMk cId="2260584030" sldId="327"/>
            <ac:picMk id="4" creationId="{16E6765E-9C98-F890-D690-D1D9C34658D1}"/>
          </ac:picMkLst>
        </pc:picChg>
        <pc:cxnChg chg="mod">
          <ac:chgData name="Jonathan Cohler" userId="0af15f4d29d8e94c" providerId="LiveId" clId="{5CEE3F56-830C-5871-A65D-CFF0D654E80E}" dt="2026-06-24T09:48:26.423" v="179" actId="165"/>
          <ac:cxnSpMkLst>
            <pc:docMk/>
            <pc:sldMk cId="2260584030" sldId="327"/>
            <ac:cxnSpMk id="8" creationId="{DB115C05-DF5E-7745-E449-E96E70B48F7F}"/>
          </ac:cxnSpMkLst>
        </pc:cxnChg>
        <pc:cxnChg chg="mod">
          <ac:chgData name="Jonathan Cohler" userId="0af15f4d29d8e94c" providerId="LiveId" clId="{5CEE3F56-830C-5871-A65D-CFF0D654E80E}" dt="2026-06-24T09:48:26.423" v="179" actId="165"/>
          <ac:cxnSpMkLst>
            <pc:docMk/>
            <pc:sldMk cId="2260584030" sldId="327"/>
            <ac:cxnSpMk id="9" creationId="{3E656B26-8230-9AC6-02EA-38D45152C2D0}"/>
          </ac:cxnSpMkLst>
        </pc:cxnChg>
        <pc:cxnChg chg="mod">
          <ac:chgData name="Jonathan Cohler" userId="0af15f4d29d8e94c" providerId="LiveId" clId="{5CEE3F56-830C-5871-A65D-CFF0D654E80E}" dt="2026-06-24T09:48:26.423" v="179" actId="165"/>
          <ac:cxnSpMkLst>
            <pc:docMk/>
            <pc:sldMk cId="2260584030" sldId="327"/>
            <ac:cxnSpMk id="11" creationId="{5971746B-8BCD-9DC8-1E3A-D5D76CE7A871}"/>
          </ac:cxnSpMkLst>
        </pc:cxnChg>
        <pc:cxnChg chg="mod">
          <ac:chgData name="Jonathan Cohler" userId="0af15f4d29d8e94c" providerId="LiveId" clId="{5CEE3F56-830C-5871-A65D-CFF0D654E80E}" dt="2026-06-24T09:48:26.423" v="179" actId="165"/>
          <ac:cxnSpMkLst>
            <pc:docMk/>
            <pc:sldMk cId="2260584030" sldId="327"/>
            <ac:cxnSpMk id="12" creationId="{DA47B042-4B2F-7DDB-DDC4-0DA73EF4F732}"/>
          </ac:cxnSpMkLst>
        </pc:cxnChg>
        <pc:cxnChg chg="mod">
          <ac:chgData name="Jonathan Cohler" userId="0af15f4d29d8e94c" providerId="LiveId" clId="{5CEE3F56-830C-5871-A65D-CFF0D654E80E}" dt="2026-06-24T09:48:26.423" v="179" actId="165"/>
          <ac:cxnSpMkLst>
            <pc:docMk/>
            <pc:sldMk cId="2260584030" sldId="327"/>
            <ac:cxnSpMk id="14" creationId="{E9982065-E595-F383-B7BD-5A322E17822A}"/>
          </ac:cxnSpMkLst>
        </pc:cxnChg>
        <pc:cxnChg chg="mod">
          <ac:chgData name="Jonathan Cohler" userId="0af15f4d29d8e94c" providerId="LiveId" clId="{5CEE3F56-830C-5871-A65D-CFF0D654E80E}" dt="2026-06-24T09:48:26.423" v="179" actId="165"/>
          <ac:cxnSpMkLst>
            <pc:docMk/>
            <pc:sldMk cId="2260584030" sldId="327"/>
            <ac:cxnSpMk id="18" creationId="{73495DE1-1C2A-B365-387C-7CD2F5A5467B}"/>
          </ac:cxnSpMkLst>
        </pc:cxnChg>
      </pc:sldChg>
      <pc:sldChg chg="mod ord modShow">
        <pc:chgData name="Jonathan Cohler" userId="0af15f4d29d8e94c" providerId="LiveId" clId="{5CEE3F56-830C-5871-A65D-CFF0D654E80E}" dt="2026-06-25T12:16:49.905" v="540" actId="729"/>
        <pc:sldMkLst>
          <pc:docMk/>
          <pc:sldMk cId="171109561" sldId="336"/>
        </pc:sldMkLst>
      </pc:sldChg>
      <pc:sldChg chg="modSp">
        <pc:chgData name="Jonathan Cohler" userId="0af15f4d29d8e94c" providerId="LiveId" clId="{5CEE3F56-830C-5871-A65D-CFF0D654E80E}" dt="2026-06-25T08:58:48.140" v="469" actId="403"/>
        <pc:sldMkLst>
          <pc:docMk/>
          <pc:sldMk cId="0" sldId="337"/>
        </pc:sldMkLst>
        <pc:spChg chg="mod">
          <ac:chgData name="Jonathan Cohler" userId="0af15f4d29d8e94c" providerId="LiveId" clId="{5CEE3F56-830C-5871-A65D-CFF0D654E80E}" dt="2026-06-25T08:58:48.140" v="469" actId="403"/>
          <ac:spMkLst>
            <pc:docMk/>
            <pc:sldMk cId="0" sldId="337"/>
            <ac:spMk id="42" creationId="{00000000-0000-0000-0000-000000000000}"/>
          </ac:spMkLst>
        </pc:spChg>
      </pc:sldChg>
      <pc:sldChg chg="ord">
        <pc:chgData name="Jonathan Cohler" userId="0af15f4d29d8e94c" providerId="LiveId" clId="{5CEE3F56-830C-5871-A65D-CFF0D654E80E}" dt="2026-06-25T13:59:23.781" v="872" actId="20578"/>
        <pc:sldMkLst>
          <pc:docMk/>
          <pc:sldMk cId="0" sldId="339"/>
        </pc:sldMkLst>
      </pc:sldChg>
      <pc:sldChg chg="addSp modSp mod modAnim">
        <pc:chgData name="Jonathan Cohler" userId="0af15f4d29d8e94c" providerId="LiveId" clId="{5CEE3F56-830C-5871-A65D-CFF0D654E80E}" dt="2026-06-26T14:01:45.140" v="1550" actId="404"/>
        <pc:sldMkLst>
          <pc:docMk/>
          <pc:sldMk cId="1984627874" sldId="346"/>
        </pc:sldMkLst>
        <pc:spChg chg="add mod">
          <ac:chgData name="Jonathan Cohler" userId="0af15f4d29d8e94c" providerId="LiveId" clId="{5CEE3F56-830C-5871-A65D-CFF0D654E80E}" dt="2026-06-26T12:27:50.569" v="1310" actId="164"/>
          <ac:spMkLst>
            <pc:docMk/>
            <pc:sldMk cId="1984627874" sldId="346"/>
            <ac:spMk id="2" creationId="{CD1DDF9E-9345-650F-8D53-48D0144A9802}"/>
          </ac:spMkLst>
        </pc:spChg>
        <pc:spChg chg="mod">
          <ac:chgData name="Jonathan Cohler" userId="0af15f4d29d8e94c" providerId="LiveId" clId="{5CEE3F56-830C-5871-A65D-CFF0D654E80E}" dt="2026-06-26T12:25:34.457" v="1297" actId="14100"/>
          <ac:spMkLst>
            <pc:docMk/>
            <pc:sldMk cId="1984627874" sldId="346"/>
            <ac:spMk id="19" creationId="{344E03C3-0B66-269B-91D1-1314430C9D42}"/>
          </ac:spMkLst>
        </pc:spChg>
        <pc:spChg chg="mod">
          <ac:chgData name="Jonathan Cohler" userId="0af15f4d29d8e94c" providerId="LiveId" clId="{5CEE3F56-830C-5871-A65D-CFF0D654E80E}" dt="2026-06-26T12:25:13.137" v="1296" actId="1035"/>
          <ac:spMkLst>
            <pc:docMk/>
            <pc:sldMk cId="1984627874" sldId="346"/>
            <ac:spMk id="20" creationId="{AAF65ABA-190E-C679-4F33-147A20CF4559}"/>
          </ac:spMkLst>
        </pc:spChg>
        <pc:spChg chg="mod">
          <ac:chgData name="Jonathan Cohler" userId="0af15f4d29d8e94c" providerId="LiveId" clId="{5CEE3F56-830C-5871-A65D-CFF0D654E80E}" dt="2026-06-26T12:25:13.137" v="1296" actId="1035"/>
          <ac:spMkLst>
            <pc:docMk/>
            <pc:sldMk cId="1984627874" sldId="346"/>
            <ac:spMk id="21" creationId="{693782F5-B294-70D7-AF9D-E0C13AD9E944}"/>
          </ac:spMkLst>
        </pc:spChg>
        <pc:spChg chg="mod">
          <ac:chgData name="Jonathan Cohler" userId="0af15f4d29d8e94c" providerId="LiveId" clId="{5CEE3F56-830C-5871-A65D-CFF0D654E80E}" dt="2026-06-26T12:26:17.815" v="1304" actId="313"/>
          <ac:spMkLst>
            <pc:docMk/>
            <pc:sldMk cId="1984627874" sldId="346"/>
            <ac:spMk id="22" creationId="{00B2AA0A-3B21-7E7D-65AC-E13622AE7853}"/>
          </ac:spMkLst>
        </pc:spChg>
        <pc:spChg chg="mod">
          <ac:chgData name="Jonathan Cohler" userId="0af15f4d29d8e94c" providerId="LiveId" clId="{5CEE3F56-830C-5871-A65D-CFF0D654E80E}" dt="2026-06-26T12:25:13.137" v="1296" actId="1035"/>
          <ac:spMkLst>
            <pc:docMk/>
            <pc:sldMk cId="1984627874" sldId="346"/>
            <ac:spMk id="23" creationId="{CEA00989-2F98-D208-FFE5-15A1B075C649}"/>
          </ac:spMkLst>
        </pc:spChg>
        <pc:spChg chg="mod">
          <ac:chgData name="Jonathan Cohler" userId="0af15f4d29d8e94c" providerId="LiveId" clId="{5CEE3F56-830C-5871-A65D-CFF0D654E80E}" dt="2026-06-26T14:01:45.140" v="1550" actId="404"/>
          <ac:spMkLst>
            <pc:docMk/>
            <pc:sldMk cId="1984627874" sldId="346"/>
            <ac:spMk id="38" creationId="{3CEF6856-4C93-AC42-D46A-D2DFFDF9B0FE}"/>
          </ac:spMkLst>
        </pc:spChg>
        <pc:grpChg chg="add mod">
          <ac:chgData name="Jonathan Cohler" userId="0af15f4d29d8e94c" providerId="LiveId" clId="{5CEE3F56-830C-5871-A65D-CFF0D654E80E}" dt="2026-06-26T12:27:50.569" v="1310" actId="164"/>
          <ac:grpSpMkLst>
            <pc:docMk/>
            <pc:sldMk cId="1984627874" sldId="346"/>
            <ac:grpSpMk id="3" creationId="{9C10D099-E6B6-F490-E034-F74A9FB2AACB}"/>
          </ac:grpSpMkLst>
        </pc:grpChg>
        <pc:grpChg chg="mod">
          <ac:chgData name="Jonathan Cohler" userId="0af15f4d29d8e94c" providerId="LiveId" clId="{5CEE3F56-830C-5871-A65D-CFF0D654E80E}" dt="2026-06-26T12:25:13.137" v="1296" actId="1035"/>
          <ac:grpSpMkLst>
            <pc:docMk/>
            <pc:sldMk cId="1984627874" sldId="346"/>
            <ac:grpSpMk id="24" creationId="{C866928A-D646-6036-83D8-B6EEA61A68A6}"/>
          </ac:grpSpMkLst>
        </pc:grpChg>
      </pc:sldChg>
      <pc:sldChg chg="modSp">
        <pc:chgData name="Jonathan Cohler" userId="0af15f4d29d8e94c" providerId="LiveId" clId="{5CEE3F56-830C-5871-A65D-CFF0D654E80E}" dt="2026-06-26T12:31:38.131" v="1362" actId="122"/>
        <pc:sldMkLst>
          <pc:docMk/>
          <pc:sldMk cId="845451167" sldId="347"/>
        </pc:sldMkLst>
        <pc:spChg chg="mod">
          <ac:chgData name="Jonathan Cohler" userId="0af15f4d29d8e94c" providerId="LiveId" clId="{5CEE3F56-830C-5871-A65D-CFF0D654E80E}" dt="2026-06-26T12:31:38.131" v="1362" actId="122"/>
          <ac:spMkLst>
            <pc:docMk/>
            <pc:sldMk cId="845451167" sldId="347"/>
            <ac:spMk id="21" creationId="{D1D84564-E626-3A80-57BD-96927D2E5793}"/>
          </ac:spMkLst>
        </pc:spChg>
      </pc:sldChg>
      <pc:sldChg chg="modSp mod ord modAnim">
        <pc:chgData name="Jonathan Cohler" userId="0af15f4d29d8e94c" providerId="LiveId" clId="{5CEE3F56-830C-5871-A65D-CFF0D654E80E}" dt="2026-06-26T12:52:11.084" v="1515"/>
        <pc:sldMkLst>
          <pc:docMk/>
          <pc:sldMk cId="0" sldId="349"/>
        </pc:sldMkLst>
        <pc:spChg chg="mod">
          <ac:chgData name="Jonathan Cohler" userId="0af15f4d29d8e94c" providerId="LiveId" clId="{5CEE3F56-830C-5871-A65D-CFF0D654E80E}" dt="2026-06-26T12:51:47.324" v="1514" actId="207"/>
          <ac:spMkLst>
            <pc:docMk/>
            <pc:sldMk cId="0" sldId="349"/>
            <ac:spMk id="2" creationId="{00000000-0000-0000-0000-000000000000}"/>
          </ac:spMkLst>
        </pc:spChg>
      </pc:sldChg>
      <pc:sldChg chg="modSp mod ord">
        <pc:chgData name="Jonathan Cohler" userId="0af15f4d29d8e94c" providerId="LiveId" clId="{5CEE3F56-830C-5871-A65D-CFF0D654E80E}" dt="2026-06-25T13:42:15.320" v="871" actId="20578"/>
        <pc:sldMkLst>
          <pc:docMk/>
          <pc:sldMk cId="3896449960" sldId="353"/>
        </pc:sldMkLst>
        <pc:spChg chg="mod">
          <ac:chgData name="Jonathan Cohler" userId="0af15f4d29d8e94c" providerId="LiveId" clId="{5CEE3F56-830C-5871-A65D-CFF0D654E80E}" dt="2026-06-24T01:19:30.442" v="31" actId="1036"/>
          <ac:spMkLst>
            <pc:docMk/>
            <pc:sldMk cId="3896449960" sldId="353"/>
            <ac:spMk id="3" creationId="{D40E9031-1796-5F75-4E5A-0F7ECF0A1540}"/>
          </ac:spMkLst>
        </pc:spChg>
        <pc:picChg chg="mod modCrop">
          <ac:chgData name="Jonathan Cohler" userId="0af15f4d29d8e94c" providerId="LiveId" clId="{5CEE3F56-830C-5871-A65D-CFF0D654E80E}" dt="2026-06-24T01:17:48.975" v="9" actId="732"/>
          <ac:picMkLst>
            <pc:docMk/>
            <pc:sldMk cId="3896449960" sldId="353"/>
            <ac:picMk id="2" creationId="{268AB9FD-F29D-21C4-464A-1C8BF758F5DB}"/>
          </ac:picMkLst>
        </pc:picChg>
      </pc:sldChg>
      <pc:sldChg chg="ord">
        <pc:chgData name="Jonathan Cohler" userId="0af15f4d29d8e94c" providerId="LiveId" clId="{5CEE3F56-830C-5871-A65D-CFF0D654E80E}" dt="2026-06-25T13:42:15.320" v="871" actId="20578"/>
        <pc:sldMkLst>
          <pc:docMk/>
          <pc:sldMk cId="3341274741" sldId="354"/>
        </pc:sldMkLst>
      </pc:sldChg>
      <pc:sldChg chg="modAnim">
        <pc:chgData name="Jonathan Cohler" userId="0af15f4d29d8e94c" providerId="LiveId" clId="{5CEE3F56-830C-5871-A65D-CFF0D654E80E}" dt="2026-06-24T01:22:17.103" v="46"/>
        <pc:sldMkLst>
          <pc:docMk/>
          <pc:sldMk cId="3071121499" sldId="363"/>
        </pc:sldMkLst>
      </pc:sldChg>
      <pc:sldChg chg="modAnim">
        <pc:chgData name="Jonathan Cohler" userId="0af15f4d29d8e94c" providerId="LiveId" clId="{5CEE3F56-830C-5871-A65D-CFF0D654E80E}" dt="2026-06-24T01:22:02.322" v="45"/>
        <pc:sldMkLst>
          <pc:docMk/>
          <pc:sldMk cId="1950579226" sldId="365"/>
        </pc:sldMkLst>
      </pc:sldChg>
      <pc:sldChg chg="modSp mod">
        <pc:chgData name="Jonathan Cohler" userId="0af15f4d29d8e94c" providerId="LiveId" clId="{5CEE3F56-830C-5871-A65D-CFF0D654E80E}" dt="2026-06-26T12:12:47.160" v="1101" actId="207"/>
        <pc:sldMkLst>
          <pc:docMk/>
          <pc:sldMk cId="0" sldId="369"/>
        </pc:sldMkLst>
        <pc:spChg chg="mod">
          <ac:chgData name="Jonathan Cohler" userId="0af15f4d29d8e94c" providerId="LiveId" clId="{5CEE3F56-830C-5871-A65D-CFF0D654E80E}" dt="2026-06-26T12:12:47.160" v="1101" actId="207"/>
          <ac:spMkLst>
            <pc:docMk/>
            <pc:sldMk cId="0" sldId="369"/>
            <ac:spMk id="6" creationId="{00000000-0000-0000-0000-000000000000}"/>
          </ac:spMkLst>
        </pc:spChg>
      </pc:sldChg>
      <pc:sldChg chg="modSp mod">
        <pc:chgData name="Jonathan Cohler" userId="0af15f4d29d8e94c" providerId="LiveId" clId="{5CEE3F56-830C-5871-A65D-CFF0D654E80E}" dt="2026-06-26T02:43:12.080" v="1073" actId="1038"/>
        <pc:sldMkLst>
          <pc:docMk/>
          <pc:sldMk cId="0" sldId="370"/>
        </pc:sldMkLst>
        <pc:spChg chg="mod">
          <ac:chgData name="Jonathan Cohler" userId="0af15f4d29d8e94c" providerId="LiveId" clId="{5CEE3F56-830C-5871-A65D-CFF0D654E80E}" dt="2026-06-26T02:40:29.403" v="1066" actId="1035"/>
          <ac:spMkLst>
            <pc:docMk/>
            <pc:sldMk cId="0" sldId="370"/>
            <ac:spMk id="3" creationId="{00000000-0000-0000-0000-000000000000}"/>
          </ac:spMkLst>
        </pc:spChg>
        <pc:spChg chg="mod">
          <ac:chgData name="Jonathan Cohler" userId="0af15f4d29d8e94c" providerId="LiveId" clId="{5CEE3F56-830C-5871-A65D-CFF0D654E80E}" dt="2026-06-26T02:40:29.403" v="1066" actId="1035"/>
          <ac:spMkLst>
            <pc:docMk/>
            <pc:sldMk cId="0" sldId="370"/>
            <ac:spMk id="4" creationId="{00000000-0000-0000-0000-000000000000}"/>
          </ac:spMkLst>
        </pc:spChg>
        <pc:spChg chg="mod">
          <ac:chgData name="Jonathan Cohler" userId="0af15f4d29d8e94c" providerId="LiveId" clId="{5CEE3F56-830C-5871-A65D-CFF0D654E80E}" dt="2026-06-26T02:43:12.080" v="1073" actId="1038"/>
          <ac:spMkLst>
            <pc:docMk/>
            <pc:sldMk cId="0" sldId="370"/>
            <ac:spMk id="60" creationId="{00000000-0000-0000-0000-000000000000}"/>
          </ac:spMkLst>
        </pc:spChg>
      </pc:sldChg>
      <pc:sldChg chg="modSp mod">
        <pc:chgData name="Jonathan Cohler" userId="0af15f4d29d8e94c" providerId="LiveId" clId="{5CEE3F56-830C-5871-A65D-CFF0D654E80E}" dt="2026-06-25T20:59:27.129" v="980" actId="20577"/>
        <pc:sldMkLst>
          <pc:docMk/>
          <pc:sldMk cId="3607751809" sldId="371"/>
        </pc:sldMkLst>
        <pc:spChg chg="mod">
          <ac:chgData name="Jonathan Cohler" userId="0af15f4d29d8e94c" providerId="LiveId" clId="{5CEE3F56-830C-5871-A65D-CFF0D654E80E}" dt="2026-06-25T20:59:27.129" v="980" actId="20577"/>
          <ac:spMkLst>
            <pc:docMk/>
            <pc:sldMk cId="3607751809" sldId="371"/>
            <ac:spMk id="7" creationId="{2050C166-E116-DB69-1499-9D2F8FB03592}"/>
          </ac:spMkLst>
        </pc:spChg>
      </pc:sldChg>
      <pc:sldChg chg="modSp mod">
        <pc:chgData name="Jonathan Cohler" userId="0af15f4d29d8e94c" providerId="LiveId" clId="{5CEE3F56-830C-5871-A65D-CFF0D654E80E}" dt="2026-06-26T12:38:18.497" v="1469" actId="1037"/>
        <pc:sldMkLst>
          <pc:docMk/>
          <pc:sldMk cId="1655943184" sldId="375"/>
        </pc:sldMkLst>
        <pc:picChg chg="mod">
          <ac:chgData name="Jonathan Cohler" userId="0af15f4d29d8e94c" providerId="LiveId" clId="{5CEE3F56-830C-5871-A65D-CFF0D654E80E}" dt="2026-06-26T12:38:18.497" v="1469" actId="1037"/>
          <ac:picMkLst>
            <pc:docMk/>
            <pc:sldMk cId="1655943184" sldId="375"/>
            <ac:picMk id="4" creationId="{6E7F77EF-FBEA-0CB0-227E-16054C1CBE1F}"/>
          </ac:picMkLst>
        </pc:picChg>
      </pc:sldChg>
      <pc:sldChg chg="modTransition">
        <pc:chgData name="Jonathan Cohler" userId="0af15f4d29d8e94c" providerId="LiveId" clId="{5CEE3F56-830C-5871-A65D-CFF0D654E80E}" dt="2026-06-26T13:16:37.973" v="1530"/>
        <pc:sldMkLst>
          <pc:docMk/>
          <pc:sldMk cId="1132104780" sldId="376"/>
        </pc:sldMkLst>
      </pc:sldChg>
      <pc:sldChg chg="addSp delSp modSp mod modAnim">
        <pc:chgData name="Jonathan Cohler" userId="0af15f4d29d8e94c" providerId="LiveId" clId="{5CEE3F56-830C-5871-A65D-CFF0D654E80E}" dt="2026-06-26T12:52:49.168" v="1516"/>
        <pc:sldMkLst>
          <pc:docMk/>
          <pc:sldMk cId="0" sldId="377"/>
        </pc:sldMkLst>
        <pc:spChg chg="mod topLvl">
          <ac:chgData name="Jonathan Cohler" userId="0af15f4d29d8e94c" providerId="LiveId" clId="{5CEE3F56-830C-5871-A65D-CFF0D654E80E}" dt="2026-06-25T14:33:11.543" v="954" actId="164"/>
          <ac:spMkLst>
            <pc:docMk/>
            <pc:sldMk cId="0" sldId="377"/>
            <ac:spMk id="25" creationId="{00000000-0000-0000-0000-000000000000}"/>
          </ac:spMkLst>
        </pc:spChg>
        <pc:spChg chg="mod topLvl">
          <ac:chgData name="Jonathan Cohler" userId="0af15f4d29d8e94c" providerId="LiveId" clId="{5CEE3F56-830C-5871-A65D-CFF0D654E80E}" dt="2026-06-25T14:33:11.543" v="954" actId="164"/>
          <ac:spMkLst>
            <pc:docMk/>
            <pc:sldMk cId="0" sldId="377"/>
            <ac:spMk id="26" creationId="{00000000-0000-0000-0000-000000000000}"/>
          </ac:spMkLst>
        </pc:spChg>
        <pc:grpChg chg="add mod">
          <ac:chgData name="Jonathan Cohler" userId="0af15f4d29d8e94c" providerId="LiveId" clId="{5CEE3F56-830C-5871-A65D-CFF0D654E80E}" dt="2026-06-25T14:33:11.543" v="954" actId="164"/>
          <ac:grpSpMkLst>
            <pc:docMk/>
            <pc:sldMk cId="0" sldId="377"/>
            <ac:grpSpMk id="31" creationId="{1C29D0DA-76DC-B9E2-729E-49432EA797F5}"/>
          </ac:grpSpMkLst>
        </pc:grpChg>
      </pc:sldChg>
      <pc:sldChg chg="addSp delSp modSp mod modTransition modAnim">
        <pc:chgData name="Jonathan Cohler" userId="0af15f4d29d8e94c" providerId="LiveId" clId="{5CEE3F56-830C-5871-A65D-CFF0D654E80E}" dt="2026-06-26T12:44:46.897" v="1487" actId="14100"/>
        <pc:sldMkLst>
          <pc:docMk/>
          <pc:sldMk cId="2015004075" sldId="379"/>
        </pc:sldMkLst>
        <pc:spChg chg="add mod">
          <ac:chgData name="Jonathan Cohler" userId="0af15f4d29d8e94c" providerId="LiveId" clId="{5CEE3F56-830C-5871-A65D-CFF0D654E80E}" dt="2026-06-24T09:45:21.743" v="173" actId="167"/>
          <ac:spMkLst>
            <pc:docMk/>
            <pc:sldMk cId="2015004075" sldId="379"/>
            <ac:spMk id="5" creationId="{EAA750BD-19C7-ABB4-459A-99F961D40881}"/>
          </ac:spMkLst>
        </pc:spChg>
        <pc:picChg chg="add mod">
          <ac:chgData name="Jonathan Cohler" userId="0af15f4d29d8e94c" providerId="LiveId" clId="{5CEE3F56-830C-5871-A65D-CFF0D654E80E}" dt="2026-06-26T12:43:41.936" v="1476" actId="1038"/>
          <ac:picMkLst>
            <pc:docMk/>
            <pc:sldMk cId="2015004075" sldId="379"/>
            <ac:picMk id="3" creationId="{2A714049-007F-DA48-5596-D0202FC4C520}"/>
          </ac:picMkLst>
        </pc:picChg>
        <pc:cxnChg chg="add mod">
          <ac:chgData name="Jonathan Cohler" userId="0af15f4d29d8e94c" providerId="LiveId" clId="{5CEE3F56-830C-5871-A65D-CFF0D654E80E}" dt="2026-06-26T12:44:28.613" v="1484" actId="692"/>
          <ac:cxnSpMkLst>
            <pc:docMk/>
            <pc:sldMk cId="2015004075" sldId="379"/>
            <ac:cxnSpMk id="10" creationId="{706D1DA8-A791-EF6C-3223-7B02B4B539A1}"/>
          </ac:cxnSpMkLst>
        </pc:cxnChg>
        <pc:cxnChg chg="add mod">
          <ac:chgData name="Jonathan Cohler" userId="0af15f4d29d8e94c" providerId="LiveId" clId="{5CEE3F56-830C-5871-A65D-CFF0D654E80E}" dt="2026-06-26T12:44:46.897" v="1487" actId="14100"/>
          <ac:cxnSpMkLst>
            <pc:docMk/>
            <pc:sldMk cId="2015004075" sldId="379"/>
            <ac:cxnSpMk id="13" creationId="{B1B71E39-0459-452E-609C-5797F3D2C3E7}"/>
          </ac:cxnSpMkLst>
        </pc:cxnChg>
      </pc:sldChg>
      <pc:sldChg chg="modSp mod">
        <pc:chgData name="Jonathan Cohler" userId="0af15f4d29d8e94c" providerId="LiveId" clId="{5CEE3F56-830C-5871-A65D-CFF0D654E80E}" dt="2026-06-26T12:51:07.083" v="1513" actId="1076"/>
        <pc:sldMkLst>
          <pc:docMk/>
          <pc:sldMk cId="2977819624" sldId="380"/>
        </pc:sldMkLst>
        <pc:spChg chg="mod">
          <ac:chgData name="Jonathan Cohler" userId="0af15f4d29d8e94c" providerId="LiveId" clId="{5CEE3F56-830C-5871-A65D-CFF0D654E80E}" dt="2026-06-26T12:50:57.666" v="1512" actId="1076"/>
          <ac:spMkLst>
            <pc:docMk/>
            <pc:sldMk cId="2977819624" sldId="380"/>
            <ac:spMk id="3" creationId="{AF85B6F1-5719-C3EA-4AE8-C3DAB3C2C92A}"/>
          </ac:spMkLst>
        </pc:spChg>
        <pc:picChg chg="mod">
          <ac:chgData name="Jonathan Cohler" userId="0af15f4d29d8e94c" providerId="LiveId" clId="{5CEE3F56-830C-5871-A65D-CFF0D654E80E}" dt="2026-06-26T12:51:07.083" v="1513" actId="1076"/>
          <ac:picMkLst>
            <pc:docMk/>
            <pc:sldMk cId="2977819624" sldId="380"/>
            <ac:picMk id="2" creationId="{7F4D4416-65C4-05CE-3D77-E850D6E7D757}"/>
          </ac:picMkLst>
        </pc:picChg>
      </pc:sldChg>
      <pc:sldChg chg="modSp mod">
        <pc:chgData name="Jonathan Cohler" userId="0af15f4d29d8e94c" providerId="LiveId" clId="{5CEE3F56-830C-5871-A65D-CFF0D654E80E}" dt="2026-06-26T12:37:19.643" v="1392" actId="20577"/>
        <pc:sldMkLst>
          <pc:docMk/>
          <pc:sldMk cId="0" sldId="382"/>
        </pc:sldMkLst>
        <pc:spChg chg="mod">
          <ac:chgData name="Jonathan Cohler" userId="0af15f4d29d8e94c" providerId="LiveId" clId="{5CEE3F56-830C-5871-A65D-CFF0D654E80E}" dt="2026-06-26T12:37:19.643" v="1392" actId="20577"/>
          <ac:spMkLst>
            <pc:docMk/>
            <pc:sldMk cId="0" sldId="382"/>
            <ac:spMk id="18" creationId="{00000000-0000-0000-0000-000000000000}"/>
          </ac:spMkLst>
        </pc:spChg>
      </pc:sldChg>
      <pc:sldChg chg="addSp delSp modSp mod modAnim">
        <pc:chgData name="Jonathan Cohler" userId="0af15f4d29d8e94c" providerId="LiveId" clId="{5CEE3F56-830C-5871-A65D-CFF0D654E80E}" dt="2026-06-26T12:13:33.684" v="1106" actId="403"/>
        <pc:sldMkLst>
          <pc:docMk/>
          <pc:sldMk cId="0" sldId="385"/>
        </pc:sldMkLst>
        <pc:spChg chg="mod">
          <ac:chgData name="Jonathan Cohler" userId="0af15f4d29d8e94c" providerId="LiveId" clId="{5CEE3F56-830C-5871-A65D-CFF0D654E80E}" dt="2026-06-24T15:51:39.832" v="253" actId="20577"/>
          <ac:spMkLst>
            <pc:docMk/>
            <pc:sldMk cId="0" sldId="385"/>
            <ac:spMk id="2" creationId="{00000000-0000-0000-0000-000000000000}"/>
          </ac:spMkLst>
        </pc:spChg>
        <pc:spChg chg="mod">
          <ac:chgData name="Jonathan Cohler" userId="0af15f4d29d8e94c" providerId="LiveId" clId="{5CEE3F56-830C-5871-A65D-CFF0D654E80E}" dt="2026-06-24T21:58:55.678" v="467" actId="20577"/>
          <ac:spMkLst>
            <pc:docMk/>
            <pc:sldMk cId="0" sldId="385"/>
            <ac:spMk id="3" creationId="{00000000-0000-0000-0000-000000000000}"/>
          </ac:spMkLst>
        </pc:spChg>
        <pc:spChg chg="mod topLvl">
          <ac:chgData name="Jonathan Cohler" userId="0af15f4d29d8e94c" providerId="LiveId" clId="{5CEE3F56-830C-5871-A65D-CFF0D654E80E}" dt="2026-06-24T21:51:13.046" v="408" actId="164"/>
          <ac:spMkLst>
            <pc:docMk/>
            <pc:sldMk cId="0" sldId="385"/>
            <ac:spMk id="4" creationId="{00000000-0000-0000-0000-000000000000}"/>
          </ac:spMkLst>
        </pc:spChg>
        <pc:spChg chg="mod">
          <ac:chgData name="Jonathan Cohler" userId="0af15f4d29d8e94c" providerId="LiveId" clId="{5CEE3F56-830C-5871-A65D-CFF0D654E80E}" dt="2026-06-24T21:51:13.046" v="408" actId="164"/>
          <ac:spMkLst>
            <pc:docMk/>
            <pc:sldMk cId="0" sldId="385"/>
            <ac:spMk id="5" creationId="{00000000-0000-0000-0000-000000000000}"/>
          </ac:spMkLst>
        </pc:spChg>
        <pc:spChg chg="mod topLvl">
          <ac:chgData name="Jonathan Cohler" userId="0af15f4d29d8e94c" providerId="LiveId" clId="{5CEE3F56-830C-5871-A65D-CFF0D654E80E}" dt="2026-06-24T21:51:13.046" v="408" actId="164"/>
          <ac:spMkLst>
            <pc:docMk/>
            <pc:sldMk cId="0" sldId="385"/>
            <ac:spMk id="6" creationId="{00000000-0000-0000-0000-000000000000}"/>
          </ac:spMkLst>
        </pc:spChg>
        <pc:spChg chg="mod topLvl">
          <ac:chgData name="Jonathan Cohler" userId="0af15f4d29d8e94c" providerId="LiveId" clId="{5CEE3F56-830C-5871-A65D-CFF0D654E80E}" dt="2026-06-24T21:51:13.046" v="408" actId="164"/>
          <ac:spMkLst>
            <pc:docMk/>
            <pc:sldMk cId="0" sldId="385"/>
            <ac:spMk id="7" creationId="{00000000-0000-0000-0000-000000000000}"/>
          </ac:spMkLst>
        </pc:spChg>
        <pc:spChg chg="mod">
          <ac:chgData name="Jonathan Cohler" userId="0af15f4d29d8e94c" providerId="LiveId" clId="{5CEE3F56-830C-5871-A65D-CFF0D654E80E}" dt="2026-06-24T21:51:37.170" v="409" actId="164"/>
          <ac:spMkLst>
            <pc:docMk/>
            <pc:sldMk cId="0" sldId="385"/>
            <ac:spMk id="8" creationId="{00000000-0000-0000-0000-000000000000}"/>
          </ac:spMkLst>
        </pc:spChg>
        <pc:spChg chg="mod">
          <ac:chgData name="Jonathan Cohler" userId="0af15f4d29d8e94c" providerId="LiveId" clId="{5CEE3F56-830C-5871-A65D-CFF0D654E80E}" dt="2026-06-24T21:51:37.170" v="409" actId="164"/>
          <ac:spMkLst>
            <pc:docMk/>
            <pc:sldMk cId="0" sldId="385"/>
            <ac:spMk id="9" creationId="{00000000-0000-0000-0000-000000000000}"/>
          </ac:spMkLst>
        </pc:spChg>
        <pc:spChg chg="mod">
          <ac:chgData name="Jonathan Cohler" userId="0af15f4d29d8e94c" providerId="LiveId" clId="{5CEE3F56-830C-5871-A65D-CFF0D654E80E}" dt="2026-06-24T21:51:37.170" v="409" actId="164"/>
          <ac:spMkLst>
            <pc:docMk/>
            <pc:sldMk cId="0" sldId="385"/>
            <ac:spMk id="10" creationId="{00000000-0000-0000-0000-000000000000}"/>
          </ac:spMkLst>
        </pc:spChg>
        <pc:spChg chg="mod">
          <ac:chgData name="Jonathan Cohler" userId="0af15f4d29d8e94c" providerId="LiveId" clId="{5CEE3F56-830C-5871-A65D-CFF0D654E80E}" dt="2026-06-24T21:51:37.170" v="409" actId="164"/>
          <ac:spMkLst>
            <pc:docMk/>
            <pc:sldMk cId="0" sldId="385"/>
            <ac:spMk id="11" creationId="{00000000-0000-0000-0000-000000000000}"/>
          </ac:spMkLst>
        </pc:spChg>
        <pc:spChg chg="mod">
          <ac:chgData name="Jonathan Cohler" userId="0af15f4d29d8e94c" providerId="LiveId" clId="{5CEE3F56-830C-5871-A65D-CFF0D654E80E}" dt="2026-06-24T21:51:58.946" v="410" actId="164"/>
          <ac:spMkLst>
            <pc:docMk/>
            <pc:sldMk cId="0" sldId="385"/>
            <ac:spMk id="12" creationId="{00000000-0000-0000-0000-000000000000}"/>
          </ac:spMkLst>
        </pc:spChg>
        <pc:spChg chg="mod">
          <ac:chgData name="Jonathan Cohler" userId="0af15f4d29d8e94c" providerId="LiveId" clId="{5CEE3F56-830C-5871-A65D-CFF0D654E80E}" dt="2026-06-24T21:51:58.946" v="410" actId="164"/>
          <ac:spMkLst>
            <pc:docMk/>
            <pc:sldMk cId="0" sldId="385"/>
            <ac:spMk id="13" creationId="{00000000-0000-0000-0000-000000000000}"/>
          </ac:spMkLst>
        </pc:spChg>
        <pc:spChg chg="mod">
          <ac:chgData name="Jonathan Cohler" userId="0af15f4d29d8e94c" providerId="LiveId" clId="{5CEE3F56-830C-5871-A65D-CFF0D654E80E}" dt="2026-06-24T21:51:58.946" v="410" actId="164"/>
          <ac:spMkLst>
            <pc:docMk/>
            <pc:sldMk cId="0" sldId="385"/>
            <ac:spMk id="14" creationId="{00000000-0000-0000-0000-000000000000}"/>
          </ac:spMkLst>
        </pc:spChg>
        <pc:spChg chg="mod">
          <ac:chgData name="Jonathan Cohler" userId="0af15f4d29d8e94c" providerId="LiveId" clId="{5CEE3F56-830C-5871-A65D-CFF0D654E80E}" dt="2026-06-24T21:51:58.946" v="410" actId="164"/>
          <ac:spMkLst>
            <pc:docMk/>
            <pc:sldMk cId="0" sldId="385"/>
            <ac:spMk id="15" creationId="{00000000-0000-0000-0000-000000000000}"/>
          </ac:spMkLst>
        </pc:spChg>
        <pc:spChg chg="mod">
          <ac:chgData name="Jonathan Cohler" userId="0af15f4d29d8e94c" providerId="LiveId" clId="{5CEE3F56-830C-5871-A65D-CFF0D654E80E}" dt="2026-06-24T21:52:17.898" v="411" actId="164"/>
          <ac:spMkLst>
            <pc:docMk/>
            <pc:sldMk cId="0" sldId="385"/>
            <ac:spMk id="16" creationId="{00000000-0000-0000-0000-000000000000}"/>
          </ac:spMkLst>
        </pc:spChg>
        <pc:spChg chg="mod">
          <ac:chgData name="Jonathan Cohler" userId="0af15f4d29d8e94c" providerId="LiveId" clId="{5CEE3F56-830C-5871-A65D-CFF0D654E80E}" dt="2026-06-24T21:52:17.898" v="411" actId="164"/>
          <ac:spMkLst>
            <pc:docMk/>
            <pc:sldMk cId="0" sldId="385"/>
            <ac:spMk id="17" creationId="{00000000-0000-0000-0000-000000000000}"/>
          </ac:spMkLst>
        </pc:spChg>
        <pc:spChg chg="mod">
          <ac:chgData name="Jonathan Cohler" userId="0af15f4d29d8e94c" providerId="LiveId" clId="{5CEE3F56-830C-5871-A65D-CFF0D654E80E}" dt="2026-06-24T21:52:17.898" v="411" actId="164"/>
          <ac:spMkLst>
            <pc:docMk/>
            <pc:sldMk cId="0" sldId="385"/>
            <ac:spMk id="18" creationId="{00000000-0000-0000-0000-000000000000}"/>
          </ac:spMkLst>
        </pc:spChg>
        <pc:spChg chg="mod">
          <ac:chgData name="Jonathan Cohler" userId="0af15f4d29d8e94c" providerId="LiveId" clId="{5CEE3F56-830C-5871-A65D-CFF0D654E80E}" dt="2026-06-24T21:52:17.898" v="411" actId="164"/>
          <ac:spMkLst>
            <pc:docMk/>
            <pc:sldMk cId="0" sldId="385"/>
            <ac:spMk id="19" creationId="{00000000-0000-0000-0000-000000000000}"/>
          </ac:spMkLst>
        </pc:spChg>
        <pc:spChg chg="mod">
          <ac:chgData name="Jonathan Cohler" userId="0af15f4d29d8e94c" providerId="LiveId" clId="{5CEE3F56-830C-5871-A65D-CFF0D654E80E}" dt="2026-06-26T12:13:33.684" v="1106" actId="403"/>
          <ac:spMkLst>
            <pc:docMk/>
            <pc:sldMk cId="0" sldId="385"/>
            <ac:spMk id="20" creationId="{00000000-0000-0000-0000-000000000000}"/>
          </ac:spMkLst>
        </pc:spChg>
        <pc:grpChg chg="add mod">
          <ac:chgData name="Jonathan Cohler" userId="0af15f4d29d8e94c" providerId="LiveId" clId="{5CEE3F56-830C-5871-A65D-CFF0D654E80E}" dt="2026-06-24T21:51:13.046" v="408" actId="164"/>
          <ac:grpSpMkLst>
            <pc:docMk/>
            <pc:sldMk cId="0" sldId="385"/>
            <ac:grpSpMk id="22" creationId="{CA266C25-A612-5D53-215A-7C0CA0BF0BBE}"/>
          </ac:grpSpMkLst>
        </pc:grpChg>
        <pc:grpChg chg="add mod">
          <ac:chgData name="Jonathan Cohler" userId="0af15f4d29d8e94c" providerId="LiveId" clId="{5CEE3F56-830C-5871-A65D-CFF0D654E80E}" dt="2026-06-24T21:51:37.170" v="409" actId="164"/>
          <ac:grpSpMkLst>
            <pc:docMk/>
            <pc:sldMk cId="0" sldId="385"/>
            <ac:grpSpMk id="23" creationId="{7A550655-0D74-91C3-0EAF-B042D334FA4A}"/>
          </ac:grpSpMkLst>
        </pc:grpChg>
        <pc:grpChg chg="add mod">
          <ac:chgData name="Jonathan Cohler" userId="0af15f4d29d8e94c" providerId="LiveId" clId="{5CEE3F56-830C-5871-A65D-CFF0D654E80E}" dt="2026-06-24T21:51:58.946" v="410" actId="164"/>
          <ac:grpSpMkLst>
            <pc:docMk/>
            <pc:sldMk cId="0" sldId="385"/>
            <ac:grpSpMk id="24" creationId="{1DCB1857-71F1-E35E-B16E-070B8182B390}"/>
          </ac:grpSpMkLst>
        </pc:grpChg>
        <pc:grpChg chg="add mod">
          <ac:chgData name="Jonathan Cohler" userId="0af15f4d29d8e94c" providerId="LiveId" clId="{5CEE3F56-830C-5871-A65D-CFF0D654E80E}" dt="2026-06-24T21:52:17.898" v="411" actId="164"/>
          <ac:grpSpMkLst>
            <pc:docMk/>
            <pc:sldMk cId="0" sldId="385"/>
            <ac:grpSpMk id="25" creationId="{46225528-293F-1EE3-9D4F-54838BCC501A}"/>
          </ac:grpSpMkLst>
        </pc:grpChg>
      </pc:sldChg>
      <pc:sldChg chg="addSp delSp modSp mod modAnim">
        <pc:chgData name="Jonathan Cohler" userId="0af15f4d29d8e94c" providerId="LiveId" clId="{5CEE3F56-830C-5871-A65D-CFF0D654E80E}" dt="2026-06-26T13:17:57.542" v="1547" actId="20577"/>
        <pc:sldMkLst>
          <pc:docMk/>
          <pc:sldMk cId="0" sldId="386"/>
        </pc:sldMkLst>
        <pc:spChg chg="mod">
          <ac:chgData name="Jonathan Cohler" userId="0af15f4d29d8e94c" providerId="LiveId" clId="{5CEE3F56-830C-5871-A65D-CFF0D654E80E}" dt="2026-06-26T01:52:31.501" v="1007" actId="403"/>
          <ac:spMkLst>
            <pc:docMk/>
            <pc:sldMk cId="0" sldId="386"/>
            <ac:spMk id="3" creationId="{00000000-0000-0000-0000-000000000000}"/>
          </ac:spMkLst>
        </pc:spChg>
        <pc:spChg chg="mod">
          <ac:chgData name="Jonathan Cohler" userId="0af15f4d29d8e94c" providerId="LiveId" clId="{5CEE3F56-830C-5871-A65D-CFF0D654E80E}" dt="2026-06-25T13:02:07.235" v="764" actId="164"/>
          <ac:spMkLst>
            <pc:docMk/>
            <pc:sldMk cId="0" sldId="386"/>
            <ac:spMk id="4" creationId="{00000000-0000-0000-0000-000000000000}"/>
          </ac:spMkLst>
        </pc:spChg>
        <pc:spChg chg="mod">
          <ac:chgData name="Jonathan Cohler" userId="0af15f4d29d8e94c" providerId="LiveId" clId="{5CEE3F56-830C-5871-A65D-CFF0D654E80E}" dt="2026-06-25T13:02:07.235" v="764" actId="164"/>
          <ac:spMkLst>
            <pc:docMk/>
            <pc:sldMk cId="0" sldId="386"/>
            <ac:spMk id="5" creationId="{00000000-0000-0000-0000-000000000000}"/>
          </ac:spMkLst>
        </pc:spChg>
        <pc:spChg chg="mod">
          <ac:chgData name="Jonathan Cohler" userId="0af15f4d29d8e94c" providerId="LiveId" clId="{5CEE3F56-830C-5871-A65D-CFF0D654E80E}" dt="2026-06-25T13:01:26.368" v="709" actId="164"/>
          <ac:spMkLst>
            <pc:docMk/>
            <pc:sldMk cId="0" sldId="386"/>
            <ac:spMk id="6" creationId="{00000000-0000-0000-0000-000000000000}"/>
          </ac:spMkLst>
        </pc:spChg>
        <pc:spChg chg="mod">
          <ac:chgData name="Jonathan Cohler" userId="0af15f4d29d8e94c" providerId="LiveId" clId="{5CEE3F56-830C-5871-A65D-CFF0D654E80E}" dt="2026-06-25T13:01:26.368" v="709" actId="164"/>
          <ac:spMkLst>
            <pc:docMk/>
            <pc:sldMk cId="0" sldId="386"/>
            <ac:spMk id="7" creationId="{00000000-0000-0000-0000-000000000000}"/>
          </ac:spMkLst>
        </pc:spChg>
        <pc:spChg chg="mod">
          <ac:chgData name="Jonathan Cohler" userId="0af15f4d29d8e94c" providerId="LiveId" clId="{5CEE3F56-830C-5871-A65D-CFF0D654E80E}" dt="2026-06-25T13:02:30.808" v="768" actId="164"/>
          <ac:spMkLst>
            <pc:docMk/>
            <pc:sldMk cId="0" sldId="386"/>
            <ac:spMk id="8" creationId="{00000000-0000-0000-0000-000000000000}"/>
          </ac:spMkLst>
        </pc:spChg>
        <pc:spChg chg="mod">
          <ac:chgData name="Jonathan Cohler" userId="0af15f4d29d8e94c" providerId="LiveId" clId="{5CEE3F56-830C-5871-A65D-CFF0D654E80E}" dt="2026-06-25T13:02:30.808" v="768" actId="164"/>
          <ac:spMkLst>
            <pc:docMk/>
            <pc:sldMk cId="0" sldId="386"/>
            <ac:spMk id="9" creationId="{00000000-0000-0000-0000-000000000000}"/>
          </ac:spMkLst>
        </pc:spChg>
        <pc:spChg chg="mod">
          <ac:chgData name="Jonathan Cohler" userId="0af15f4d29d8e94c" providerId="LiveId" clId="{5CEE3F56-830C-5871-A65D-CFF0D654E80E}" dt="2026-06-26T01:52:57.615" v="1026" actId="1036"/>
          <ac:spMkLst>
            <pc:docMk/>
            <pc:sldMk cId="0" sldId="386"/>
            <ac:spMk id="16" creationId="{00000000-0000-0000-0000-000000000000}"/>
          </ac:spMkLst>
        </pc:spChg>
        <pc:spChg chg="mod">
          <ac:chgData name="Jonathan Cohler" userId="0af15f4d29d8e94c" providerId="LiveId" clId="{5CEE3F56-830C-5871-A65D-CFF0D654E80E}" dt="2026-06-25T13:02:07.235" v="764" actId="164"/>
          <ac:spMkLst>
            <pc:docMk/>
            <pc:sldMk cId="0" sldId="386"/>
            <ac:spMk id="17" creationId="{00000000-0000-0000-0000-000000000000}"/>
          </ac:spMkLst>
        </pc:spChg>
        <pc:spChg chg="mod">
          <ac:chgData name="Jonathan Cohler" userId="0af15f4d29d8e94c" providerId="LiveId" clId="{5CEE3F56-830C-5871-A65D-CFF0D654E80E}" dt="2026-06-25T13:01:26.368" v="709" actId="164"/>
          <ac:spMkLst>
            <pc:docMk/>
            <pc:sldMk cId="0" sldId="386"/>
            <ac:spMk id="18" creationId="{00000000-0000-0000-0000-000000000000}"/>
          </ac:spMkLst>
        </pc:spChg>
        <pc:spChg chg="mod">
          <ac:chgData name="Jonathan Cohler" userId="0af15f4d29d8e94c" providerId="LiveId" clId="{5CEE3F56-830C-5871-A65D-CFF0D654E80E}" dt="2026-06-25T13:02:30.808" v="768" actId="164"/>
          <ac:spMkLst>
            <pc:docMk/>
            <pc:sldMk cId="0" sldId="386"/>
            <ac:spMk id="19" creationId="{00000000-0000-0000-0000-000000000000}"/>
          </ac:spMkLst>
        </pc:spChg>
        <pc:spChg chg="mod">
          <ac:chgData name="Jonathan Cohler" userId="0af15f4d29d8e94c" providerId="LiveId" clId="{5CEE3F56-830C-5871-A65D-CFF0D654E80E}" dt="2026-06-26T13:17:57.542" v="1547" actId="20577"/>
          <ac:spMkLst>
            <pc:docMk/>
            <pc:sldMk cId="0" sldId="386"/>
            <ac:spMk id="21" creationId="{00000000-0000-0000-0000-000000000000}"/>
          </ac:spMkLst>
        </pc:spChg>
        <pc:grpChg chg="add mod">
          <ac:chgData name="Jonathan Cohler" userId="0af15f4d29d8e94c" providerId="LiveId" clId="{5CEE3F56-830C-5871-A65D-CFF0D654E80E}" dt="2026-06-26T01:52:57.615" v="1026" actId="1036"/>
          <ac:grpSpMkLst>
            <pc:docMk/>
            <pc:sldMk cId="0" sldId="386"/>
            <ac:grpSpMk id="22" creationId="{3ACEC278-9A5B-D9F9-80B7-3F0C09A034D5}"/>
          </ac:grpSpMkLst>
        </pc:grpChg>
        <pc:grpChg chg="add mod">
          <ac:chgData name="Jonathan Cohler" userId="0af15f4d29d8e94c" providerId="LiveId" clId="{5CEE3F56-830C-5871-A65D-CFF0D654E80E}" dt="2026-06-26T01:52:57.615" v="1026" actId="1036"/>
          <ac:grpSpMkLst>
            <pc:docMk/>
            <pc:sldMk cId="0" sldId="386"/>
            <ac:grpSpMk id="23" creationId="{9A0F078E-FC1E-713C-2022-DBFF18AAEDC6}"/>
          </ac:grpSpMkLst>
        </pc:grpChg>
        <pc:grpChg chg="add mod">
          <ac:chgData name="Jonathan Cohler" userId="0af15f4d29d8e94c" providerId="LiveId" clId="{5CEE3F56-830C-5871-A65D-CFF0D654E80E}" dt="2026-06-26T01:52:57.615" v="1026" actId="1036"/>
          <ac:grpSpMkLst>
            <pc:docMk/>
            <pc:sldMk cId="0" sldId="386"/>
            <ac:grpSpMk id="24" creationId="{FF1C5454-FCBA-6416-3371-A3313DBA0A8C}"/>
          </ac:grpSpMkLst>
        </pc:grpChg>
        <pc:cxnChg chg="mod">
          <ac:chgData name="Jonathan Cohler" userId="0af15f4d29d8e94c" providerId="LiveId" clId="{5CEE3F56-830C-5871-A65D-CFF0D654E80E}" dt="2026-06-26T01:52:57.615" v="1026" actId="1036"/>
          <ac:cxnSpMkLst>
            <pc:docMk/>
            <pc:sldMk cId="0" sldId="386"/>
            <ac:cxnSpMk id="12" creationId="{00000000-0000-0000-0000-000000000000}"/>
          </ac:cxnSpMkLst>
        </pc:cxnChg>
        <pc:cxnChg chg="mod">
          <ac:chgData name="Jonathan Cohler" userId="0af15f4d29d8e94c" providerId="LiveId" clId="{5CEE3F56-830C-5871-A65D-CFF0D654E80E}" dt="2026-06-26T01:52:57.615" v="1026" actId="1036"/>
          <ac:cxnSpMkLst>
            <pc:docMk/>
            <pc:sldMk cId="0" sldId="386"/>
            <ac:cxnSpMk id="14" creationId="{00000000-0000-0000-0000-000000000000}"/>
          </ac:cxnSpMkLst>
        </pc:cxnChg>
        <pc:cxnChg chg="mod">
          <ac:chgData name="Jonathan Cohler" userId="0af15f4d29d8e94c" providerId="LiveId" clId="{5CEE3F56-830C-5871-A65D-CFF0D654E80E}" dt="2026-06-26T01:52:57.615" v="1026" actId="1036"/>
          <ac:cxnSpMkLst>
            <pc:docMk/>
            <pc:sldMk cId="0" sldId="386"/>
            <ac:cxnSpMk id="15" creationId="{00000000-0000-0000-0000-000000000000}"/>
          </ac:cxnSpMkLst>
        </pc:cxnChg>
      </pc:sldChg>
      <pc:sldChg chg="modTransition">
        <pc:chgData name="Jonathan Cohler" userId="0af15f4d29d8e94c" providerId="LiveId" clId="{5CEE3F56-830C-5871-A65D-CFF0D654E80E}" dt="2026-06-26T12:47:36.562" v="1501"/>
        <pc:sldMkLst>
          <pc:docMk/>
          <pc:sldMk cId="2780016888" sldId="387"/>
        </pc:sldMkLst>
      </pc:sldChg>
      <pc:sldChg chg="modSp add mod ord modTransition">
        <pc:chgData name="Jonathan Cohler" userId="0af15f4d29d8e94c" providerId="LiveId" clId="{5CEE3F56-830C-5871-A65D-CFF0D654E80E}" dt="2026-06-25T13:42:15.320" v="871" actId="20578"/>
        <pc:sldMkLst>
          <pc:docMk/>
          <pc:sldMk cId="773923658" sldId="388"/>
        </pc:sldMkLst>
        <pc:picChg chg="mod modCrop">
          <ac:chgData name="Jonathan Cohler" userId="0af15f4d29d8e94c" providerId="LiveId" clId="{5CEE3F56-830C-5871-A65D-CFF0D654E80E}" dt="2026-06-24T01:20:24.606" v="39" actId="14100"/>
          <ac:picMkLst>
            <pc:docMk/>
            <pc:sldMk cId="773923658" sldId="388"/>
            <ac:picMk id="2" creationId="{A2D7EC9B-3E38-A637-B170-1F63977A10EE}"/>
          </ac:picMkLst>
        </pc:picChg>
      </pc:sldChg>
      <pc:sldChg chg="modSp add mod ord setBg">
        <pc:chgData name="Jonathan Cohler" userId="0af15f4d29d8e94c" providerId="LiveId" clId="{5CEE3F56-830C-5871-A65D-CFF0D654E80E}" dt="2026-06-26T12:45:57.280" v="1492" actId="207"/>
        <pc:sldMkLst>
          <pc:docMk/>
          <pc:sldMk cId="0" sldId="389"/>
        </pc:sldMkLst>
        <pc:spChg chg="mod">
          <ac:chgData name="Jonathan Cohler" userId="0af15f4d29d8e94c" providerId="LiveId" clId="{5CEE3F56-830C-5871-A65D-CFF0D654E80E}" dt="2026-06-26T12:45:57.280" v="1492" actId="207"/>
          <ac:spMkLst>
            <pc:docMk/>
            <pc:sldMk cId="0" sldId="389"/>
            <ac:spMk id="2" creationId="{00000000-0000-0000-0000-000000000000}"/>
          </ac:spMkLst>
        </pc:spChg>
        <pc:spChg chg="mod">
          <ac:chgData name="Jonathan Cohler" userId="0af15f4d29d8e94c" providerId="LiveId" clId="{5CEE3F56-830C-5871-A65D-CFF0D654E80E}" dt="2026-06-25T12:53:48.059" v="701" actId="692"/>
          <ac:spMkLst>
            <pc:docMk/>
            <pc:sldMk cId="0" sldId="389"/>
            <ac:spMk id="3" creationId="{00000000-0000-0000-0000-000000000000}"/>
          </ac:spMkLst>
        </pc:spChg>
        <pc:spChg chg="mod">
          <ac:chgData name="Jonathan Cohler" userId="0af15f4d29d8e94c" providerId="LiveId" clId="{5CEE3F56-830C-5871-A65D-CFF0D654E80E}" dt="2026-06-25T12:40:25.946" v="548" actId="20577"/>
          <ac:spMkLst>
            <pc:docMk/>
            <pc:sldMk cId="0" sldId="389"/>
            <ac:spMk id="4" creationId="{00000000-0000-0000-0000-000000000000}"/>
          </ac:spMkLst>
        </pc:spChg>
        <pc:spChg chg="mod">
          <ac:chgData name="Jonathan Cohler" userId="0af15f4d29d8e94c" providerId="LiveId" clId="{5CEE3F56-830C-5871-A65D-CFF0D654E80E}" dt="2026-06-25T12:40:36.848" v="554" actId="20577"/>
          <ac:spMkLst>
            <pc:docMk/>
            <pc:sldMk cId="0" sldId="389"/>
            <ac:spMk id="14" creationId="{00000000-0000-0000-0000-000000000000}"/>
          </ac:spMkLst>
        </pc:spChg>
        <pc:spChg chg="mod">
          <ac:chgData name="Jonathan Cohler" userId="0af15f4d29d8e94c" providerId="LiveId" clId="{5CEE3F56-830C-5871-A65D-CFF0D654E80E}" dt="2026-06-25T13:02:17.166" v="767" actId="1038"/>
          <ac:spMkLst>
            <pc:docMk/>
            <pc:sldMk cId="0" sldId="389"/>
            <ac:spMk id="15" creationId="{00000000-0000-0000-0000-000000000000}"/>
          </ac:spMkLst>
        </pc:spChg>
        <pc:spChg chg="mod">
          <ac:chgData name="Jonathan Cohler" userId="0af15f4d29d8e94c" providerId="LiveId" clId="{5CEE3F56-830C-5871-A65D-CFF0D654E80E}" dt="2026-06-25T12:40:43.607" v="559" actId="20577"/>
          <ac:spMkLst>
            <pc:docMk/>
            <pc:sldMk cId="0" sldId="389"/>
            <ac:spMk id="16" creationId="{00000000-0000-0000-0000-000000000000}"/>
          </ac:spMkLst>
        </pc:spChg>
        <pc:spChg chg="mod">
          <ac:chgData name="Jonathan Cohler" userId="0af15f4d29d8e94c" providerId="LiveId" clId="{5CEE3F56-830C-5871-A65D-CFF0D654E80E}" dt="2026-06-25T12:40:51.609" v="564" actId="20577"/>
          <ac:spMkLst>
            <pc:docMk/>
            <pc:sldMk cId="0" sldId="389"/>
            <ac:spMk id="18" creationId="{00000000-0000-0000-0000-000000000000}"/>
          </ac:spMkLst>
        </pc:spChg>
        <pc:spChg chg="mod">
          <ac:chgData name="Jonathan Cohler" userId="0af15f4d29d8e94c" providerId="LiveId" clId="{5CEE3F56-830C-5871-A65D-CFF0D654E80E}" dt="2026-06-25T12:41:05.508" v="572" actId="20577"/>
          <ac:spMkLst>
            <pc:docMk/>
            <pc:sldMk cId="0" sldId="389"/>
            <ac:spMk id="20" creationId="{00000000-0000-0000-0000-000000000000}"/>
          </ac:spMkLst>
        </pc:spChg>
        <pc:spChg chg="mod">
          <ac:chgData name="Jonathan Cohler" userId="0af15f4d29d8e94c" providerId="LiveId" clId="{5CEE3F56-830C-5871-A65D-CFF0D654E80E}" dt="2026-06-25T12:41:25.161" v="574" actId="403"/>
          <ac:spMkLst>
            <pc:docMk/>
            <pc:sldMk cId="0" sldId="389"/>
            <ac:spMk id="22" creationId="{00000000-0000-0000-0000-000000000000}"/>
          </ac:spMkLst>
        </pc:spChg>
        <pc:spChg chg="mod">
          <ac:chgData name="Jonathan Cohler" userId="0af15f4d29d8e94c" providerId="LiveId" clId="{5CEE3F56-830C-5871-A65D-CFF0D654E80E}" dt="2026-06-25T12:43:53.954" v="688" actId="20577"/>
          <ac:spMkLst>
            <pc:docMk/>
            <pc:sldMk cId="0" sldId="389"/>
            <ac:spMk id="35" creationId="{00000000-0000-0000-0000-000000000000}"/>
          </ac:spMkLst>
        </pc:spChg>
        <pc:spChg chg="mod">
          <ac:chgData name="Jonathan Cohler" userId="0af15f4d29d8e94c" providerId="LiveId" clId="{5CEE3F56-830C-5871-A65D-CFF0D654E80E}" dt="2026-06-25T12:41:29.421" v="576" actId="403"/>
          <ac:spMkLst>
            <pc:docMk/>
            <pc:sldMk cId="0" sldId="389"/>
            <ac:spMk id="36" creationId="{00000000-0000-0000-0000-000000000000}"/>
          </ac:spMkLst>
        </pc:spChg>
        <pc:spChg chg="mod">
          <ac:chgData name="Jonathan Cohler" userId="0af15f4d29d8e94c" providerId="LiveId" clId="{5CEE3F56-830C-5871-A65D-CFF0D654E80E}" dt="2026-06-26T12:45:45.720" v="1491" actId="207"/>
          <ac:spMkLst>
            <pc:docMk/>
            <pc:sldMk cId="0" sldId="389"/>
            <ac:spMk id="37" creationId="{00000000-0000-0000-0000-000000000000}"/>
          </ac:spMkLst>
        </pc:spChg>
        <pc:spChg chg="mod">
          <ac:chgData name="Jonathan Cohler" userId="0af15f4d29d8e94c" providerId="LiveId" clId="{5CEE3F56-830C-5871-A65D-CFF0D654E80E}" dt="2026-06-26T12:45:34.919" v="1490" actId="20577"/>
          <ac:spMkLst>
            <pc:docMk/>
            <pc:sldMk cId="0" sldId="389"/>
            <ac:spMk id="38" creationId="{00000000-0000-0000-0000-000000000000}"/>
          </ac:spMkLst>
        </pc:spChg>
      </pc:sldChg>
      <pc:sldChg chg="modSp add mod">
        <pc:chgData name="Jonathan Cohler" userId="0af15f4d29d8e94c" providerId="LiveId" clId="{5CEE3F56-830C-5871-A65D-CFF0D654E80E}" dt="2026-06-26T14:02:20.232" v="1551" actId="404"/>
        <pc:sldMkLst>
          <pc:docMk/>
          <pc:sldMk cId="0" sldId="390"/>
        </pc:sldMkLst>
        <pc:spChg chg="mod">
          <ac:chgData name="Jonathan Cohler" userId="0af15f4d29d8e94c" providerId="LiveId" clId="{5CEE3F56-830C-5871-A65D-CFF0D654E80E}" dt="2026-06-25T11:56:33.743" v="503" actId="20577"/>
          <ac:spMkLst>
            <pc:docMk/>
            <pc:sldMk cId="0" sldId="390"/>
            <ac:spMk id="3" creationId="{00000000-0000-0000-0000-000000000000}"/>
          </ac:spMkLst>
        </pc:spChg>
        <pc:spChg chg="mod">
          <ac:chgData name="Jonathan Cohler" userId="0af15f4d29d8e94c" providerId="LiveId" clId="{5CEE3F56-830C-5871-A65D-CFF0D654E80E}" dt="2026-06-25T12:01:57.614" v="530" actId="403"/>
          <ac:spMkLst>
            <pc:docMk/>
            <pc:sldMk cId="0" sldId="390"/>
            <ac:spMk id="4" creationId="{00000000-0000-0000-0000-000000000000}"/>
          </ac:spMkLst>
        </pc:spChg>
        <pc:spChg chg="mod">
          <ac:chgData name="Jonathan Cohler" userId="0af15f4d29d8e94c" providerId="LiveId" clId="{5CEE3F56-830C-5871-A65D-CFF0D654E80E}" dt="2026-06-25T12:02:03.097" v="532" actId="403"/>
          <ac:spMkLst>
            <pc:docMk/>
            <pc:sldMk cId="0" sldId="390"/>
            <ac:spMk id="5" creationId="{00000000-0000-0000-0000-000000000000}"/>
          </ac:spMkLst>
        </pc:spChg>
        <pc:spChg chg="mod">
          <ac:chgData name="Jonathan Cohler" userId="0af15f4d29d8e94c" providerId="LiveId" clId="{5CEE3F56-830C-5871-A65D-CFF0D654E80E}" dt="2026-06-25T12:02:09.886" v="533" actId="403"/>
          <ac:spMkLst>
            <pc:docMk/>
            <pc:sldMk cId="0" sldId="390"/>
            <ac:spMk id="8" creationId="{00000000-0000-0000-0000-000000000000}"/>
          </ac:spMkLst>
        </pc:spChg>
        <pc:spChg chg="mod">
          <ac:chgData name="Jonathan Cohler" userId="0af15f4d29d8e94c" providerId="LiveId" clId="{5CEE3F56-830C-5871-A65D-CFF0D654E80E}" dt="2026-06-25T12:02:13.627" v="534" actId="403"/>
          <ac:spMkLst>
            <pc:docMk/>
            <pc:sldMk cId="0" sldId="390"/>
            <ac:spMk id="11" creationId="{00000000-0000-0000-0000-000000000000}"/>
          </ac:spMkLst>
        </pc:spChg>
        <pc:spChg chg="mod">
          <ac:chgData name="Jonathan Cohler" userId="0af15f4d29d8e94c" providerId="LiveId" clId="{5CEE3F56-830C-5871-A65D-CFF0D654E80E}" dt="2026-06-25T11:59:02.326" v="514" actId="20577"/>
          <ac:spMkLst>
            <pc:docMk/>
            <pc:sldMk cId="0" sldId="390"/>
            <ac:spMk id="13" creationId="{00000000-0000-0000-0000-000000000000}"/>
          </ac:spMkLst>
        </pc:spChg>
        <pc:spChg chg="mod">
          <ac:chgData name="Jonathan Cohler" userId="0af15f4d29d8e94c" providerId="LiveId" clId="{5CEE3F56-830C-5871-A65D-CFF0D654E80E}" dt="2026-06-25T12:02:16.700" v="535" actId="403"/>
          <ac:spMkLst>
            <pc:docMk/>
            <pc:sldMk cId="0" sldId="390"/>
            <ac:spMk id="14" creationId="{00000000-0000-0000-0000-000000000000}"/>
          </ac:spMkLst>
        </pc:spChg>
        <pc:spChg chg="mod">
          <ac:chgData name="Jonathan Cohler" userId="0af15f4d29d8e94c" providerId="LiveId" clId="{5CEE3F56-830C-5871-A65D-CFF0D654E80E}" dt="2026-06-25T12:02:39.313" v="537" actId="403"/>
          <ac:spMkLst>
            <pc:docMk/>
            <pc:sldMk cId="0" sldId="390"/>
            <ac:spMk id="15" creationId="{00000000-0000-0000-0000-000000000000}"/>
          </ac:spMkLst>
        </pc:spChg>
        <pc:spChg chg="mod">
          <ac:chgData name="Jonathan Cohler" userId="0af15f4d29d8e94c" providerId="LiveId" clId="{5CEE3F56-830C-5871-A65D-CFF0D654E80E}" dt="2026-06-26T14:02:20.232" v="1551" actId="404"/>
          <ac:spMkLst>
            <pc:docMk/>
            <pc:sldMk cId="0" sldId="390"/>
            <ac:spMk id="17" creationId="{00000000-0000-0000-0000-000000000000}"/>
          </ac:spMkLst>
        </pc:spChg>
      </pc:sldChg>
      <pc:sldChg chg="add ord">
        <pc:chgData name="Jonathan Cohler" userId="0af15f4d29d8e94c" providerId="LiveId" clId="{5CEE3F56-830C-5871-A65D-CFF0D654E80E}" dt="2026-06-26T01:43:23.971" v="983" actId="20578"/>
        <pc:sldMkLst>
          <pc:docMk/>
          <pc:sldMk cId="1368302855" sldId="391"/>
        </pc:sldMkLst>
      </pc:sldChg>
      <pc:sldChg chg="delSp add mod setBg">
        <pc:chgData name="Jonathan Cohler" userId="0af15f4d29d8e94c" providerId="LiveId" clId="{5CEE3F56-830C-5871-A65D-CFF0D654E80E}" dt="2026-06-26T03:04:04.573" v="1078" actId="478"/>
        <pc:sldMkLst>
          <pc:docMk/>
          <pc:sldMk cId="177756422" sldId="392"/>
        </pc:sldMkLst>
      </pc:sldChg>
      <pc:sldChg chg="addSp delSp modSp add mod modTransition">
        <pc:chgData name="Jonathan Cohler" userId="0af15f4d29d8e94c" providerId="LiveId" clId="{5CEE3F56-830C-5871-A65D-CFF0D654E80E}" dt="2026-06-26T12:18:23.993" v="1129" actId="165"/>
        <pc:sldMkLst>
          <pc:docMk/>
          <pc:sldMk cId="3549843538" sldId="394"/>
        </pc:sldMkLst>
        <pc:spChg chg="mod topLvl">
          <ac:chgData name="Jonathan Cohler" userId="0af15f4d29d8e94c" providerId="LiveId" clId="{5CEE3F56-830C-5871-A65D-CFF0D654E80E}" dt="2026-06-26T12:18:23.993" v="1129" actId="165"/>
          <ac:spMkLst>
            <pc:docMk/>
            <pc:sldMk cId="3549843538" sldId="394"/>
            <ac:spMk id="6" creationId="{1F08B622-1BD6-18EA-4227-79AB9E77FE36}"/>
          </ac:spMkLst>
        </pc:spChg>
        <pc:picChg chg="mod topLvl modCrop">
          <ac:chgData name="Jonathan Cohler" userId="0af15f4d29d8e94c" providerId="LiveId" clId="{5CEE3F56-830C-5871-A65D-CFF0D654E80E}" dt="2026-06-26T12:18:23.993" v="1129" actId="165"/>
          <ac:picMkLst>
            <pc:docMk/>
            <pc:sldMk cId="3549843538" sldId="394"/>
            <ac:picMk id="4" creationId="{9497C2EF-B0B3-870D-BC7C-058657E3656A}"/>
          </ac:picMkLst>
        </pc:picChg>
      </pc:sldChg>
      <pc:sldChg chg="addSp delSp modSp add mod modTransition modAnim">
        <pc:chgData name="Jonathan Cohler" userId="0af15f4d29d8e94c" providerId="LiveId" clId="{5CEE3F56-830C-5871-A65D-CFF0D654E80E}" dt="2026-06-26T13:15:15.198" v="1526" actId="165"/>
        <pc:sldMkLst>
          <pc:docMk/>
          <pc:sldMk cId="488578571" sldId="395"/>
        </pc:sldMkLst>
        <pc:spChg chg="mod topLvl">
          <ac:chgData name="Jonathan Cohler" userId="0af15f4d29d8e94c" providerId="LiveId" clId="{5CEE3F56-830C-5871-A65D-CFF0D654E80E}" dt="2026-06-26T13:15:15.198" v="1526" actId="165"/>
          <ac:spMkLst>
            <pc:docMk/>
            <pc:sldMk cId="488578571" sldId="395"/>
            <ac:spMk id="9" creationId="{B6182E3F-8253-BDF4-077E-E6593111D8FB}"/>
          </ac:spMkLst>
        </pc:spChg>
        <pc:picChg chg="mod topLvl modCrop">
          <ac:chgData name="Jonathan Cohler" userId="0af15f4d29d8e94c" providerId="LiveId" clId="{5CEE3F56-830C-5871-A65D-CFF0D654E80E}" dt="2026-06-26T13:15:15.198" v="1526" actId="165"/>
          <ac:picMkLst>
            <pc:docMk/>
            <pc:sldMk cId="488578571" sldId="395"/>
            <ac:picMk id="4" creationId="{BA381E24-26B8-DDB2-1715-67F0F588685B}"/>
          </ac:picMkLst>
        </pc:picChg>
      </pc:sldChg>
      <pc:sldChg chg="add setBg">
        <pc:chgData name="Jonathan Cohler" userId="0af15f4d29d8e94c" providerId="LiveId" clId="{5CEE3F56-830C-5871-A65D-CFF0D654E80E}" dt="2026-06-26T15:26:45.953" v="1553"/>
        <pc:sldMkLst>
          <pc:docMk/>
          <pc:sldMk cId="359476179" sldId="3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Image Placeholder 16">
            <a:extLst>
              <a:ext uri="{FF2B5EF4-FFF2-40B4-BE49-F238E27FC236}">
                <a16:creationId xmlns:a16="http://schemas.microsoft.com/office/drawing/2014/main" id="{316D8206-2C60-43CD-FA85-5854C5857873}"/>
              </a:ext>
            </a:extLst>
          </p:cNvPr>
          <p:cNvSpPr>
            <a:spLocks noGrp="1" noRot="1" noChangeAspect="1"/>
          </p:cNvSpPr>
          <p:nvPr>
            <p:ph type="sldImg" idx="2"/>
          </p:nvPr>
        </p:nvSpPr>
        <p:spPr>
          <a:xfrm>
            <a:off x="685800" y="37623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18" name="Slide Number Placeholder 17">
            <a:extLst>
              <a:ext uri="{FF2B5EF4-FFF2-40B4-BE49-F238E27FC236}">
                <a16:creationId xmlns:a16="http://schemas.microsoft.com/office/drawing/2014/main" id="{39DE5BBE-83D1-F2C5-259A-51675666B96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8109A6-CDB5-8844-9A7C-76CB2B194C84}" type="slidenum">
              <a:rPr lang="en-US" smtClean="0"/>
              <a:t>‹#›</a:t>
            </a:fld>
            <a:endParaRPr lang="en-US"/>
          </a:p>
        </p:txBody>
      </p:sp>
      <p:sp>
        <p:nvSpPr>
          <p:cNvPr id="19" name="Notes Placeholder 18">
            <a:extLst>
              <a:ext uri="{FF2B5EF4-FFF2-40B4-BE49-F238E27FC236}">
                <a16:creationId xmlns:a16="http://schemas.microsoft.com/office/drawing/2014/main" id="{5D8B3338-7034-72AE-D5C5-6AE13A81D786}"/>
              </a:ext>
            </a:extLst>
          </p:cNvPr>
          <p:cNvSpPr>
            <a:spLocks noGrp="1"/>
          </p:cNvSpPr>
          <p:nvPr>
            <p:ph type="body" sz="quarter" idx="3"/>
          </p:nvPr>
        </p:nvSpPr>
        <p:spPr>
          <a:xfrm>
            <a:off x="685800" y="3649851"/>
            <a:ext cx="5486400" cy="435114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9811215"/>
      </p:ext>
    </p:extLst>
  </p:cSld>
  <p:clrMap bg1="lt1" tx1="dk1" bg2="lt2" tx2="dk2" accent1="accent1" accent2="accent2" accent3="accent3" accent4="accent4" accent5="accent5" accent6="accent6" hlink="hlink" folHlink="folHlink"/>
  <p:notesStyle>
    <a:lvl1pPr marL="0" algn="l" defTabSz="914309" rtl="0" eaLnBrk="1" latinLnBrk="0" hangingPunct="1">
      <a:defRPr sz="1200" kern="1200">
        <a:solidFill>
          <a:schemeClr val="tx1"/>
        </a:solidFill>
        <a:latin typeface="+mn-lt"/>
        <a:ea typeface="+mn-ea"/>
        <a:cs typeface="+mn-cs"/>
      </a:defRPr>
    </a:lvl1pPr>
    <a:lvl2pPr marL="457155" algn="l" defTabSz="914309" rtl="0" eaLnBrk="1" latinLnBrk="0" hangingPunct="1">
      <a:defRPr sz="1200" kern="1200">
        <a:solidFill>
          <a:schemeClr val="tx1"/>
        </a:solidFill>
        <a:latin typeface="+mn-lt"/>
        <a:ea typeface="+mn-ea"/>
        <a:cs typeface="+mn-cs"/>
      </a:defRPr>
    </a:lvl2pPr>
    <a:lvl3pPr marL="914309" algn="l" defTabSz="914309" rtl="0" eaLnBrk="1" latinLnBrk="0" hangingPunct="1">
      <a:defRPr sz="1200" kern="1200">
        <a:solidFill>
          <a:schemeClr val="tx1"/>
        </a:solidFill>
        <a:latin typeface="+mn-lt"/>
        <a:ea typeface="+mn-ea"/>
        <a:cs typeface="+mn-cs"/>
      </a:defRPr>
    </a:lvl3pPr>
    <a:lvl4pPr marL="1371464" algn="l" defTabSz="914309" rtl="0" eaLnBrk="1" latinLnBrk="0" hangingPunct="1">
      <a:defRPr sz="1200" kern="1200">
        <a:solidFill>
          <a:schemeClr val="tx1"/>
        </a:solidFill>
        <a:latin typeface="+mn-lt"/>
        <a:ea typeface="+mn-ea"/>
        <a:cs typeface="+mn-cs"/>
      </a:defRPr>
    </a:lvl4pPr>
    <a:lvl5pPr marL="1828618" algn="l" defTabSz="914309" rtl="0" eaLnBrk="1" latinLnBrk="0" hangingPunct="1">
      <a:defRPr sz="1200" kern="1200">
        <a:solidFill>
          <a:schemeClr val="tx1"/>
        </a:solidFill>
        <a:latin typeface="+mn-lt"/>
        <a:ea typeface="+mn-ea"/>
        <a:cs typeface="+mn-cs"/>
      </a:defRPr>
    </a:lvl5pPr>
    <a:lvl6pPr marL="2285774" algn="l" defTabSz="914309" rtl="0" eaLnBrk="1" latinLnBrk="0" hangingPunct="1">
      <a:defRPr sz="1200" kern="1200">
        <a:solidFill>
          <a:schemeClr val="tx1"/>
        </a:solidFill>
        <a:latin typeface="+mn-lt"/>
        <a:ea typeface="+mn-ea"/>
        <a:cs typeface="+mn-cs"/>
      </a:defRPr>
    </a:lvl6pPr>
    <a:lvl7pPr marL="2742926" algn="l" defTabSz="914309" rtl="0" eaLnBrk="1" latinLnBrk="0" hangingPunct="1">
      <a:defRPr sz="1200" kern="1200">
        <a:solidFill>
          <a:schemeClr val="tx1"/>
        </a:solidFill>
        <a:latin typeface="+mn-lt"/>
        <a:ea typeface="+mn-ea"/>
        <a:cs typeface="+mn-cs"/>
      </a:defRPr>
    </a:lvl7pPr>
    <a:lvl8pPr marL="3200080" algn="l" defTabSz="914309" rtl="0" eaLnBrk="1" latinLnBrk="0" hangingPunct="1">
      <a:defRPr sz="1200" kern="1200">
        <a:solidFill>
          <a:schemeClr val="tx1"/>
        </a:solidFill>
        <a:latin typeface="+mn-lt"/>
        <a:ea typeface="+mn-ea"/>
        <a:cs typeface="+mn-cs"/>
      </a:defRPr>
    </a:lvl8pPr>
    <a:lvl9pPr marL="3657235" algn="l" defTabSz="914309"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spcBef>
                <a:spcPts val="1200"/>
              </a:spcBef>
            </a:pPr>
            <a:r>
              <a:rPr lang="en-US" sz="1200" b="0" i="0" u="none" strike="noStrike" kern="1200" dirty="0">
                <a:solidFill>
                  <a:schemeClr val="tx1"/>
                </a:solidFill>
                <a:effectLst/>
                <a:latin typeface="+mn-lt"/>
                <a:ea typeface="+mn-ea"/>
                <a:cs typeface="+mn-cs"/>
              </a:rPr>
              <a:t>The Emperor Has No Clothes. You know the story. Swindlers convince an entire kingdom to applaud robes that don't exist, until one child states the obvious.</a:t>
            </a:r>
          </a:p>
          <a:p>
            <a:pPr rtl="0">
              <a:spcBef>
                <a:spcPts val="1200"/>
              </a:spcBef>
            </a:pPr>
            <a:endParaRPr lang="en-US" b="0" dirty="0">
              <a:effectLst/>
            </a:endParaRPr>
          </a:p>
          <a:p>
            <a:pPr>
              <a:spcBef>
                <a:spcPts val="1200"/>
              </a:spcBef>
            </a:pPr>
            <a:r>
              <a:rPr lang="en-US" sz="1200" b="0" i="0" u="none" strike="noStrike" kern="1200" dirty="0">
                <a:solidFill>
                  <a:schemeClr val="tx1"/>
                </a:solidFill>
                <a:effectLst/>
                <a:latin typeface="+mn-lt"/>
                <a:ea typeface="+mn-ea"/>
                <a:cs typeface="+mn-cs"/>
              </a:rPr>
              <a:t>Our version is worse than Andersen’s, though, because in ours the </a:t>
            </a:r>
            <a:r>
              <a:rPr lang="en-US" sz="1200" b="1" i="0" u="none" strike="noStrike" kern="1200" dirty="0">
                <a:solidFill>
                  <a:schemeClr val="tx1"/>
                </a:solidFill>
                <a:effectLst/>
                <a:latin typeface="+mn-lt"/>
                <a:ea typeface="+mn-ea"/>
                <a:cs typeface="+mn-cs"/>
              </a:rPr>
              <a:t>swindlers took over the schools</a:t>
            </a:r>
            <a:r>
              <a:rPr lang="en-US"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1</a:t>
            </a:fld>
            <a:endParaRPr lang="en-US"/>
          </a:p>
        </p:txBody>
      </p:sp>
    </p:spTree>
    <p:extLst>
      <p:ext uri="{BB962C8B-B14F-4D97-AF65-F5344CB8AC3E}">
        <p14:creationId xmlns:p14="http://schemas.microsoft.com/office/powerpoint/2010/main" val="41136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A8689-660F-3C72-B0CC-EA17BF4F49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9B6CB-A9BC-1E13-9FE9-137F5C39F7B4}"/>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3EB14ED7-3728-34B2-14E0-2393DBA42A0F}"/>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My 2025 paper shows every CMIP model is tuned to reproduce GMST. A meaningless quantity.</a:t>
            </a:r>
            <a:endParaRPr lang="en-US" b="0">
              <a:effectLst/>
            </a:endParaRPr>
          </a:p>
          <a:p>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E43A5E7-2519-6376-DE27-71D3B130AB87}"/>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14</a:t>
            </a:fld>
            <a:endParaRPr lang="en-US"/>
          </a:p>
        </p:txBody>
      </p:sp>
    </p:spTree>
    <p:extLst>
      <p:ext uri="{BB962C8B-B14F-4D97-AF65-F5344CB8AC3E}">
        <p14:creationId xmlns:p14="http://schemas.microsoft.com/office/powerpoint/2010/main" val="4146720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The coupled global circulation models underlying all climate projections — are explicitly tuned, calibrated, and validated against historical GMST trends. [CLICK]</a:t>
            </a:r>
          </a:p>
          <a:p>
            <a:pPr rtl="0"/>
            <a:endParaRPr lang="en-US" b="0">
              <a:effectLst/>
            </a:endParaRPr>
          </a:p>
          <a:p>
            <a:pPr rtl="0"/>
            <a:r>
              <a:rPr lang="en-US" sz="1200" b="0" i="0" u="none" strike="noStrike" kern="1200">
                <a:solidFill>
                  <a:schemeClr val="tx1"/>
                </a:solidFill>
                <a:effectLst/>
                <a:latin typeface="+mn-lt"/>
                <a:ea typeface="+mn-ea"/>
                <a:cs typeface="+mn-cs"/>
              </a:rPr>
              <a:t>You build complex models, built on unsolved Navier-Stokes equations, and hundreds of adjustable parameters. Adjust those parameters until the models reproduce the trajectory of meaningless GMST. [CLICK]</a:t>
            </a:r>
            <a:endParaRPr lang="en-US" b="0">
              <a:effectLst/>
            </a:endParaRPr>
          </a:p>
          <a:p>
            <a:pPr rtl="0"/>
            <a:endParaRPr lang="en-US" sz="1200" b="0" i="0" u="none" strike="noStrike" kern="1200">
              <a:solidFill>
                <a:schemeClr val="tx1"/>
              </a:solidFill>
              <a:effectLst/>
              <a:latin typeface="+mn-lt"/>
              <a:ea typeface="+mn-ea"/>
              <a:cs typeface="+mn-cs"/>
            </a:endParaRPr>
          </a:p>
          <a:p>
            <a:pPr rtl="0"/>
            <a:r>
              <a:rPr lang="en-US" sz="1200" b="0" i="0" u="none" strike="noStrike" kern="1200">
                <a:solidFill>
                  <a:schemeClr val="tx1"/>
                </a:solidFill>
                <a:effectLst/>
                <a:latin typeface="+mn-lt"/>
                <a:ea typeface="+mn-ea"/>
                <a:cs typeface="+mn-cs"/>
              </a:rPr>
              <a:t>Call this validation. [CLICK]</a:t>
            </a:r>
            <a:endParaRPr lang="en-US" b="0">
              <a:effectLst/>
            </a:endParaRPr>
          </a:p>
          <a:p>
            <a:pPr rtl="0"/>
            <a:endParaRPr lang="en-US" sz="1200" b="0" i="0" u="none" strike="noStrike" kern="1200">
              <a:solidFill>
                <a:schemeClr val="tx1"/>
              </a:solidFill>
              <a:effectLst/>
              <a:latin typeface="+mn-lt"/>
              <a:ea typeface="+mn-ea"/>
              <a:cs typeface="+mn-cs"/>
            </a:endParaRPr>
          </a:p>
          <a:p>
            <a:pPr rtl="0"/>
            <a:r>
              <a:rPr lang="en-US" sz="1200" b="0" i="0" u="none" strike="noStrike" kern="1200">
                <a:solidFill>
                  <a:schemeClr val="tx1"/>
                </a:solidFill>
                <a:effectLst/>
                <a:latin typeface="+mn-lt"/>
                <a:ea typeface="+mn-ea"/>
                <a:cs typeface="+mn-cs"/>
              </a:rPr>
              <a:t> Use those models to drive trillions in global energy policy. [CLICK]</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Therefore, the outputs from the CMIP models are equally meaningless, </a:t>
            </a:r>
            <a:r>
              <a:rPr lang="en-US" sz="1200" b="1" i="0" u="none" strike="noStrike" kern="1200">
                <a:solidFill>
                  <a:schemeClr val="tx1"/>
                </a:solidFill>
                <a:effectLst/>
                <a:latin typeface="+mn-lt"/>
                <a:ea typeface="+mn-ea"/>
                <a:cs typeface="+mn-cs"/>
              </a:rPr>
              <a:t>for all variables</a:t>
            </a:r>
            <a:r>
              <a:rPr lang="en-US" sz="1200" b="0" i="0" u="none" strike="noStrike" kern="1200">
                <a:solidFill>
                  <a:schemeClr val="tx1"/>
                </a:solidFill>
                <a:effectLst/>
                <a:latin typeface="+mn-lt"/>
                <a:ea typeface="+mn-ea"/>
                <a:cs typeface="+mn-cs"/>
              </a:rPr>
              <a:t>, not just temperature.</a:t>
            </a:r>
            <a:endParaRPr lang="en-US" b="0">
              <a:effectLst/>
            </a:endParaRPr>
          </a:p>
          <a:p>
            <a:br>
              <a:rPr lang="en-US"/>
            </a:br>
            <a:endParaRPr lang="en-US" b="1">
              <a:effectLst/>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FAC0-08E8-C56A-C91D-1D22553CF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E0B2E-3669-D2BD-38AE-8F24365B0FAA}"/>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7EEF8122-B8A3-2FE7-135A-1F4E0C6BC936}"/>
              </a:ext>
            </a:extLst>
          </p:cNvPr>
          <p:cNvSpPr>
            <a:spLocks noGrp="1"/>
          </p:cNvSpPr>
          <p:nvPr>
            <p:ph type="body" idx="1"/>
          </p:nvPr>
        </p:nvSpPr>
        <p:spPr>
          <a:xfrm>
            <a:off x="685800" y="579120"/>
            <a:ext cx="5486400" cy="7848601"/>
          </a:xfrm>
          <a:prstGeom prst="rect">
            <a:avLst/>
          </a:prstGeom>
        </p:spPr>
        <p:txBody>
          <a:bodyPr/>
          <a:lstStyle/>
          <a:p>
            <a:r>
              <a:rPr lang="en-US"/>
              <a:t>Now, Ocean Heat Content.</a:t>
            </a:r>
          </a:p>
        </p:txBody>
      </p:sp>
      <p:sp>
        <p:nvSpPr>
          <p:cNvPr id="4" name="Slide Number Placeholder 3">
            <a:extLst>
              <a:ext uri="{FF2B5EF4-FFF2-40B4-BE49-F238E27FC236}">
                <a16:creationId xmlns:a16="http://schemas.microsoft.com/office/drawing/2014/main" id="{A03F3657-587F-387E-020E-FD9A12CF563B}"/>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630785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The official Argo map looks impressive, but it’s cropped to hide the poles and doesn’t distinguish </a:t>
            </a:r>
            <a:r>
              <a:rPr lang="en-US" sz="1200" b="1" i="0" u="none" strike="noStrike" kern="1200" dirty="0">
                <a:solidFill>
                  <a:schemeClr val="tx1"/>
                </a:solidFill>
                <a:effectLst/>
                <a:latin typeface="+mn-lt"/>
                <a:ea typeface="+mn-ea"/>
                <a:cs typeface="+mn-cs"/>
              </a:rPr>
              <a:t>deep</a:t>
            </a:r>
            <a:r>
              <a:rPr lang="en-US" sz="1200" b="0" i="0" u="none" strike="noStrike" kern="1200" dirty="0">
                <a:solidFill>
                  <a:schemeClr val="tx1"/>
                </a:solidFill>
                <a:effectLst/>
                <a:latin typeface="+mn-lt"/>
                <a:ea typeface="+mn-ea"/>
                <a:cs typeface="+mn-cs"/>
              </a:rPr>
              <a:t> from </a:t>
            </a:r>
            <a:r>
              <a:rPr lang="en-US" sz="1200" b="1" i="0" u="none" strike="noStrike" kern="1200" dirty="0">
                <a:solidFill>
                  <a:schemeClr val="tx1"/>
                </a:solidFill>
                <a:effectLst/>
                <a:latin typeface="+mn-lt"/>
                <a:ea typeface="+mn-ea"/>
                <a:cs typeface="+mn-cs"/>
              </a:rPr>
              <a:t>upper</a:t>
            </a:r>
            <a:r>
              <a:rPr lang="en-US" sz="1200" b="0" i="0" u="none" strike="noStrike" kern="1200" dirty="0">
                <a:solidFill>
                  <a:schemeClr val="tx1"/>
                </a:solidFill>
                <a:effectLst/>
                <a:latin typeface="+mn-lt"/>
                <a:ea typeface="+mn-ea"/>
                <a:cs typeface="+mn-cs"/>
              </a:rPr>
              <a:t> floats.</a:t>
            </a:r>
            <a:endParaRPr lang="en-US" b="0" dirty="0">
              <a:effectLst/>
            </a:endParaRPr>
          </a:p>
          <a:p>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17</a:t>
            </a:fld>
            <a:endParaRPr lang="en-US"/>
          </a:p>
        </p:txBody>
      </p:sp>
    </p:spTree>
    <p:extLst>
      <p:ext uri="{BB962C8B-B14F-4D97-AF65-F5344CB8AC3E}">
        <p14:creationId xmlns:p14="http://schemas.microsoft.com/office/powerpoint/2010/main" val="2768573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Here’s the real picture from NOAA showing every float that surfaced in the 12 days up to March 25. Look at the poles. </a:t>
            </a:r>
            <a:r>
              <a:rPr lang="en-US" sz="1200" b="1" i="0" u="none" strike="noStrike" kern="1200">
                <a:solidFill>
                  <a:schemeClr val="tx1"/>
                </a:solidFill>
                <a:effectLst/>
                <a:latin typeface="+mn-lt"/>
                <a:ea typeface="+mn-ea"/>
                <a:cs typeface="+mn-cs"/>
              </a:rPr>
              <a:t>Virtually nothing beyond 60 degrees.</a:t>
            </a:r>
            <a:endParaRPr lang="en-US" b="0">
              <a:effectLst/>
            </a:endParaRPr>
          </a:p>
          <a:p>
            <a:br>
              <a:rPr lang="en-US"/>
            </a:br>
            <a:endParaRPr lang="en-US" b="1"/>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18</a:t>
            </a:fld>
            <a:endParaRPr lang="en-US"/>
          </a:p>
        </p:txBody>
      </p:sp>
    </p:spTree>
    <p:extLst>
      <p:ext uri="{BB962C8B-B14F-4D97-AF65-F5344CB8AC3E}">
        <p14:creationId xmlns:p14="http://schemas.microsoft.com/office/powerpoint/2010/main" val="385640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And the </a:t>
            </a:r>
            <a:r>
              <a:rPr lang="en-US" sz="1200" b="1" i="0" u="none" strike="noStrike" kern="1200">
                <a:solidFill>
                  <a:schemeClr val="tx1"/>
                </a:solidFill>
                <a:effectLst/>
                <a:latin typeface="+mn-lt"/>
                <a:ea typeface="+mn-ea"/>
                <a:cs typeface="+mn-cs"/>
              </a:rPr>
              <a:t>entire Deep Argo fleet has only 230 floats </a:t>
            </a:r>
            <a:r>
              <a:rPr lang="en-US" sz="1200" b="0" i="0" u="none" strike="noStrike" kern="1200">
                <a:solidFill>
                  <a:schemeClr val="tx1"/>
                </a:solidFill>
                <a:effectLst/>
                <a:latin typeface="+mn-lt"/>
                <a:ea typeface="+mn-ea"/>
                <a:cs typeface="+mn-cs"/>
              </a:rPr>
              <a:t>to sample temperatures in </a:t>
            </a:r>
            <a:r>
              <a:rPr lang="en-US" sz="1200" b="1" i="0" u="none" strike="noStrike" kern="1200">
                <a:solidFill>
                  <a:schemeClr val="tx1"/>
                </a:solidFill>
                <a:effectLst/>
                <a:latin typeface="+mn-lt"/>
                <a:ea typeface="+mn-ea"/>
                <a:cs typeface="+mn-cs"/>
              </a:rPr>
              <a:t>HALF of the ocean volume</a:t>
            </a:r>
            <a:r>
              <a:rPr lang="en-US" sz="1200" b="0" i="0" u="none" strike="noStrike" kern="1200">
                <a:solidFill>
                  <a:schemeClr val="tx1"/>
                </a:solidFill>
                <a:effectLst/>
                <a:latin typeface="+mn-lt"/>
                <a:ea typeface="+mn-ea"/>
                <a:cs typeface="+mn-cs"/>
              </a:rPr>
              <a:t> where literally </a:t>
            </a:r>
            <a:r>
              <a:rPr lang="en-US" sz="1200" b="1" i="0" u="none" strike="noStrike" kern="1200">
                <a:solidFill>
                  <a:schemeClr val="tx1"/>
                </a:solidFill>
                <a:effectLst/>
                <a:latin typeface="+mn-lt"/>
                <a:ea typeface="+mn-ea"/>
                <a:cs typeface="+mn-cs"/>
              </a:rPr>
              <a:t>HALF its thermal energy</a:t>
            </a:r>
            <a:r>
              <a:rPr lang="en-US" sz="1200" b="0" i="0" u="none" strike="noStrike" kern="1200">
                <a:solidFill>
                  <a:schemeClr val="tx1"/>
                </a:solidFill>
                <a:effectLst/>
                <a:latin typeface="+mn-lt"/>
                <a:ea typeface="+mn-ea"/>
                <a:cs typeface="+mn-cs"/>
              </a:rPr>
              <a:t> resides below 2,000 meters.</a:t>
            </a:r>
            <a:endParaRPr lang="en-US" b="0">
              <a:effectLst/>
            </a:endParaRPr>
          </a:p>
          <a:p>
            <a:br>
              <a:rPr lang="en-US"/>
            </a:br>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19</a:t>
            </a:fld>
            <a:endParaRPr lang="en-US"/>
          </a:p>
        </p:txBody>
      </p:sp>
    </p:spTree>
    <p:extLst>
      <p:ext uri="{BB962C8B-B14F-4D97-AF65-F5344CB8AC3E}">
        <p14:creationId xmlns:p14="http://schemas.microsoft.com/office/powerpoint/2010/main" val="2925363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9F8C-030D-5B84-260C-D4D766299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E4387-4B94-6F60-6D13-B443F152EAC5}"/>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E51AC040-C8BA-881E-DDC1-626B23ED433D}"/>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And the </a:t>
            </a:r>
            <a:r>
              <a:rPr lang="en-US" sz="1200" b="1" i="0" u="none" strike="noStrike" kern="1200">
                <a:solidFill>
                  <a:schemeClr val="tx1"/>
                </a:solidFill>
                <a:effectLst/>
                <a:latin typeface="+mn-lt"/>
                <a:ea typeface="+mn-ea"/>
                <a:cs typeface="+mn-cs"/>
              </a:rPr>
              <a:t>entire Deep Argo fleet has only 230 floats </a:t>
            </a:r>
            <a:r>
              <a:rPr lang="en-US" sz="1200" b="0" i="0" u="none" strike="noStrike" kern="1200">
                <a:solidFill>
                  <a:schemeClr val="tx1"/>
                </a:solidFill>
                <a:effectLst/>
                <a:latin typeface="+mn-lt"/>
                <a:ea typeface="+mn-ea"/>
                <a:cs typeface="+mn-cs"/>
              </a:rPr>
              <a:t>to sample temperatures in </a:t>
            </a:r>
            <a:r>
              <a:rPr lang="en-US" sz="1200" b="1" i="0" u="none" strike="noStrike" kern="1200">
                <a:solidFill>
                  <a:schemeClr val="tx1"/>
                </a:solidFill>
                <a:effectLst/>
                <a:latin typeface="+mn-lt"/>
                <a:ea typeface="+mn-ea"/>
                <a:cs typeface="+mn-cs"/>
              </a:rPr>
              <a:t>HALF of the ocean volume</a:t>
            </a:r>
            <a:r>
              <a:rPr lang="en-US" sz="1200" b="0" i="0" u="none" strike="noStrike" kern="1200">
                <a:solidFill>
                  <a:schemeClr val="tx1"/>
                </a:solidFill>
                <a:effectLst/>
                <a:latin typeface="+mn-lt"/>
                <a:ea typeface="+mn-ea"/>
                <a:cs typeface="+mn-cs"/>
              </a:rPr>
              <a:t> where literally </a:t>
            </a:r>
            <a:r>
              <a:rPr lang="en-US" sz="1200" b="1" i="0" u="none" strike="noStrike" kern="1200">
                <a:solidFill>
                  <a:schemeClr val="tx1"/>
                </a:solidFill>
                <a:effectLst/>
                <a:latin typeface="+mn-lt"/>
                <a:ea typeface="+mn-ea"/>
                <a:cs typeface="+mn-cs"/>
              </a:rPr>
              <a:t>HALF its thermal energy</a:t>
            </a:r>
            <a:r>
              <a:rPr lang="en-US" sz="1200" b="0" i="0" u="none" strike="noStrike" kern="1200">
                <a:solidFill>
                  <a:schemeClr val="tx1"/>
                </a:solidFill>
                <a:effectLst/>
                <a:latin typeface="+mn-lt"/>
                <a:ea typeface="+mn-ea"/>
                <a:cs typeface="+mn-cs"/>
              </a:rPr>
              <a:t> resides below 2,000 meters.</a:t>
            </a:r>
            <a:endParaRPr lang="en-US" b="0">
              <a:effectLst/>
            </a:endParaRPr>
          </a:p>
          <a:p>
            <a:br>
              <a:rPr lang="en-US"/>
            </a:br>
            <a:endParaRPr lang="en-US"/>
          </a:p>
        </p:txBody>
      </p:sp>
      <p:sp>
        <p:nvSpPr>
          <p:cNvPr id="4" name="Slide Number Placeholder 3">
            <a:extLst>
              <a:ext uri="{FF2B5EF4-FFF2-40B4-BE49-F238E27FC236}">
                <a16:creationId xmlns:a16="http://schemas.microsoft.com/office/drawing/2014/main" id="{0043DDE2-C576-3671-3ACB-4F437E6597DC}"/>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20</a:t>
            </a:fld>
            <a:endParaRPr lang="en-US"/>
          </a:p>
        </p:txBody>
      </p:sp>
    </p:spTree>
    <p:extLst>
      <p:ext uri="{BB962C8B-B14F-4D97-AF65-F5344CB8AC3E}">
        <p14:creationId xmlns:p14="http://schemas.microsoft.com/office/powerpoint/2010/main" val="678142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Here’s how each of the 4200 non-Deep floats work:</a:t>
            </a:r>
            <a:endParaRPr lang="en-US" b="0">
              <a:effectLst/>
            </a:endParaRPr>
          </a:p>
          <a:p>
            <a:pPr rtl="0"/>
            <a:r>
              <a:rPr lang="en-US" sz="1200" b="0" i="0" u="none" strike="noStrike" kern="1200">
                <a:solidFill>
                  <a:schemeClr val="tx1"/>
                </a:solidFill>
                <a:effectLst/>
                <a:latin typeface="+mn-lt"/>
                <a:ea typeface="+mn-ea"/>
                <a:cs typeface="+mn-cs"/>
              </a:rPr>
              <a:t>It descends to 1,000 meters,</a:t>
            </a:r>
            <a:endParaRPr lang="en-US" b="0">
              <a:effectLst/>
            </a:endParaRPr>
          </a:p>
          <a:p>
            <a:pPr rtl="0"/>
            <a:r>
              <a:rPr lang="en-US" sz="1200" b="0" i="0" u="none" strike="noStrike" kern="1200">
                <a:solidFill>
                  <a:schemeClr val="tx1"/>
                </a:solidFill>
                <a:effectLst/>
                <a:latin typeface="+mn-lt"/>
                <a:ea typeface="+mn-ea"/>
                <a:cs typeface="+mn-cs"/>
              </a:rPr>
              <a:t>drifts for 9 days doing </a:t>
            </a:r>
            <a:r>
              <a:rPr lang="en-US" sz="1200" b="1" i="0" u="none" strike="noStrike" kern="1200">
                <a:solidFill>
                  <a:schemeClr val="tx1"/>
                </a:solidFill>
                <a:effectLst/>
                <a:latin typeface="+mn-lt"/>
                <a:ea typeface="+mn-ea"/>
                <a:cs typeface="+mn-cs"/>
              </a:rPr>
              <a:t>nothing</a:t>
            </a:r>
            <a:r>
              <a:rPr lang="en-US" sz="1200" b="0" i="0" u="none" strike="noStrike" kern="1200">
                <a:solidFill>
                  <a:schemeClr val="tx1"/>
                </a:solidFill>
                <a:effectLst/>
                <a:latin typeface="+mn-lt"/>
                <a:ea typeface="+mn-ea"/>
                <a:cs typeface="+mn-cs"/>
              </a:rPr>
              <a:t>,</a:t>
            </a:r>
            <a:endParaRPr lang="en-US" b="0">
              <a:effectLst/>
            </a:endParaRPr>
          </a:p>
          <a:p>
            <a:pPr rtl="0"/>
            <a:r>
              <a:rPr lang="en-US" sz="1200" b="0" i="0" u="none" strike="noStrike" kern="1200">
                <a:solidFill>
                  <a:schemeClr val="tx1"/>
                </a:solidFill>
                <a:effectLst/>
                <a:latin typeface="+mn-lt"/>
                <a:ea typeface="+mn-ea"/>
                <a:cs typeface="+mn-cs"/>
              </a:rPr>
              <a:t>drops to 2,000 meters,</a:t>
            </a:r>
            <a:endParaRPr lang="en-US" b="0">
              <a:effectLst/>
            </a:endParaRPr>
          </a:p>
          <a:p>
            <a:pPr rtl="0"/>
            <a:r>
              <a:rPr lang="en-US" sz="1200" b="0" i="0" u="none" strike="noStrike" kern="1200">
                <a:solidFill>
                  <a:schemeClr val="tx1"/>
                </a:solidFill>
                <a:effectLst/>
                <a:latin typeface="+mn-lt"/>
                <a:ea typeface="+mn-ea"/>
                <a:cs typeface="+mn-cs"/>
              </a:rPr>
              <a:t>ascends slowly over 6 to 10 hours, collecting about 1,000 temperature measurements,</a:t>
            </a:r>
            <a:endParaRPr lang="en-US" b="0">
              <a:effectLst/>
            </a:endParaRPr>
          </a:p>
          <a:p>
            <a:pPr rtl="0"/>
            <a:r>
              <a:rPr lang="en-US" sz="1200" b="0" i="0" u="none" strike="noStrike" kern="1200">
                <a:solidFill>
                  <a:schemeClr val="tx1"/>
                </a:solidFill>
                <a:effectLst/>
                <a:latin typeface="+mn-lt"/>
                <a:ea typeface="+mn-ea"/>
                <a:cs typeface="+mn-cs"/>
              </a:rPr>
              <a:t>spends about 15 minutes at the surface to get a GPS location and time fix, and</a:t>
            </a:r>
            <a:endParaRPr lang="en-US" b="0">
              <a:effectLst/>
            </a:endParaRPr>
          </a:p>
          <a:p>
            <a:pPr rtl="0"/>
            <a:r>
              <a:rPr lang="en-US" sz="1200" b="0" i="0" u="none" strike="noStrike" kern="1200">
                <a:solidFill>
                  <a:schemeClr val="tx1"/>
                </a:solidFill>
                <a:effectLst/>
                <a:latin typeface="+mn-lt"/>
                <a:ea typeface="+mn-ea"/>
                <a:cs typeface="+mn-cs"/>
              </a:rPr>
              <a:t>transmits the data to a satellite.</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Rinse and repeat for a few years until its battery dies.</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This is all valid data gathering.</a:t>
            </a:r>
            <a:endParaRPr lang="en-US" b="0">
              <a:effectLst/>
            </a:endParaRPr>
          </a:p>
          <a:p>
            <a:br>
              <a:rPr lang="en-US"/>
            </a:br>
            <a:endParaRPr lang="en-US" kern="1200">
              <a:solidFill>
                <a:schemeClr val="tx1"/>
              </a:solidFill>
              <a:latin typeface="+mn-lt"/>
              <a:ea typeface="+mn-ea"/>
              <a:cs typeface="+mn-cs"/>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21</a:t>
            </a:fld>
            <a:endParaRPr lang="en-US"/>
          </a:p>
        </p:txBody>
      </p:sp>
    </p:spTree>
    <p:extLst>
      <p:ext uri="{BB962C8B-B14F-4D97-AF65-F5344CB8AC3E}">
        <p14:creationId xmlns:p14="http://schemas.microsoft.com/office/powerpoint/2010/main" val="2530075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1" i="0" u="none" strike="noStrike" kern="1200">
                <a:solidFill>
                  <a:schemeClr val="tx1"/>
                </a:solidFill>
                <a:effectLst/>
                <a:latin typeface="+mn-lt"/>
                <a:ea typeface="+mn-ea"/>
                <a:cs typeface="+mn-cs"/>
              </a:rPr>
              <a:t>What happens next is where reality departs. </a:t>
            </a:r>
            <a:endParaRPr lang="en-US" b="0">
              <a:effectLst/>
            </a:endParaRPr>
          </a:p>
          <a:p>
            <a:pPr rtl="0"/>
            <a:r>
              <a:rPr lang="en-US" sz="1200" b="1" i="0" u="none" strike="noStrike" kern="1200">
                <a:solidFill>
                  <a:schemeClr val="tx1"/>
                </a:solidFill>
                <a:effectLst/>
                <a:latin typeface="+mn-lt"/>
                <a:ea typeface="+mn-ea"/>
                <a:cs typeface="+mn-cs"/>
              </a:rPr>
              <a:t>Step one:</a:t>
            </a:r>
            <a:r>
              <a:rPr lang="en-US" sz="1200" b="0" i="0" u="none" strike="noStrike" kern="1200">
                <a:solidFill>
                  <a:schemeClr val="tx1"/>
                </a:solidFill>
                <a:effectLst/>
                <a:latin typeface="+mn-lt"/>
                <a:ea typeface="+mn-ea"/>
                <a:cs typeface="+mn-cs"/>
              </a:rPr>
              <a:t> There is no subsurface positioning. Every measurement from the ascent is assigned to the </a:t>
            </a:r>
            <a:r>
              <a:rPr lang="en-US" sz="1200" b="1" i="0" u="none" strike="noStrike" kern="1200">
                <a:solidFill>
                  <a:schemeClr val="tx1"/>
                </a:solidFill>
                <a:effectLst/>
                <a:latin typeface="+mn-lt"/>
                <a:ea typeface="+mn-ea"/>
                <a:cs typeface="+mn-cs"/>
              </a:rPr>
              <a:t>ONE</a:t>
            </a:r>
            <a:r>
              <a:rPr lang="en-US" sz="1200" b="0" i="0" u="none" strike="noStrike" kern="1200">
                <a:solidFill>
                  <a:schemeClr val="tx1"/>
                </a:solidFill>
                <a:effectLst/>
                <a:latin typeface="+mn-lt"/>
                <a:ea typeface="+mn-ea"/>
                <a:cs typeface="+mn-cs"/>
              </a:rPr>
              <a:t> surface GPS time and location fix. [CLICK]</a:t>
            </a:r>
            <a:endParaRPr lang="en-US" b="0">
              <a:effectLst/>
            </a:endParaRPr>
          </a:p>
          <a:p>
            <a:endParaRPr lang="en-US" b="0">
              <a:effectLst/>
            </a:endParaRPr>
          </a:p>
          <a:p>
            <a:pPr rtl="0"/>
            <a:r>
              <a:rPr lang="en-US" sz="1200" b="1" i="0" u="none" strike="noStrike" kern="1200">
                <a:solidFill>
                  <a:schemeClr val="tx1"/>
                </a:solidFill>
                <a:effectLst/>
                <a:latin typeface="+mn-lt"/>
                <a:ea typeface="+mn-ea"/>
                <a:cs typeface="+mn-cs"/>
              </a:rPr>
              <a:t>Step two:</a:t>
            </a:r>
            <a:r>
              <a:rPr lang="en-US" sz="1200" b="0" i="0" u="none" strike="noStrike" kern="1200">
                <a:solidFill>
                  <a:schemeClr val="tx1"/>
                </a:solidFill>
                <a:effectLst/>
                <a:latin typeface="+mn-lt"/>
                <a:ea typeface="+mn-ea"/>
                <a:cs typeface="+mn-cs"/>
              </a:rPr>
              <a:t> 12,000 profiles are </a:t>
            </a:r>
            <a:r>
              <a:rPr lang="en-US" sz="1200" b="1" i="0" u="none" strike="noStrike" kern="1200" err="1">
                <a:solidFill>
                  <a:schemeClr val="tx1"/>
                </a:solidFill>
                <a:effectLst/>
                <a:latin typeface="+mn-lt"/>
                <a:ea typeface="+mn-ea"/>
                <a:cs typeface="+mn-cs"/>
              </a:rPr>
              <a:t>EXtrapolated</a:t>
            </a:r>
            <a:r>
              <a:rPr lang="en-US" sz="1200" b="0" i="0" u="none" strike="noStrike" kern="1200">
                <a:solidFill>
                  <a:schemeClr val="tx1"/>
                </a:solidFill>
                <a:effectLst/>
                <a:latin typeface="+mn-lt"/>
                <a:ea typeface="+mn-ea"/>
                <a:cs typeface="+mn-cs"/>
              </a:rPr>
              <a:t> onto 45,000 grid cells using correlation scales up to 2,800 kilometers. </a:t>
            </a:r>
            <a:r>
              <a:rPr lang="en-US" sz="1200" b="1" i="0" u="none" strike="noStrike" kern="1200">
                <a:solidFill>
                  <a:schemeClr val="tx1"/>
                </a:solidFill>
                <a:effectLst/>
                <a:latin typeface="+mn-lt"/>
                <a:ea typeface="+mn-ea"/>
                <a:cs typeface="+mn-cs"/>
              </a:rPr>
              <a:t>Every</a:t>
            </a:r>
            <a:r>
              <a:rPr lang="en-US" sz="1200" b="0" i="0" u="none" strike="noStrike" kern="1200">
                <a:solidFill>
                  <a:schemeClr val="tx1"/>
                </a:solidFill>
                <a:effectLst/>
                <a:latin typeface="+mn-lt"/>
                <a:ea typeface="+mn-ea"/>
                <a:cs typeface="+mn-cs"/>
              </a:rPr>
              <a:t> single gridded value is </a:t>
            </a:r>
            <a:r>
              <a:rPr lang="en-US" sz="1200" b="1" i="0" u="none" strike="noStrike" kern="1200">
                <a:solidFill>
                  <a:schemeClr val="tx1"/>
                </a:solidFill>
                <a:effectLst/>
                <a:latin typeface="+mn-lt"/>
                <a:ea typeface="+mn-ea"/>
                <a:cs typeface="+mn-cs"/>
              </a:rPr>
              <a:t>calculated</a:t>
            </a:r>
            <a:r>
              <a:rPr lang="en-US" sz="1200" b="0" i="0" u="none" strike="noStrike" kern="1200">
                <a:solidFill>
                  <a:schemeClr val="tx1"/>
                </a:solidFill>
                <a:effectLst/>
                <a:latin typeface="+mn-lt"/>
                <a:ea typeface="+mn-ea"/>
                <a:cs typeface="+mn-cs"/>
              </a:rPr>
              <a:t> not measured. This does NOT increase information content; it </a:t>
            </a:r>
            <a:r>
              <a:rPr lang="en-US" sz="1200" b="1" i="0" u="none" strike="noStrike" kern="1200">
                <a:solidFill>
                  <a:schemeClr val="tx1"/>
                </a:solidFill>
                <a:effectLst/>
                <a:latin typeface="+mn-lt"/>
                <a:ea typeface="+mn-ea"/>
                <a:cs typeface="+mn-cs"/>
              </a:rPr>
              <a:t>decreases </a:t>
            </a:r>
            <a:r>
              <a:rPr lang="en-US" sz="1200" b="0" i="0" u="none" strike="noStrike" kern="1200">
                <a:solidFill>
                  <a:schemeClr val="tx1"/>
                </a:solidFill>
                <a:effectLst/>
                <a:latin typeface="+mn-lt"/>
                <a:ea typeface="+mn-ea"/>
                <a:cs typeface="+mn-cs"/>
              </a:rPr>
              <a:t>it. [CLICK]</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Step three:</a:t>
            </a:r>
            <a:r>
              <a:rPr lang="en-US" sz="1200" b="0" i="0" u="none" strike="noStrike" kern="1200">
                <a:solidFill>
                  <a:schemeClr val="tx1"/>
                </a:solidFill>
                <a:effectLst/>
                <a:latin typeface="+mn-lt"/>
                <a:ea typeface="+mn-ea"/>
                <a:cs typeface="+mn-cs"/>
              </a:rPr>
              <a:t> the same invalid process constructs a reference climatology over an </a:t>
            </a:r>
            <a:r>
              <a:rPr lang="en-US" sz="1200" b="1" i="0" u="none" strike="noStrike" kern="1200">
                <a:solidFill>
                  <a:schemeClr val="tx1"/>
                </a:solidFill>
                <a:effectLst/>
                <a:latin typeface="+mn-lt"/>
                <a:ea typeface="+mn-ea"/>
                <a:cs typeface="+mn-cs"/>
              </a:rPr>
              <a:t>arbitrary</a:t>
            </a:r>
            <a:r>
              <a:rPr lang="en-US" sz="1200" b="0" i="0" u="none" strike="noStrike" kern="1200">
                <a:solidFill>
                  <a:schemeClr val="tx1"/>
                </a:solidFill>
                <a:effectLst/>
                <a:latin typeface="+mn-lt"/>
                <a:ea typeface="+mn-ea"/>
                <a:cs typeface="+mn-cs"/>
              </a:rPr>
              <a:t> 15-year baseline, adding another layer of invalid averaging, then anomalies are computed. This is what we call the </a:t>
            </a:r>
            <a:r>
              <a:rPr lang="en-US" sz="1200" b="1" i="0" u="none" strike="noStrike" kern="1200">
                <a:solidFill>
                  <a:schemeClr val="tx1"/>
                </a:solidFill>
                <a:effectLst/>
                <a:latin typeface="+mn-lt"/>
                <a:ea typeface="+mn-ea"/>
                <a:cs typeface="+mn-cs"/>
              </a:rPr>
              <a:t>Ghost minus ghost </a:t>
            </a:r>
            <a:r>
              <a:rPr lang="en-US" sz="1200" b="0" i="0" u="none" strike="noStrike" kern="1200">
                <a:solidFill>
                  <a:schemeClr val="tx1"/>
                </a:solidFill>
                <a:effectLst/>
                <a:latin typeface="+mn-lt"/>
                <a:ea typeface="+mn-ea"/>
                <a:cs typeface="+mn-cs"/>
              </a:rPr>
              <a:t>trick. [CLICK]</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Step four:</a:t>
            </a:r>
            <a:r>
              <a:rPr lang="en-US" sz="1200" b="0" i="0" u="none" strike="noStrike" kern="1200">
                <a:solidFill>
                  <a:schemeClr val="tx1"/>
                </a:solidFill>
                <a:effectLst/>
                <a:latin typeface="+mn-lt"/>
                <a:ea typeface="+mn-ea"/>
                <a:cs typeface="+mn-cs"/>
              </a:rPr>
              <a:t> a discrete sum, </a:t>
            </a:r>
            <a:r>
              <a:rPr lang="en-US" sz="1200" b="1" i="0" u="none" strike="noStrike" kern="1200">
                <a:solidFill>
                  <a:schemeClr val="tx1"/>
                </a:solidFill>
                <a:effectLst/>
                <a:latin typeface="+mn-lt"/>
                <a:ea typeface="+mn-ea"/>
                <a:cs typeface="+mn-cs"/>
              </a:rPr>
              <a:t>not an integral</a:t>
            </a:r>
            <a:r>
              <a:rPr lang="en-US" sz="1200" b="0" i="0" u="none" strike="noStrike" kern="1200">
                <a:solidFill>
                  <a:schemeClr val="tx1"/>
                </a:solidFill>
                <a:effectLst/>
                <a:latin typeface="+mn-lt"/>
                <a:ea typeface="+mn-ea"/>
                <a:cs typeface="+mn-cs"/>
              </a:rPr>
              <a:t>, over these </a:t>
            </a:r>
            <a:r>
              <a:rPr lang="en-US" sz="1200" b="1" i="0" u="none" strike="noStrike" kern="1200">
                <a:solidFill>
                  <a:schemeClr val="tx1"/>
                </a:solidFill>
                <a:effectLst/>
                <a:latin typeface="+mn-lt"/>
                <a:ea typeface="+mn-ea"/>
                <a:cs typeface="+mn-cs"/>
              </a:rPr>
              <a:t>calculated</a:t>
            </a:r>
            <a:r>
              <a:rPr lang="en-US" sz="1200" b="0" i="0" u="none" strike="noStrike" kern="1200">
                <a:solidFill>
                  <a:schemeClr val="tx1"/>
                </a:solidFill>
                <a:effectLst/>
                <a:latin typeface="+mn-lt"/>
                <a:ea typeface="+mn-ea"/>
                <a:cs typeface="+mn-cs"/>
              </a:rPr>
              <a:t> values times incorrectly assumed constant density and heat capacity. [CLICK]</a:t>
            </a:r>
            <a:endParaRPr lang="en-US" b="0">
              <a:effectLst/>
            </a:endParaRPr>
          </a:p>
          <a:p>
            <a:endParaRPr lang="en-US" b="0">
              <a:effectLst/>
            </a:endParaRPr>
          </a:p>
          <a:p>
            <a:pPr rtl="0"/>
            <a:r>
              <a:rPr lang="en-US" sz="1200" b="1" i="0" u="none" strike="noStrike" kern="1200">
                <a:solidFill>
                  <a:schemeClr val="tx1"/>
                </a:solidFill>
                <a:effectLst/>
                <a:latin typeface="+mn-lt"/>
                <a:ea typeface="+mn-ea"/>
                <a:cs typeface="+mn-cs"/>
              </a:rPr>
              <a:t>Step five:</a:t>
            </a:r>
            <a:r>
              <a:rPr lang="en-US" sz="1200" b="0" i="0" u="none" strike="noStrike" kern="1200">
                <a:solidFill>
                  <a:schemeClr val="tx1"/>
                </a:solidFill>
                <a:effectLst/>
                <a:latin typeface="+mn-lt"/>
                <a:ea typeface="+mn-ea"/>
                <a:cs typeface="+mn-cs"/>
              </a:rPr>
              <a:t> the result is </a:t>
            </a:r>
            <a:r>
              <a:rPr lang="en-US" sz="1200" b="1" i="0" u="none" strike="noStrike" kern="1200">
                <a:solidFill>
                  <a:schemeClr val="tx1"/>
                </a:solidFill>
                <a:effectLst/>
                <a:latin typeface="+mn-lt"/>
                <a:ea typeface="+mn-ea"/>
                <a:cs typeface="+mn-cs"/>
              </a:rPr>
              <a:t>declared</a:t>
            </a:r>
            <a:r>
              <a:rPr lang="en-US" sz="1200" b="0" i="0" u="none" strike="noStrike" kern="1200">
                <a:solidFill>
                  <a:schemeClr val="tx1"/>
                </a:solidFill>
                <a:effectLst/>
                <a:latin typeface="+mn-lt"/>
                <a:ea typeface="+mn-ea"/>
                <a:cs typeface="+mn-cs"/>
              </a:rPr>
              <a:t> the EEI at 0.7 plus or minus 0.2 watts per square meter, despite 60% of the ocean left </a:t>
            </a:r>
            <a:r>
              <a:rPr lang="en-US" sz="1200" b="1" i="0" u="none" strike="noStrike" kern="1200">
                <a:solidFill>
                  <a:schemeClr val="tx1"/>
                </a:solidFill>
                <a:effectLst/>
                <a:latin typeface="+mn-lt"/>
                <a:ea typeface="+mn-ea"/>
                <a:cs typeface="+mn-cs"/>
              </a:rPr>
              <a:t>unsampled</a:t>
            </a:r>
            <a:r>
              <a:rPr lang="en-US" sz="1200" b="0" i="0" u="none" strike="noStrike" kern="1200">
                <a:solidFill>
                  <a:schemeClr val="tx1"/>
                </a:solidFill>
                <a:effectLst/>
                <a:latin typeface="+mn-lt"/>
                <a:ea typeface="+mn-ea"/>
                <a:cs typeface="+mn-cs"/>
              </a:rPr>
              <a:t> and a </a:t>
            </a:r>
            <a:r>
              <a:rPr lang="en-US" sz="1200" b="1" i="0" u="none" strike="noStrike" kern="1200">
                <a:solidFill>
                  <a:schemeClr val="tx1"/>
                </a:solidFill>
                <a:effectLst/>
                <a:latin typeface="+mn-lt"/>
                <a:ea typeface="+mn-ea"/>
                <a:cs typeface="+mn-cs"/>
              </a:rPr>
              <a:t>true uncertainty</a:t>
            </a:r>
            <a:r>
              <a:rPr lang="en-US" sz="1200" b="0" i="0" u="none" strike="noStrike" kern="1200">
                <a:solidFill>
                  <a:schemeClr val="tx1"/>
                </a:solidFill>
                <a:effectLst/>
                <a:latin typeface="+mn-lt"/>
                <a:ea typeface="+mn-ea"/>
                <a:cs typeface="+mn-cs"/>
              </a:rPr>
              <a:t> easily exceeding plus or minus one watt per square meter. [CLICK]</a:t>
            </a:r>
            <a:endParaRPr lang="en-US" b="0">
              <a:effectLst/>
            </a:endParaRPr>
          </a:p>
          <a:p>
            <a:br>
              <a:rPr lang="en-US" b="0">
                <a:effectLst/>
              </a:rPr>
            </a:br>
            <a:r>
              <a:rPr lang="en-US" sz="1200" b="1" i="0" u="none" strike="noStrike" kern="1200">
                <a:solidFill>
                  <a:schemeClr val="tx1"/>
                </a:solidFill>
                <a:effectLst/>
                <a:latin typeface="+mn-lt"/>
                <a:ea typeface="+mn-ea"/>
                <a:cs typeface="+mn-cs"/>
              </a:rPr>
              <a:t>The actual result: EEI is no different from zero</a:t>
            </a:r>
            <a:r>
              <a:rPr lang="en-US" sz="1200" b="0" i="0" u="none" strike="noStrike" kern="1200">
                <a:solidFill>
                  <a:schemeClr val="tx1"/>
                </a:solidFill>
                <a:effectLst/>
                <a:latin typeface="+mn-lt"/>
                <a:ea typeface="+mn-ea"/>
                <a:cs typeface="+mn-cs"/>
              </a:rPr>
              <a:t>.</a:t>
            </a:r>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a:solidFill>
            <a:srgbClr val="223454"/>
          </a:solidFill>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Setting aside the thermodynamic </a:t>
            </a:r>
            <a:r>
              <a:rPr lang="en-US" sz="1200" b="1" i="0" u="none" strike="noStrike" kern="1200">
                <a:solidFill>
                  <a:schemeClr val="tx1"/>
                </a:solidFill>
                <a:effectLst/>
                <a:latin typeface="+mn-lt"/>
                <a:ea typeface="+mn-ea"/>
                <a:cs typeface="+mn-cs"/>
              </a:rPr>
              <a:t>nullification</a:t>
            </a:r>
            <a:r>
              <a:rPr lang="en-US" sz="1200" b="0" i="0" u="none" strike="noStrike" kern="1200">
                <a:solidFill>
                  <a:schemeClr val="tx1"/>
                </a:solidFill>
                <a:effectLst/>
                <a:latin typeface="+mn-lt"/>
                <a:ea typeface="+mn-ea"/>
                <a:cs typeface="+mn-cs"/>
              </a:rPr>
              <a:t> for a moment, there are at least seven independent significant uncertainty sources:</a:t>
            </a:r>
            <a:endParaRPr lang="en-US" b="0">
              <a:effectLst/>
            </a:endParaRPr>
          </a:p>
          <a:p>
            <a:pPr marL="228600" indent="-228600" rtl="0" fontAlgn="base">
              <a:buFont typeface="+mj-lt"/>
              <a:buAutoNum type="arabicPeriod"/>
            </a:pPr>
            <a:r>
              <a:rPr lang="en-US" sz="1200" b="1" i="0" u="none" strike="noStrike" kern="1200">
                <a:solidFill>
                  <a:schemeClr val="tx1"/>
                </a:solidFill>
                <a:effectLst/>
                <a:latin typeface="+mn-lt"/>
                <a:ea typeface="+mn-ea"/>
                <a:cs typeface="+mn-cs"/>
              </a:rPr>
              <a:t>Mesoscale variability </a:t>
            </a:r>
            <a:r>
              <a:rPr lang="en-US" sz="1200" b="0" i="0" u="none" strike="noStrike" kern="1200">
                <a:solidFill>
                  <a:schemeClr val="tx1"/>
                </a:solidFill>
                <a:effectLst/>
                <a:latin typeface="+mn-lt"/>
                <a:ea typeface="+mn-ea"/>
                <a:cs typeface="+mn-cs"/>
              </a:rPr>
              <a:t>is the biggest.</a:t>
            </a:r>
          </a:p>
          <a:p>
            <a:pPr marL="228600" indent="-228600" rtl="0" fontAlgn="base">
              <a:buFont typeface="+mj-lt"/>
              <a:buAutoNum type="arabicPeriod"/>
            </a:pPr>
            <a:r>
              <a:rPr lang="en-US" sz="1200" b="1" i="0" u="none" strike="noStrike" kern="1200">
                <a:solidFill>
                  <a:schemeClr val="tx1"/>
                </a:solidFill>
                <a:effectLst/>
                <a:latin typeface="+mn-lt"/>
                <a:ea typeface="+mn-ea"/>
                <a:cs typeface="+mn-cs"/>
              </a:rPr>
              <a:t>Deep-ocean ignorance</a:t>
            </a:r>
            <a:r>
              <a:rPr lang="en-US" sz="1200" b="0" i="0" u="none" strike="noStrike" kern="1200">
                <a:solidFill>
                  <a:schemeClr val="tx1"/>
                </a:solidFill>
                <a:effectLst/>
                <a:latin typeface="+mn-lt"/>
                <a:ea typeface="+mn-ea"/>
                <a:cs typeface="+mn-cs"/>
              </a:rPr>
              <a:t>.</a:t>
            </a:r>
          </a:p>
          <a:p>
            <a:pPr marL="228600" indent="-228600" rtl="0" fontAlgn="base">
              <a:buFont typeface="+mj-lt"/>
              <a:buAutoNum type="arabicPeriod"/>
            </a:pPr>
            <a:r>
              <a:rPr lang="en-US" sz="1200" b="1" i="0" u="none" strike="noStrike" kern="1200">
                <a:solidFill>
                  <a:schemeClr val="tx1"/>
                </a:solidFill>
                <a:effectLst/>
                <a:latin typeface="+mn-lt"/>
                <a:ea typeface="+mn-ea"/>
                <a:cs typeface="+mn-cs"/>
              </a:rPr>
              <a:t>Sea-level closure </a:t>
            </a:r>
            <a:r>
              <a:rPr lang="en-US" sz="1200" b="0" i="0" u="none" strike="noStrike" kern="1200">
                <a:solidFill>
                  <a:schemeClr val="tx1"/>
                </a:solidFill>
                <a:effectLst/>
                <a:latin typeface="+mn-lt"/>
                <a:ea typeface="+mn-ea"/>
                <a:cs typeface="+mn-cs"/>
              </a:rPr>
              <a:t>from satellite altimetry.</a:t>
            </a:r>
          </a:p>
          <a:p>
            <a:pPr marL="228600" indent="-228600" rtl="0" fontAlgn="base">
              <a:buFont typeface="+mj-lt"/>
              <a:buAutoNum type="arabicPeriod"/>
            </a:pPr>
            <a:r>
              <a:rPr lang="en-US" sz="1200" b="1" i="0" u="none" strike="noStrike" kern="1200">
                <a:solidFill>
                  <a:schemeClr val="tx1"/>
                </a:solidFill>
                <a:effectLst/>
                <a:latin typeface="+mn-lt"/>
                <a:ea typeface="+mn-ea"/>
                <a:cs typeface="+mn-cs"/>
              </a:rPr>
              <a:t>Eulerian-Lagrangian framework bias</a:t>
            </a:r>
            <a:r>
              <a:rPr lang="en-US" sz="1200" b="0" i="0" u="none" strike="noStrike" kern="1200">
                <a:solidFill>
                  <a:schemeClr val="tx1"/>
                </a:solidFill>
                <a:effectLst/>
                <a:latin typeface="+mn-lt"/>
                <a:ea typeface="+mn-ea"/>
                <a:cs typeface="+mn-cs"/>
              </a:rPr>
              <a:t>.</a:t>
            </a:r>
          </a:p>
          <a:p>
            <a:pPr marL="228600" indent="-228600" rtl="0" fontAlgn="base">
              <a:buFont typeface="+mj-lt"/>
              <a:buAutoNum type="arabicPeriod"/>
            </a:pPr>
            <a:r>
              <a:rPr lang="en-US" sz="1200" b="1" i="0" u="none" strike="noStrike" kern="1200">
                <a:solidFill>
                  <a:schemeClr val="tx1"/>
                </a:solidFill>
                <a:effectLst/>
                <a:latin typeface="+mn-lt"/>
                <a:ea typeface="+mn-ea"/>
                <a:cs typeface="+mn-cs"/>
              </a:rPr>
              <a:t>Arbitrary baseline</a:t>
            </a:r>
            <a:r>
              <a:rPr lang="en-US" sz="1200" b="0" i="0" u="none" strike="noStrike" kern="1200">
                <a:solidFill>
                  <a:schemeClr val="tx1"/>
                </a:solidFill>
                <a:effectLst/>
                <a:latin typeface="+mn-lt"/>
                <a:ea typeface="+mn-ea"/>
                <a:cs typeface="+mn-cs"/>
              </a:rPr>
              <a:t> bias.</a:t>
            </a:r>
          </a:p>
          <a:p>
            <a:endParaRPr lang="en-US" b="0">
              <a:effectLst/>
            </a:endParaRPr>
          </a:p>
          <a:p>
            <a:pPr rtl="0"/>
            <a:r>
              <a:rPr lang="en-US" sz="1200" b="0" i="0" u="none" strike="noStrike" kern="1200">
                <a:solidFill>
                  <a:schemeClr val="tx1"/>
                </a:solidFill>
                <a:effectLst/>
                <a:latin typeface="+mn-lt"/>
                <a:ea typeface="+mn-ea"/>
                <a:cs typeface="+mn-cs"/>
              </a:rPr>
              <a:t>and two other smaller items.</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Compounded at 95 percent confidence, the total easily exceeds plus or minus one watt per square meter. </a:t>
            </a:r>
            <a:r>
              <a:rPr lang="en-US" sz="1200" b="1" i="0" u="none" strike="noStrike" kern="1200">
                <a:solidFill>
                  <a:schemeClr val="tx1"/>
                </a:solidFill>
                <a:effectLst/>
                <a:latin typeface="+mn-lt"/>
                <a:ea typeface="+mn-ea"/>
                <a:cs typeface="+mn-cs"/>
              </a:rPr>
              <a:t>The claimed signal is smaller than the noise</a:t>
            </a:r>
            <a:r>
              <a:rPr lang="en-US" sz="1200" b="0" i="0" u="none" strike="noStrike" kern="1200">
                <a:solidFill>
                  <a:schemeClr val="tx1"/>
                </a:solidFill>
                <a:effectLst/>
                <a:latin typeface="+mn-lt"/>
                <a:ea typeface="+mn-ea"/>
                <a:cs typeface="+mn-cs"/>
              </a:rPr>
              <a:t>.</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Even pretending that thermodynamics doesn't exist, how certain is the EEI claim?</a:t>
            </a:r>
            <a:endParaRPr lang="en-US" b="0">
              <a:effectLst/>
            </a:endParaRPr>
          </a:p>
          <a:p>
            <a:r>
              <a:rPr lang="en-US" sz="1200" b="1" i="0" u="none" strike="noStrike" kern="1200">
                <a:solidFill>
                  <a:schemeClr val="tx1"/>
                </a:solidFill>
                <a:effectLst/>
                <a:latin typeface="+mn-lt"/>
                <a:ea typeface="+mn-ea"/>
                <a:cs typeface="+mn-cs"/>
              </a:rPr>
              <a:t>Answer:</a:t>
            </a:r>
            <a:r>
              <a:rPr lang="en-US" sz="1200" b="0" i="0" u="none" strike="noStrike" kern="1200">
                <a:solidFill>
                  <a:schemeClr val="tx1"/>
                </a:solidFill>
                <a:effectLst/>
                <a:latin typeface="+mn-lt"/>
                <a:ea typeface="+mn-ea"/>
                <a:cs typeface="+mn-cs"/>
              </a:rPr>
              <a:t> </a:t>
            </a:r>
            <a:r>
              <a:rPr lang="en-US" sz="1200" b="1" i="0" u="none" strike="noStrike" kern="1200">
                <a:solidFill>
                  <a:schemeClr val="tx1"/>
                </a:solidFill>
                <a:effectLst/>
                <a:latin typeface="+mn-lt"/>
                <a:ea typeface="+mn-ea"/>
                <a:cs typeface="+mn-cs"/>
              </a:rPr>
              <a:t>no different from ZERO</a:t>
            </a:r>
            <a:r>
              <a:rPr lang="en-US" sz="1200" b="0" i="0" u="none" strike="noStrike"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23</a:t>
            </a:fld>
            <a:endParaRPr lang="en-US"/>
          </a:p>
        </p:txBody>
      </p:sp>
    </p:spTree>
    <p:extLst>
      <p:ext uri="{BB962C8B-B14F-4D97-AF65-F5344CB8AC3E}">
        <p14:creationId xmlns:p14="http://schemas.microsoft.com/office/powerpoint/2010/main" val="118441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7F9B2-1DD9-503F-066F-5BE911E8A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F1DCD-B61C-349F-C93B-8DB515263DD1}"/>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6F6FFD19-797D-014B-2C49-2EB69DADB074}"/>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My presentation is based on four papers.</a:t>
            </a:r>
          </a:p>
          <a:p>
            <a:pPr rtl="0"/>
            <a:endParaRPr lang="en-US" b="0" dirty="0">
              <a:effectLst/>
            </a:endParaRPr>
          </a:p>
          <a:p>
            <a:pPr marL="228600" indent="-228600" rtl="0" fontAlgn="base">
              <a:buFont typeface="+mj-lt"/>
              <a:buAutoNum type="arabicPeriod"/>
            </a:pPr>
            <a:r>
              <a:rPr lang="en-US" sz="1200" b="0" i="0" u="none" strike="noStrike" kern="1200" dirty="0">
                <a:solidFill>
                  <a:schemeClr val="tx1"/>
                </a:solidFill>
                <a:effectLst/>
                <a:latin typeface="+mn-lt"/>
                <a:ea typeface="+mn-ea"/>
                <a:cs typeface="+mn-cs"/>
              </a:rPr>
              <a:t>My 2025 peer-reviewed paper in the </a:t>
            </a:r>
            <a:r>
              <a:rPr lang="en-US" sz="1200" b="0" i="1" u="none" strike="noStrike" kern="1200" dirty="0">
                <a:solidFill>
                  <a:schemeClr val="tx1"/>
                </a:solidFill>
                <a:effectLst/>
                <a:latin typeface="+mn-lt"/>
                <a:ea typeface="+mn-ea"/>
                <a:cs typeface="+mn-cs"/>
              </a:rPr>
              <a:t>Journal of American Physicians and Surgeons </a:t>
            </a:r>
            <a:r>
              <a:rPr lang="en-US" sz="1200" b="0" i="0" u="none" strike="noStrike" kern="1200" dirty="0">
                <a:solidFill>
                  <a:schemeClr val="tx1"/>
                </a:solidFill>
                <a:effectLst/>
                <a:latin typeface="+mn-lt"/>
                <a:ea typeface="+mn-ea"/>
                <a:cs typeface="+mn-cs"/>
              </a:rPr>
              <a:t>building on Essex et al. (2007) and proving again that </a:t>
            </a:r>
            <a:r>
              <a:rPr lang="en-US" sz="1200" b="1" i="0" u="none" strike="noStrike" kern="1200" dirty="0">
                <a:solidFill>
                  <a:schemeClr val="tx1"/>
                </a:solidFill>
                <a:effectLst/>
                <a:latin typeface="+mn-lt"/>
                <a:ea typeface="+mn-ea"/>
                <a:cs typeface="+mn-cs"/>
              </a:rPr>
              <a:t>GMST does not exist</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[CLICK]</a:t>
            </a:r>
            <a:endParaRPr lang="en-US" sz="1200" b="0" i="0" u="none" strike="noStrike" kern="1200" dirty="0">
              <a:solidFill>
                <a:schemeClr val="tx1"/>
              </a:solidFill>
              <a:effectLst/>
              <a:latin typeface="+mn-lt"/>
              <a:ea typeface="+mn-ea"/>
              <a:cs typeface="+mn-cs"/>
            </a:endParaRPr>
          </a:p>
          <a:p>
            <a:pPr marL="228600" indent="-228600" rtl="0" fontAlgn="base">
              <a:buFont typeface="+mj-lt"/>
              <a:buAutoNum type="arabicPeriod"/>
            </a:pPr>
            <a:r>
              <a:rPr lang="en-US" sz="1200" b="0" i="0" u="none" strike="noStrike" kern="1200" dirty="0">
                <a:solidFill>
                  <a:schemeClr val="tx1"/>
                </a:solidFill>
                <a:effectLst/>
                <a:latin typeface="+mn-lt"/>
                <a:ea typeface="+mn-ea"/>
                <a:cs typeface="+mn-cs"/>
              </a:rPr>
              <a:t>Our 2026 peer-reviewed paper in </a:t>
            </a:r>
            <a:r>
              <a:rPr lang="en-US" sz="1200" b="0" i="1" u="none" strike="noStrike" kern="1200" dirty="0">
                <a:solidFill>
                  <a:schemeClr val="tx1"/>
                </a:solidFill>
                <a:effectLst/>
                <a:latin typeface="+mn-lt"/>
                <a:ea typeface="+mn-ea"/>
                <a:cs typeface="+mn-cs"/>
              </a:rPr>
              <a:t>Science of Climate Change </a:t>
            </a:r>
            <a:r>
              <a:rPr lang="en-US" sz="1200" b="0" i="0" u="none" strike="noStrike" kern="1200" dirty="0">
                <a:solidFill>
                  <a:schemeClr val="tx1"/>
                </a:solidFill>
                <a:effectLst/>
                <a:latin typeface="+mn-lt"/>
                <a:ea typeface="+mn-ea"/>
                <a:cs typeface="+mn-cs"/>
              </a:rPr>
              <a:t>on the invalidity of Argo-based Ocean Heat Content, with co-authors </a:t>
            </a:r>
            <a:r>
              <a:rPr lang="en-US" sz="1200" b="1" i="0" u="none" strike="noStrike" kern="1200" dirty="0">
                <a:solidFill>
                  <a:schemeClr val="tx1"/>
                </a:solidFill>
                <a:effectLst/>
                <a:latin typeface="+mn-lt"/>
                <a:ea typeface="+mn-ea"/>
                <a:cs typeface="+mn-cs"/>
              </a:rPr>
              <a:t>David Legates</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Kesten Green</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Ole Humlum</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Franklin Soon</a:t>
            </a:r>
            <a:r>
              <a:rPr lang="en-US" sz="1200" b="0" i="0" u="none" strike="noStrike" kern="1200" dirty="0">
                <a:solidFill>
                  <a:schemeClr val="tx1"/>
                </a:solidFill>
                <a:effectLst/>
                <a:latin typeface="+mn-lt"/>
                <a:ea typeface="+mn-ea"/>
                <a:cs typeface="+mn-cs"/>
              </a:rPr>
              <a:t>, and </a:t>
            </a:r>
            <a:r>
              <a:rPr lang="en-US" sz="1200" b="1" i="0" u="none" strike="noStrike" kern="1200" dirty="0">
                <a:solidFill>
                  <a:schemeClr val="tx1"/>
                </a:solidFill>
                <a:effectLst/>
                <a:latin typeface="+mn-lt"/>
                <a:ea typeface="+mn-ea"/>
                <a:cs typeface="+mn-cs"/>
              </a:rPr>
              <a:t>Willie Soon</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[CLICK]</a:t>
            </a:r>
            <a:endParaRPr lang="en-US" sz="1200" b="0" i="0" u="none" strike="noStrike" kern="1200" dirty="0">
              <a:solidFill>
                <a:schemeClr val="tx1"/>
              </a:solidFill>
              <a:effectLst/>
              <a:latin typeface="+mn-lt"/>
              <a:ea typeface="+mn-ea"/>
              <a:cs typeface="+mn-cs"/>
            </a:endParaRPr>
          </a:p>
          <a:p>
            <a:pPr marL="228600" indent="-228600" rtl="0" fontAlgn="base">
              <a:buFont typeface="+mj-lt"/>
              <a:buAutoNum type="arabicPeriod"/>
            </a:pPr>
            <a:r>
              <a:rPr lang="en-US" sz="1200" b="0" i="0" u="none" strike="noStrike" kern="1200" dirty="0">
                <a:solidFill>
                  <a:schemeClr val="tx1"/>
                </a:solidFill>
                <a:effectLst/>
                <a:latin typeface="+mn-lt"/>
                <a:ea typeface="+mn-ea"/>
                <a:cs typeface="+mn-cs"/>
              </a:rPr>
              <a:t>Our 2026 paper with co-author Willie Soon on the dominance of natural CO₂ dynamics,  currently under review. </a:t>
            </a:r>
            <a:r>
              <a:rPr lang="en-US" sz="1200" b="1" i="0" u="none" strike="noStrike" kern="1200" dirty="0">
                <a:solidFill>
                  <a:schemeClr val="tx1"/>
                </a:solidFill>
                <a:effectLst/>
                <a:latin typeface="+mn-lt"/>
                <a:ea typeface="+mn-ea"/>
                <a:cs typeface="+mn-cs"/>
              </a:rPr>
              <a:t>[CLICK]</a:t>
            </a:r>
            <a:endParaRPr lang="en-US" sz="1200" b="0" i="0" u="none" strike="noStrike" kern="1200" dirty="0">
              <a:solidFill>
                <a:schemeClr val="tx1"/>
              </a:solidFill>
              <a:effectLst/>
              <a:latin typeface="+mn-lt"/>
              <a:ea typeface="+mn-ea"/>
              <a:cs typeface="+mn-cs"/>
            </a:endParaRPr>
          </a:p>
          <a:p>
            <a:pPr marL="228600" indent="-228600" rtl="0" fontAlgn="base">
              <a:buFont typeface="+mj-lt"/>
              <a:buAutoNum type="arabicPeriod"/>
            </a:pPr>
            <a:r>
              <a:rPr lang="en-US" sz="1200" b="0" i="0" u="none" strike="noStrike" kern="1200" dirty="0">
                <a:solidFill>
                  <a:schemeClr val="tx1"/>
                </a:solidFill>
                <a:effectLst/>
                <a:latin typeface="+mn-lt"/>
                <a:ea typeface="+mn-ea"/>
                <a:cs typeface="+mn-cs"/>
              </a:rPr>
              <a:t>And my hot-off-the-press preprint paper proving my new theorem called </a:t>
            </a:r>
            <a:r>
              <a:rPr lang="en-US" sz="1200" b="1" i="0" u="none" strike="noStrike" kern="1200" dirty="0">
                <a:solidFill>
                  <a:schemeClr val="tx1"/>
                </a:solidFill>
                <a:effectLst/>
                <a:latin typeface="+mn-lt"/>
                <a:ea typeface="+mn-ea"/>
                <a:cs typeface="+mn-cs"/>
              </a:rPr>
              <a:t>The Physical Tether Theorem</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[CLICK]</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 want to acknowledge all my co-authors, and in particular my mentor and dear friend </a:t>
            </a:r>
            <a:r>
              <a:rPr lang="en-US" sz="1200" b="1" i="0" u="none" strike="noStrike" kern="1200" dirty="0">
                <a:solidFill>
                  <a:schemeClr val="tx1"/>
                </a:solidFill>
                <a:effectLst/>
                <a:latin typeface="+mn-lt"/>
                <a:ea typeface="+mn-ea"/>
                <a:cs typeface="+mn-cs"/>
              </a:rPr>
              <a:t>Willie Soon</a:t>
            </a:r>
            <a:r>
              <a:rPr lang="en-US" sz="1200" b="0" i="0" u="none" strike="noStrike" kern="1200" dirty="0">
                <a:solidFill>
                  <a:schemeClr val="tx1"/>
                </a:solidFill>
                <a:effectLst/>
                <a:latin typeface="+mn-lt"/>
                <a:ea typeface="+mn-ea"/>
                <a:cs typeface="+mn-cs"/>
              </a:rPr>
              <a:t>, whose decades of courageous work made much of this possible.</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I also want to honor the truly seminal contributions of </a:t>
            </a:r>
            <a:r>
              <a:rPr lang="en-US" sz="1200" b="1" i="0" u="none" strike="noStrike" kern="1200" dirty="0">
                <a:solidFill>
                  <a:schemeClr val="tx1"/>
                </a:solidFill>
                <a:effectLst/>
                <a:latin typeface="+mn-lt"/>
                <a:ea typeface="+mn-ea"/>
                <a:cs typeface="+mn-cs"/>
              </a:rPr>
              <a:t>Christopher Essex</a:t>
            </a:r>
            <a:r>
              <a:rPr lang="en-US" sz="1200" b="0" i="0" u="none" strike="noStrike" kern="1200" dirty="0">
                <a:solidFill>
                  <a:schemeClr val="tx1"/>
                </a:solidFill>
                <a:effectLst/>
                <a:latin typeface="+mn-lt"/>
                <a:ea typeface="+mn-ea"/>
                <a:cs typeface="+mn-cs"/>
              </a:rPr>
              <a:t>, whose work laid the foundation for all my papers here, and </a:t>
            </a:r>
            <a:r>
              <a:rPr lang="en-US" sz="1200" b="1" i="0" u="none" strike="noStrike" kern="1200" dirty="0">
                <a:solidFill>
                  <a:schemeClr val="tx1"/>
                </a:solidFill>
                <a:effectLst/>
                <a:latin typeface="+mn-lt"/>
                <a:ea typeface="+mn-ea"/>
                <a:cs typeface="+mn-cs"/>
              </a:rPr>
              <a:t>Demetris Koutsoyiannis</a:t>
            </a:r>
            <a:r>
              <a:rPr lang="en-US" sz="1200" b="0" i="0" u="none" strike="noStrike" kern="1200" dirty="0">
                <a:solidFill>
                  <a:schemeClr val="tx1"/>
                </a:solidFill>
                <a:effectLst/>
                <a:latin typeface="+mn-lt"/>
                <a:ea typeface="+mn-ea"/>
                <a:cs typeface="+mn-cs"/>
              </a:rPr>
              <a:t>, whose isotopic analysis and reservoir routing papers are </a:t>
            </a:r>
            <a:r>
              <a:rPr lang="en-US" sz="1200" b="1" i="0" u="none" strike="noStrike" kern="1200" dirty="0">
                <a:solidFill>
                  <a:schemeClr val="tx1"/>
                </a:solidFill>
                <a:effectLst/>
                <a:latin typeface="+mn-lt"/>
                <a:ea typeface="+mn-ea"/>
                <a:cs typeface="+mn-cs"/>
              </a:rPr>
              <a:t>truly new</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foundations</a:t>
            </a:r>
            <a:r>
              <a:rPr lang="en-US" sz="1200" b="0" i="0" u="none" strike="noStrike" kern="1200" dirty="0">
                <a:solidFill>
                  <a:schemeClr val="tx1"/>
                </a:solidFill>
                <a:effectLst/>
                <a:latin typeface="+mn-lt"/>
                <a:ea typeface="+mn-ea"/>
                <a:cs typeface="+mn-cs"/>
              </a:rPr>
              <a:t> of climate science.</a:t>
            </a:r>
            <a:endParaRPr lang="en-US" dirty="0"/>
          </a:p>
        </p:txBody>
      </p:sp>
      <p:sp>
        <p:nvSpPr>
          <p:cNvPr id="4" name="Slide Number Placeholder 3">
            <a:extLst>
              <a:ext uri="{FF2B5EF4-FFF2-40B4-BE49-F238E27FC236}">
                <a16:creationId xmlns:a16="http://schemas.microsoft.com/office/drawing/2014/main" id="{BCB676BD-3734-BB0B-3DE9-78A97C42277F}"/>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2</a:t>
            </a:fld>
            <a:endParaRPr lang="en-US"/>
          </a:p>
        </p:txBody>
      </p:sp>
    </p:spTree>
    <p:extLst>
      <p:ext uri="{BB962C8B-B14F-4D97-AF65-F5344CB8AC3E}">
        <p14:creationId xmlns:p14="http://schemas.microsoft.com/office/powerpoint/2010/main" val="1764422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endParaRPr lang="en-US" b="1" i="0"/>
          </a:p>
          <a:p>
            <a:r>
              <a:rPr lang="en-US"/>
              <a:t>When Argo was designed in 1998, its objectives were </a:t>
            </a:r>
            <a:r>
              <a:rPr lang="en-US" b="1"/>
              <a:t>ocean observation and weather forecasting</a:t>
            </a:r>
            <a:r>
              <a:rPr lang="en-US"/>
              <a:t>. [CLICK]</a:t>
            </a:r>
          </a:p>
          <a:p>
            <a:endParaRPr lang="en-US"/>
          </a:p>
          <a:p>
            <a:r>
              <a:rPr lang="en-US" b="1"/>
              <a:t>No mention of a global OHC or EEI</a:t>
            </a:r>
            <a:r>
              <a:rPr lang="en-US"/>
              <a:t>. </a:t>
            </a:r>
          </a:p>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F411-60AE-B991-80FD-F328D75C5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F47C3-19A7-6716-72C4-9295736B0F8B}"/>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0D37F9E9-9E1B-0461-3528-ACED6D0CC09E}"/>
              </a:ext>
            </a:extLst>
          </p:cNvPr>
          <p:cNvSpPr>
            <a:spLocks noGrp="1"/>
          </p:cNvSpPr>
          <p:nvPr>
            <p:ph type="body" idx="1"/>
          </p:nvPr>
        </p:nvSpPr>
        <p:spPr>
          <a:xfrm>
            <a:off x="685800" y="579120"/>
            <a:ext cx="5486400" cy="7848601"/>
          </a:xfrm>
          <a:prstGeom prst="rect">
            <a:avLst/>
          </a:prstGeom>
        </p:spPr>
        <p:txBody>
          <a:bodyPr/>
          <a:lstStyle/>
          <a:p>
            <a:endParaRPr lang="en-US" b="1" i="0" dirty="0"/>
          </a:p>
          <a:p>
            <a:pPr rtl="0"/>
            <a:r>
              <a:rPr lang="en-US" sz="1200" b="0" i="0" u="none" strike="noStrike" kern="1200" dirty="0">
                <a:solidFill>
                  <a:schemeClr val="tx1"/>
                </a:solidFill>
                <a:effectLst/>
                <a:latin typeface="+mn-lt"/>
                <a:ea typeface="+mn-ea"/>
                <a:cs typeface="+mn-cs"/>
              </a:rPr>
              <a:t>That idea was added a decade later, during ClimateGate, when </a:t>
            </a:r>
            <a:r>
              <a:rPr lang="en-US" sz="1200" b="1" i="0" u="none" strike="noStrike" kern="1200" dirty="0">
                <a:solidFill>
                  <a:schemeClr val="tx1"/>
                </a:solidFill>
                <a:effectLst/>
                <a:latin typeface="+mn-lt"/>
                <a:ea typeface="+mn-ea"/>
                <a:cs typeface="+mn-cs"/>
              </a:rPr>
              <a:t>Kevin Trenberth </a:t>
            </a:r>
            <a:r>
              <a:rPr lang="en-US" sz="1200" b="0" i="0" u="none" strike="noStrike" kern="1200" dirty="0">
                <a:solidFill>
                  <a:schemeClr val="tx1"/>
                </a:solidFill>
                <a:effectLst/>
                <a:latin typeface="+mn-lt"/>
                <a:ea typeface="+mn-ea"/>
                <a:cs typeface="+mn-cs"/>
              </a:rPr>
              <a:t>emailed “hockey stick” </a:t>
            </a:r>
            <a:r>
              <a:rPr lang="en-US" sz="1200" b="1" i="0" u="none" strike="noStrike" kern="1200" dirty="0">
                <a:solidFill>
                  <a:schemeClr val="tx1"/>
                </a:solidFill>
                <a:effectLst/>
                <a:latin typeface="+mn-lt"/>
                <a:ea typeface="+mn-ea"/>
                <a:cs typeface="+mn-cs"/>
              </a:rPr>
              <a:t>Michael Mann </a:t>
            </a:r>
            <a:r>
              <a:rPr lang="en-US" sz="1200" b="0" i="0" u="none" strike="noStrike" kern="1200" dirty="0">
                <a:solidFill>
                  <a:schemeClr val="tx1"/>
                </a:solidFill>
                <a:effectLst/>
                <a:latin typeface="+mn-lt"/>
                <a:ea typeface="+mn-ea"/>
                <a:cs typeface="+mn-cs"/>
              </a:rPr>
              <a:t>and his entire climate-science hockey team saying,</a:t>
            </a:r>
          </a:p>
          <a:p>
            <a:pPr rtl="0"/>
            <a:endParaRPr lang="en-US" b="0" dirty="0">
              <a:effectLst/>
            </a:endParaRPr>
          </a:p>
          <a:p>
            <a:pPr rtl="0"/>
            <a:r>
              <a:rPr lang="en-US" sz="1200" b="0" i="1" u="none" strike="noStrike" kern="1200" dirty="0">
                <a:solidFill>
                  <a:schemeClr val="tx1"/>
                </a:solidFill>
                <a:effectLst/>
                <a:latin typeface="+mn-lt"/>
                <a:ea typeface="+mn-ea"/>
                <a:cs typeface="+mn-cs"/>
              </a:rPr>
              <a:t>"we can’t account for the lack of warming, and it is a </a:t>
            </a:r>
            <a:r>
              <a:rPr lang="en-US" sz="1200" b="1" i="1" u="none" strike="noStrike" kern="1200" dirty="0">
                <a:solidFill>
                  <a:schemeClr val="tx1"/>
                </a:solidFill>
                <a:effectLst/>
                <a:latin typeface="+mn-lt"/>
                <a:ea typeface="+mn-ea"/>
                <a:cs typeface="+mn-cs"/>
              </a:rPr>
              <a:t>travesty</a:t>
            </a:r>
            <a:r>
              <a:rPr lang="en-US" sz="1200" b="0" i="1" u="none" strike="noStrike" kern="1200" dirty="0">
                <a:solidFill>
                  <a:schemeClr val="tx1"/>
                </a:solidFill>
                <a:effectLst/>
                <a:latin typeface="+mn-lt"/>
                <a:ea typeface="+mn-ea"/>
                <a:cs typeface="+mn-cs"/>
              </a:rPr>
              <a:t> that we can’t. The CERES data… shows there should be even more warming, but the </a:t>
            </a:r>
            <a:r>
              <a:rPr lang="en-US" sz="1200" b="1" i="1" u="none" strike="noStrike" kern="1200" dirty="0">
                <a:solidFill>
                  <a:schemeClr val="tx1"/>
                </a:solidFill>
                <a:effectLst/>
                <a:latin typeface="+mn-lt"/>
                <a:ea typeface="+mn-ea"/>
                <a:cs typeface="+mn-cs"/>
              </a:rPr>
              <a:t>DATA</a:t>
            </a:r>
            <a:r>
              <a:rPr lang="en-US" sz="1200" b="0" i="1" u="none" strike="noStrike" kern="1200" dirty="0">
                <a:solidFill>
                  <a:schemeClr val="tx1"/>
                </a:solidFill>
                <a:effectLst/>
                <a:latin typeface="+mn-lt"/>
                <a:ea typeface="+mn-ea"/>
                <a:cs typeface="+mn-cs"/>
              </a:rPr>
              <a:t> are surely wrong. Our observing system is </a:t>
            </a:r>
            <a:r>
              <a:rPr lang="en-US" sz="1200" b="1" i="1" u="none" strike="noStrike" kern="1200" dirty="0">
                <a:solidFill>
                  <a:schemeClr val="tx1"/>
                </a:solidFill>
                <a:effectLst/>
                <a:latin typeface="+mn-lt"/>
                <a:ea typeface="+mn-ea"/>
                <a:cs typeface="+mn-cs"/>
              </a:rPr>
              <a:t>inadequate</a:t>
            </a:r>
            <a:r>
              <a:rPr lang="en-US" sz="1200" b="0" i="1"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[CLICK]</a:t>
            </a:r>
            <a:br>
              <a:rPr lang="en-US" b="0" dirty="0">
                <a:effectLst/>
              </a:rPr>
            </a:br>
            <a:endParaRPr lang="en-US" b="0" dirty="0">
              <a:effectLst/>
            </a:endParaRPr>
          </a:p>
          <a:p>
            <a:pPr rtl="0"/>
            <a:r>
              <a:rPr lang="en-US" sz="1200" b="1" i="0" u="none" strike="noStrike" kern="1200" dirty="0">
                <a:solidFill>
                  <a:schemeClr val="tx1"/>
                </a:solidFill>
                <a:effectLst/>
                <a:latin typeface="+mn-lt"/>
                <a:ea typeface="+mn-ea"/>
                <a:cs typeface="+mn-cs"/>
              </a:rPr>
              <a:t>From that moment</a:t>
            </a:r>
            <a:r>
              <a:rPr lang="en-US" sz="1200" b="0" i="0" u="none" strike="noStrike" kern="1200" dirty="0">
                <a:solidFill>
                  <a:schemeClr val="tx1"/>
                </a:solidFill>
                <a:effectLst/>
                <a:latin typeface="+mn-lt"/>
                <a:ea typeface="+mn-ea"/>
                <a:cs typeface="+mn-cs"/>
              </a:rPr>
              <a:t>, Argo was essentially repurposed into a global energy accounting tool, and the CERES satellite measurements were </a:t>
            </a:r>
            <a:r>
              <a:rPr lang="en-US" sz="1200" b="1" i="0" u="none" strike="noStrike" kern="1200" dirty="0">
                <a:solidFill>
                  <a:schemeClr val="tx1"/>
                </a:solidFill>
                <a:effectLst/>
                <a:latin typeface="+mn-lt"/>
                <a:ea typeface="+mn-ea"/>
                <a:cs typeface="+mn-cs"/>
              </a:rPr>
              <a:t>forced</a:t>
            </a:r>
            <a:r>
              <a:rPr lang="en-US" sz="1200" b="0" i="0" u="none" strike="noStrike" kern="1200" dirty="0">
                <a:solidFill>
                  <a:schemeClr val="tx1"/>
                </a:solidFill>
                <a:effectLst/>
                <a:latin typeface="+mn-lt"/>
                <a:ea typeface="+mn-ea"/>
                <a:cs typeface="+mn-cs"/>
              </a:rPr>
              <a:t> to match it. </a:t>
            </a:r>
            <a:endParaRPr lang="en-US" b="0" dirty="0">
              <a:effectLst/>
            </a:endParaRPr>
          </a:p>
        </p:txBody>
      </p:sp>
      <p:sp>
        <p:nvSpPr>
          <p:cNvPr id="4" name="Slide Number Placeholder 3">
            <a:extLst>
              <a:ext uri="{FF2B5EF4-FFF2-40B4-BE49-F238E27FC236}">
                <a16:creationId xmlns:a16="http://schemas.microsoft.com/office/drawing/2014/main" id="{CA0A76CE-397C-288B-481C-88654ABE319A}"/>
              </a:ext>
            </a:extLst>
          </p:cNvPr>
          <p:cNvSpPr>
            <a:spLocks noGrp="1"/>
          </p:cNvSpPr>
          <p:nvPr>
            <p:ph type="sldNum" sz="quarter" idx="5"/>
          </p:nvPr>
        </p:nvSpPr>
        <p:spPr>
          <a:xfrm>
            <a:off x="3884613" y="8685213"/>
            <a:ext cx="2971800" cy="458787"/>
          </a:xfrm>
          <a:prstGeom prst="rect">
            <a:avLst/>
          </a:prstGeom>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824153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08CD-EA71-2EEE-C403-82325ADE55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7E8BF-4DB4-E7DF-1E4B-6132A261B359}"/>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456C1D98-5F78-4DB5-EFA6-F41F37918ED1}"/>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Our paper, published on March 10, was </a:t>
            </a:r>
            <a:r>
              <a:rPr lang="en-US" sz="1200" b="0" i="1" u="none" strike="noStrike" kern="1200" dirty="0">
                <a:solidFill>
                  <a:schemeClr val="tx1"/>
                </a:solidFill>
                <a:effectLst/>
                <a:latin typeface="+mn-lt"/>
                <a:ea typeface="+mn-ea"/>
                <a:cs typeface="+mn-cs"/>
              </a:rPr>
              <a:t>in total agreement with Trenberth’s initial 2009 assessment</a:t>
            </a:r>
            <a:r>
              <a:rPr lang="en-US" sz="1200" b="0" i="0" u="none" strike="noStrike" kern="1200" dirty="0">
                <a:solidFill>
                  <a:schemeClr val="tx1"/>
                </a:solidFill>
                <a:effectLst/>
                <a:latin typeface="+mn-lt"/>
                <a:ea typeface="+mn-ea"/>
                <a:cs typeface="+mn-cs"/>
              </a:rPr>
              <a:t>, so we were excited to see his nearly immediate response on March 19: [CLICK]</a:t>
            </a:r>
            <a:endParaRPr lang="en-US" b="0" dirty="0">
              <a:effectLst/>
            </a:endParaRPr>
          </a:p>
          <a:p>
            <a:pPr rtl="0"/>
            <a:endParaRPr lang="en-US" sz="1200" b="0" i="1" u="none" strike="noStrike" kern="1200" dirty="0">
              <a:solidFill>
                <a:schemeClr val="tx1"/>
              </a:solidFill>
              <a:effectLst/>
              <a:latin typeface="+mn-lt"/>
              <a:ea typeface="+mn-ea"/>
              <a:cs typeface="+mn-cs"/>
            </a:endParaRPr>
          </a:p>
          <a:p>
            <a:pPr rtl="0"/>
            <a:r>
              <a:rPr lang="en-US" sz="1200" b="0" i="1" u="none" strike="noStrike" kern="1200" dirty="0">
                <a:solidFill>
                  <a:schemeClr val="tx1"/>
                </a:solidFill>
                <a:effectLst/>
                <a:latin typeface="+mn-lt"/>
                <a:ea typeface="+mn-ea"/>
                <a:cs typeface="+mn-cs"/>
              </a:rPr>
              <a:t>“It is </a:t>
            </a:r>
            <a:r>
              <a:rPr lang="en-US" sz="1200" b="1" i="1" u="none" strike="noStrike" kern="1200" dirty="0">
                <a:solidFill>
                  <a:schemeClr val="tx1"/>
                </a:solidFill>
                <a:effectLst/>
                <a:latin typeface="+mn-lt"/>
                <a:ea typeface="+mn-ea"/>
                <a:cs typeface="+mn-cs"/>
              </a:rPr>
              <a:t>absolute nonsense</a:t>
            </a:r>
            <a:r>
              <a:rPr lang="en-US" sz="1200" b="0" i="1" u="none" strike="noStrike" kern="1200" dirty="0">
                <a:solidFill>
                  <a:schemeClr val="tx1"/>
                </a:solidFill>
                <a:effectLst/>
                <a:latin typeface="+mn-lt"/>
                <a:ea typeface="+mn-ea"/>
                <a:cs typeface="+mn-cs"/>
              </a:rPr>
              <a:t>. I do not want to waste my time on it.”</a:t>
            </a:r>
            <a:br>
              <a:rPr lang="en-US" b="0" dirty="0">
                <a:effectLst/>
              </a:rPr>
            </a:br>
            <a:endParaRPr lang="en-US" b="0" dirty="0">
              <a:effectLst/>
            </a:endParaRPr>
          </a:p>
          <a:p>
            <a:pPr rtl="0"/>
            <a:r>
              <a:rPr lang="en-US" sz="1200" b="1" i="0" u="none" strike="noStrike" kern="1200" dirty="0">
                <a:solidFill>
                  <a:schemeClr val="tx1"/>
                </a:solidFill>
                <a:effectLst/>
                <a:latin typeface="+mn-lt"/>
                <a:ea typeface="+mn-ea"/>
                <a:cs typeface="+mn-cs"/>
              </a:rPr>
              <a:t>Clearly, we’re over the target!</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84C7412D-5A5B-EAEC-27B1-CCCAAA2A2272}"/>
              </a:ext>
            </a:extLst>
          </p:cNvPr>
          <p:cNvSpPr>
            <a:spLocks noGrp="1"/>
          </p:cNvSpPr>
          <p:nvPr>
            <p:ph type="sldNum" sz="quarter" idx="5"/>
          </p:nvPr>
        </p:nvSpPr>
        <p:spPr>
          <a:xfrm>
            <a:off x="3884613" y="8685213"/>
            <a:ext cx="2971800" cy="458787"/>
          </a:xfrm>
          <a:prstGeom prst="rect">
            <a:avLst/>
          </a:prstGeom>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234385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1CCC1-4B4A-98D6-7580-86D250390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C50ADF-DBB6-906C-388D-F7D8BF963076}"/>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D1DCF807-262E-6AB1-2A87-BC3F0CAF7F22}"/>
              </a:ext>
            </a:extLst>
          </p:cNvPr>
          <p:cNvSpPr>
            <a:spLocks noGrp="1"/>
          </p:cNvSpPr>
          <p:nvPr>
            <p:ph type="body" idx="1"/>
          </p:nvPr>
        </p:nvSpPr>
        <p:spPr>
          <a:xfrm>
            <a:off x="685800" y="579120"/>
            <a:ext cx="5486400" cy="7848601"/>
          </a:xfrm>
          <a:prstGeom prst="rect">
            <a:avLst/>
          </a:prstGeom>
        </p:spPr>
        <p:txBody>
          <a:bodyPr/>
          <a:lstStyle/>
          <a:p>
            <a:r>
              <a:rPr lang="en-US"/>
              <a:t>Back to Earth's Energy Imbalance.</a:t>
            </a:r>
          </a:p>
        </p:txBody>
      </p:sp>
      <p:sp>
        <p:nvSpPr>
          <p:cNvPr id="4" name="Slide Number Placeholder 3">
            <a:extLst>
              <a:ext uri="{FF2B5EF4-FFF2-40B4-BE49-F238E27FC236}">
                <a16:creationId xmlns:a16="http://schemas.microsoft.com/office/drawing/2014/main" id="{F823DB18-0801-54E6-BFC0-0480AB2B865B}"/>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923016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Here’s what the IPCC did. The parentheses show the 90% confidence ranges.</a:t>
            </a:r>
          </a:p>
          <a:p>
            <a:pPr rtl="0"/>
            <a:endParaRPr lang="en-US" b="0">
              <a:effectLst/>
            </a:endParaRPr>
          </a:p>
          <a:p>
            <a:pPr rtl="0"/>
            <a:r>
              <a:rPr lang="en-US" sz="1200" b="0" i="0" u="none" strike="noStrike" kern="1200">
                <a:solidFill>
                  <a:schemeClr val="tx1"/>
                </a:solidFill>
                <a:effectLst/>
                <a:latin typeface="+mn-lt"/>
                <a:ea typeface="+mn-ea"/>
                <a:cs typeface="+mn-cs"/>
              </a:rPr>
              <a:t>Through what NASA CERES has called both a “one-time global adjustment” and “objective constrainment,” they fudged their numbers to match the Argo-derived OHC estimate. [CLICK]</a:t>
            </a:r>
            <a:endParaRPr lang="en-US" b="0">
              <a:effectLst/>
            </a:endParaRPr>
          </a:p>
          <a:p>
            <a:pPr rtl="0"/>
            <a:r>
              <a:rPr lang="en-US" sz="1200" b="0" i="0" u="none" strike="noStrike" kern="1200">
                <a:solidFill>
                  <a:schemeClr val="tx1"/>
                </a:solidFill>
                <a:effectLst/>
                <a:latin typeface="+mn-lt"/>
                <a:ea typeface="+mn-ea"/>
                <a:cs typeface="+mn-cs"/>
              </a:rPr>
              <a:t>•Incoming solar is 340 although the range given is 340 to 341; [CLICK] </a:t>
            </a:r>
            <a:endParaRPr lang="en-US" b="0">
              <a:effectLst/>
            </a:endParaRPr>
          </a:p>
          <a:p>
            <a:pPr rtl="0"/>
            <a:r>
              <a:rPr lang="en-US" sz="1200" b="0" i="0" u="none" strike="noStrike" kern="1200">
                <a:solidFill>
                  <a:schemeClr val="tx1"/>
                </a:solidFill>
                <a:effectLst/>
                <a:latin typeface="+mn-lt"/>
                <a:ea typeface="+mn-ea"/>
                <a:cs typeface="+mn-cs"/>
              </a:rPr>
              <a:t>•Reflected solar is 100, although the range is 97 to 100; and [CLICK] </a:t>
            </a:r>
            <a:endParaRPr lang="en-US" b="0">
              <a:effectLst/>
            </a:endParaRPr>
          </a:p>
          <a:p>
            <a:pPr rtl="0"/>
            <a:r>
              <a:rPr lang="en-US" sz="1200" b="0" i="0" u="none" strike="noStrike" kern="1200">
                <a:solidFill>
                  <a:schemeClr val="tx1"/>
                </a:solidFill>
                <a:effectLst/>
                <a:latin typeface="+mn-lt"/>
                <a:ea typeface="+mn-ea"/>
                <a:cs typeface="+mn-cs"/>
              </a:rPr>
              <a:t>• Outgoing longwave is 239 although the range is 237 to 242. </a:t>
            </a:r>
          </a:p>
          <a:p>
            <a:pPr rtl="0"/>
            <a:endParaRPr lang="en-US" b="0">
              <a:effectLst/>
            </a:endParaRPr>
          </a:p>
          <a:p>
            <a:pPr rtl="0"/>
            <a:r>
              <a:rPr lang="en-US" sz="1200" b="0" i="0" u="none" strike="noStrike" kern="1200">
                <a:solidFill>
                  <a:schemeClr val="tx1"/>
                </a:solidFill>
                <a:effectLst/>
                <a:latin typeface="+mn-lt"/>
                <a:ea typeface="+mn-ea"/>
                <a:cs typeface="+mn-cs"/>
              </a:rPr>
              <a:t>The </a:t>
            </a:r>
            <a:r>
              <a:rPr lang="en-US" sz="1200" b="1" i="0" u="none" strike="noStrike" kern="1200">
                <a:solidFill>
                  <a:schemeClr val="tx1"/>
                </a:solidFill>
                <a:effectLst/>
                <a:latin typeface="+mn-lt"/>
                <a:ea typeface="+mn-ea"/>
                <a:cs typeface="+mn-cs"/>
              </a:rPr>
              <a:t>FORCED</a:t>
            </a:r>
            <a:r>
              <a:rPr lang="en-US" sz="1200" b="0" i="0" u="none" strike="noStrike" kern="1200">
                <a:solidFill>
                  <a:schemeClr val="tx1"/>
                </a:solidFill>
                <a:effectLst/>
                <a:latin typeface="+mn-lt"/>
                <a:ea typeface="+mn-ea"/>
                <a:cs typeface="+mn-cs"/>
              </a:rPr>
              <a:t> result: 340 minus 100 minus 239 equals exactly 1.</a:t>
            </a:r>
            <a:endParaRPr lang="en-US" b="0">
              <a:effectLst/>
            </a:endParaRPr>
          </a:p>
          <a:p>
            <a:pPr rtl="0"/>
            <a:r>
              <a:rPr lang="en-US" sz="1200" b="0" i="0" u="none" strike="noStrike" kern="1200">
                <a:solidFill>
                  <a:schemeClr val="tx1"/>
                </a:solidFill>
                <a:effectLst/>
                <a:latin typeface="+mn-lt"/>
                <a:ea typeface="+mn-ea"/>
                <a:cs typeface="+mn-cs"/>
              </a:rPr>
              <a:t>And voila, it </a:t>
            </a:r>
            <a:r>
              <a:rPr lang="en-US" sz="1200" b="1" i="0" u="none" strike="noStrike" kern="1200">
                <a:solidFill>
                  <a:schemeClr val="tx1"/>
                </a:solidFill>
                <a:effectLst/>
                <a:latin typeface="+mn-lt"/>
                <a:ea typeface="+mn-ea"/>
                <a:cs typeface="+mn-cs"/>
              </a:rPr>
              <a:t>“matches”</a:t>
            </a:r>
            <a:r>
              <a:rPr lang="en-US" sz="1200" b="0" i="0" u="none" strike="noStrike" kern="1200">
                <a:solidFill>
                  <a:schemeClr val="tx1"/>
                </a:solidFill>
                <a:effectLst/>
                <a:latin typeface="+mn-lt"/>
                <a:ea typeface="+mn-ea"/>
                <a:cs typeface="+mn-cs"/>
              </a:rPr>
              <a:t> the OHC-derived EEI [CLICK].</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BUT using the </a:t>
            </a:r>
            <a:r>
              <a:rPr lang="en-US" sz="1200" b="1" i="0" u="none" strike="noStrike" kern="1200">
                <a:solidFill>
                  <a:schemeClr val="tx1"/>
                </a:solidFill>
                <a:effectLst/>
                <a:latin typeface="+mn-lt"/>
                <a:ea typeface="+mn-ea"/>
                <a:cs typeface="+mn-cs"/>
              </a:rPr>
              <a:t>actual</a:t>
            </a:r>
            <a:r>
              <a:rPr lang="en-US" sz="1200" b="0" i="0" u="none" strike="noStrike" kern="1200">
                <a:solidFill>
                  <a:schemeClr val="tx1"/>
                </a:solidFill>
                <a:effectLst/>
                <a:latin typeface="+mn-lt"/>
                <a:ea typeface="+mn-ea"/>
                <a:cs typeface="+mn-cs"/>
              </a:rPr>
              <a:t> IPCC uncertainty</a:t>
            </a:r>
            <a:r>
              <a:rPr lang="en-US" sz="1200" b="1" i="0" u="none" strike="noStrike"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rPr>
              <a:t>ranges, EEI could be </a:t>
            </a:r>
            <a:r>
              <a:rPr lang="en-US" sz="1200" b="1" i="0" u="none" strike="noStrike" kern="1200">
                <a:solidFill>
                  <a:schemeClr val="tx1"/>
                </a:solidFill>
                <a:effectLst/>
                <a:latin typeface="+mn-lt"/>
                <a:ea typeface="+mn-ea"/>
                <a:cs typeface="+mn-cs"/>
              </a:rPr>
              <a:t>anything</a:t>
            </a:r>
            <a:r>
              <a:rPr lang="en-US" sz="1200" b="0" i="0" u="none" strike="noStrike" kern="1200">
                <a:solidFill>
                  <a:schemeClr val="tx1"/>
                </a:solidFill>
                <a:effectLst/>
                <a:latin typeface="+mn-lt"/>
                <a:ea typeface="+mn-ea"/>
                <a:cs typeface="+mn-cs"/>
              </a:rPr>
              <a:t> from −2 to +7!</a:t>
            </a:r>
          </a:p>
          <a:p>
            <a:pPr rtl="0"/>
            <a:endParaRPr lang="en-US" b="0">
              <a:effectLst/>
            </a:endParaRPr>
          </a:p>
          <a:p>
            <a:pPr rtl="0"/>
            <a:r>
              <a:rPr lang="en-US" sz="1200" b="0" i="0" u="none" strike="noStrike" kern="1200">
                <a:solidFill>
                  <a:schemeClr val="tx1"/>
                </a:solidFill>
                <a:effectLst/>
                <a:latin typeface="+mn-lt"/>
                <a:ea typeface="+mn-ea"/>
                <a:cs typeface="+mn-cs"/>
              </a:rPr>
              <a:t>Also remember, NASA CERES </a:t>
            </a:r>
            <a:r>
              <a:rPr lang="en-US" sz="1200" b="1" i="0" u="none" strike="noStrike" kern="1200">
                <a:solidFill>
                  <a:schemeClr val="tx1"/>
                </a:solidFill>
                <a:effectLst/>
                <a:latin typeface="+mn-lt"/>
                <a:ea typeface="+mn-ea"/>
                <a:cs typeface="+mn-cs"/>
              </a:rPr>
              <a:t>IS</a:t>
            </a:r>
            <a:r>
              <a:rPr lang="en-US" sz="1200" b="0" i="0" u="none" strike="noStrike" kern="1200">
                <a:solidFill>
                  <a:schemeClr val="tx1"/>
                </a:solidFill>
                <a:effectLst/>
                <a:latin typeface="+mn-lt"/>
                <a:ea typeface="+mn-ea"/>
                <a:cs typeface="+mn-cs"/>
              </a:rPr>
              <a:t> a direct measurement while OHC is an invalid </a:t>
            </a:r>
            <a:r>
              <a:rPr lang="en-US" sz="1200" b="1" i="0" u="none" strike="noStrike" kern="1200">
                <a:solidFill>
                  <a:schemeClr val="tx1"/>
                </a:solidFill>
                <a:effectLst/>
                <a:latin typeface="+mn-lt"/>
                <a:ea typeface="+mn-ea"/>
                <a:cs typeface="+mn-cs"/>
              </a:rPr>
              <a:t>calculation</a:t>
            </a:r>
            <a:r>
              <a:rPr lang="en-US" sz="1200" b="0" i="0" u="none" strike="noStrike" kern="1200">
                <a:solidFill>
                  <a:schemeClr val="tx1"/>
                </a:solidFill>
                <a:effectLst/>
                <a:latin typeface="+mn-lt"/>
                <a:ea typeface="+mn-ea"/>
                <a:cs typeface="+mn-cs"/>
              </a:rPr>
              <a:t>!</a:t>
            </a:r>
            <a:endParaRPr lang="en-US" b="0">
              <a:effectLst/>
            </a:endParaRPr>
          </a:p>
          <a:p>
            <a:br>
              <a:rPr lang="en-US"/>
            </a:br>
            <a:endParaRPr lang="en-US" b="1"/>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28</a:t>
            </a:fld>
            <a:endParaRPr lang="en-US"/>
          </a:p>
        </p:txBody>
      </p:sp>
    </p:spTree>
    <p:extLst>
      <p:ext uri="{BB962C8B-B14F-4D97-AF65-F5344CB8AC3E}">
        <p14:creationId xmlns:p14="http://schemas.microsoft.com/office/powerpoint/2010/main" val="3503806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B161D-4B4C-367D-DBB2-CF8B09741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D5EE6-01F5-14FA-CB27-0514D7867860}"/>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4BBC9D1D-8A7E-D4C7-7B8F-DC90990B50D7}"/>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Here’s what the IPCC did. The parentheses show the 90% confidence ranges.</a:t>
            </a:r>
          </a:p>
          <a:p>
            <a:pPr rtl="0"/>
            <a:endParaRPr lang="en-US" b="0">
              <a:effectLst/>
            </a:endParaRPr>
          </a:p>
          <a:p>
            <a:pPr rtl="0"/>
            <a:r>
              <a:rPr lang="en-US" sz="1200" b="0" i="0" u="none" strike="noStrike" kern="1200">
                <a:solidFill>
                  <a:schemeClr val="tx1"/>
                </a:solidFill>
                <a:effectLst/>
                <a:latin typeface="+mn-lt"/>
                <a:ea typeface="+mn-ea"/>
                <a:cs typeface="+mn-cs"/>
              </a:rPr>
              <a:t>Through what NASA CERES has called both a “one-time global adjustment” and “objective constrainment,” they fudged their numbers to match the Argo-derived OHC estimate. [CLICK]</a:t>
            </a:r>
            <a:endParaRPr lang="en-US" b="0">
              <a:effectLst/>
            </a:endParaRPr>
          </a:p>
          <a:p>
            <a:pPr rtl="0"/>
            <a:r>
              <a:rPr lang="en-US" sz="1200" b="0" i="0" u="none" strike="noStrike" kern="1200">
                <a:solidFill>
                  <a:schemeClr val="tx1"/>
                </a:solidFill>
                <a:effectLst/>
                <a:latin typeface="+mn-lt"/>
                <a:ea typeface="+mn-ea"/>
                <a:cs typeface="+mn-cs"/>
              </a:rPr>
              <a:t>•Incoming solar is 340 although the range given is 340 to 341; [CLICK] </a:t>
            </a:r>
            <a:endParaRPr lang="en-US" b="0">
              <a:effectLst/>
            </a:endParaRPr>
          </a:p>
          <a:p>
            <a:pPr rtl="0"/>
            <a:r>
              <a:rPr lang="en-US" sz="1200" b="0" i="0" u="none" strike="noStrike" kern="1200">
                <a:solidFill>
                  <a:schemeClr val="tx1"/>
                </a:solidFill>
                <a:effectLst/>
                <a:latin typeface="+mn-lt"/>
                <a:ea typeface="+mn-ea"/>
                <a:cs typeface="+mn-cs"/>
              </a:rPr>
              <a:t>•Reflected solar is 100, although the range is 97 to 100; and [CLICK] </a:t>
            </a:r>
            <a:endParaRPr lang="en-US" b="0">
              <a:effectLst/>
            </a:endParaRPr>
          </a:p>
          <a:p>
            <a:pPr rtl="0"/>
            <a:r>
              <a:rPr lang="en-US" sz="1200" b="0" i="0" u="none" strike="noStrike" kern="1200">
                <a:solidFill>
                  <a:schemeClr val="tx1"/>
                </a:solidFill>
                <a:effectLst/>
                <a:latin typeface="+mn-lt"/>
                <a:ea typeface="+mn-ea"/>
                <a:cs typeface="+mn-cs"/>
              </a:rPr>
              <a:t>• Outgoing longwave is 239 although the range is 237 to 242. </a:t>
            </a:r>
          </a:p>
          <a:p>
            <a:pPr rtl="0"/>
            <a:endParaRPr lang="en-US" b="0">
              <a:effectLst/>
            </a:endParaRPr>
          </a:p>
          <a:p>
            <a:pPr rtl="0"/>
            <a:r>
              <a:rPr lang="en-US" sz="1200" b="0" i="0" u="none" strike="noStrike" kern="1200">
                <a:solidFill>
                  <a:schemeClr val="tx1"/>
                </a:solidFill>
                <a:effectLst/>
                <a:latin typeface="+mn-lt"/>
                <a:ea typeface="+mn-ea"/>
                <a:cs typeface="+mn-cs"/>
              </a:rPr>
              <a:t>The </a:t>
            </a:r>
            <a:r>
              <a:rPr lang="en-US" sz="1200" b="1" i="0" u="none" strike="noStrike" kern="1200">
                <a:solidFill>
                  <a:schemeClr val="tx1"/>
                </a:solidFill>
                <a:effectLst/>
                <a:latin typeface="+mn-lt"/>
                <a:ea typeface="+mn-ea"/>
                <a:cs typeface="+mn-cs"/>
              </a:rPr>
              <a:t>FORCED</a:t>
            </a:r>
            <a:r>
              <a:rPr lang="en-US" sz="1200" b="0" i="0" u="none" strike="noStrike" kern="1200">
                <a:solidFill>
                  <a:schemeClr val="tx1"/>
                </a:solidFill>
                <a:effectLst/>
                <a:latin typeface="+mn-lt"/>
                <a:ea typeface="+mn-ea"/>
                <a:cs typeface="+mn-cs"/>
              </a:rPr>
              <a:t> result: 340 minus 100 minus 239 equals exactly 1.</a:t>
            </a:r>
            <a:endParaRPr lang="en-US" b="0">
              <a:effectLst/>
            </a:endParaRPr>
          </a:p>
          <a:p>
            <a:pPr rtl="0"/>
            <a:r>
              <a:rPr lang="en-US" sz="1200" b="0" i="0" u="none" strike="noStrike" kern="1200">
                <a:solidFill>
                  <a:schemeClr val="tx1"/>
                </a:solidFill>
                <a:effectLst/>
                <a:latin typeface="+mn-lt"/>
                <a:ea typeface="+mn-ea"/>
                <a:cs typeface="+mn-cs"/>
              </a:rPr>
              <a:t>And voila, it </a:t>
            </a:r>
            <a:r>
              <a:rPr lang="en-US" sz="1200" b="1" i="0" u="none" strike="noStrike" kern="1200">
                <a:solidFill>
                  <a:schemeClr val="tx1"/>
                </a:solidFill>
                <a:effectLst/>
                <a:latin typeface="+mn-lt"/>
                <a:ea typeface="+mn-ea"/>
                <a:cs typeface="+mn-cs"/>
              </a:rPr>
              <a:t>“matches”</a:t>
            </a:r>
            <a:r>
              <a:rPr lang="en-US" sz="1200" b="0" i="0" u="none" strike="noStrike" kern="1200">
                <a:solidFill>
                  <a:schemeClr val="tx1"/>
                </a:solidFill>
                <a:effectLst/>
                <a:latin typeface="+mn-lt"/>
                <a:ea typeface="+mn-ea"/>
                <a:cs typeface="+mn-cs"/>
              </a:rPr>
              <a:t> the OHC-derived EEI [CLICK].</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BUT using the </a:t>
            </a:r>
            <a:r>
              <a:rPr lang="en-US" sz="1200" b="1" i="0" u="none" strike="noStrike" kern="1200">
                <a:solidFill>
                  <a:schemeClr val="tx1"/>
                </a:solidFill>
                <a:effectLst/>
                <a:latin typeface="+mn-lt"/>
                <a:ea typeface="+mn-ea"/>
                <a:cs typeface="+mn-cs"/>
              </a:rPr>
              <a:t>actual</a:t>
            </a:r>
            <a:r>
              <a:rPr lang="en-US" sz="1200" b="0" i="0" u="none" strike="noStrike" kern="1200">
                <a:solidFill>
                  <a:schemeClr val="tx1"/>
                </a:solidFill>
                <a:effectLst/>
                <a:latin typeface="+mn-lt"/>
                <a:ea typeface="+mn-ea"/>
                <a:cs typeface="+mn-cs"/>
              </a:rPr>
              <a:t> IPCC uncertainty</a:t>
            </a:r>
            <a:r>
              <a:rPr lang="en-US" sz="1200" b="1" i="0" u="none" strike="noStrike"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rPr>
              <a:t>ranges, EEI could be </a:t>
            </a:r>
            <a:r>
              <a:rPr lang="en-US" sz="1200" b="1" i="0" u="none" strike="noStrike" kern="1200">
                <a:solidFill>
                  <a:schemeClr val="tx1"/>
                </a:solidFill>
                <a:effectLst/>
                <a:latin typeface="+mn-lt"/>
                <a:ea typeface="+mn-ea"/>
                <a:cs typeface="+mn-cs"/>
              </a:rPr>
              <a:t>anything</a:t>
            </a:r>
            <a:r>
              <a:rPr lang="en-US" sz="1200" b="0" i="0" u="none" strike="noStrike" kern="1200">
                <a:solidFill>
                  <a:schemeClr val="tx1"/>
                </a:solidFill>
                <a:effectLst/>
                <a:latin typeface="+mn-lt"/>
                <a:ea typeface="+mn-ea"/>
                <a:cs typeface="+mn-cs"/>
              </a:rPr>
              <a:t> from −2 to +7!</a:t>
            </a:r>
          </a:p>
          <a:p>
            <a:pPr rtl="0"/>
            <a:endParaRPr lang="en-US" b="0">
              <a:effectLst/>
            </a:endParaRPr>
          </a:p>
          <a:p>
            <a:pPr rtl="0"/>
            <a:r>
              <a:rPr lang="en-US" sz="1200" b="0" i="0" u="none" strike="noStrike" kern="1200">
                <a:solidFill>
                  <a:schemeClr val="tx1"/>
                </a:solidFill>
                <a:effectLst/>
                <a:latin typeface="+mn-lt"/>
                <a:ea typeface="+mn-ea"/>
                <a:cs typeface="+mn-cs"/>
              </a:rPr>
              <a:t>Also remember, NASA CERES </a:t>
            </a:r>
            <a:r>
              <a:rPr lang="en-US" sz="1200" b="1" i="0" u="none" strike="noStrike" kern="1200">
                <a:solidFill>
                  <a:schemeClr val="tx1"/>
                </a:solidFill>
                <a:effectLst/>
                <a:latin typeface="+mn-lt"/>
                <a:ea typeface="+mn-ea"/>
                <a:cs typeface="+mn-cs"/>
              </a:rPr>
              <a:t>IS</a:t>
            </a:r>
            <a:r>
              <a:rPr lang="en-US" sz="1200" b="0" i="0" u="none" strike="noStrike" kern="1200">
                <a:solidFill>
                  <a:schemeClr val="tx1"/>
                </a:solidFill>
                <a:effectLst/>
                <a:latin typeface="+mn-lt"/>
                <a:ea typeface="+mn-ea"/>
                <a:cs typeface="+mn-cs"/>
              </a:rPr>
              <a:t> a direct measurement while OHC is an invalid </a:t>
            </a:r>
            <a:r>
              <a:rPr lang="en-US" sz="1200" b="1" i="0" u="none" strike="noStrike" kern="1200">
                <a:solidFill>
                  <a:schemeClr val="tx1"/>
                </a:solidFill>
                <a:effectLst/>
                <a:latin typeface="+mn-lt"/>
                <a:ea typeface="+mn-ea"/>
                <a:cs typeface="+mn-cs"/>
              </a:rPr>
              <a:t>calculation</a:t>
            </a:r>
            <a:r>
              <a:rPr lang="en-US" sz="1200" b="0" i="0" u="none" strike="noStrike" kern="1200">
                <a:solidFill>
                  <a:schemeClr val="tx1"/>
                </a:solidFill>
                <a:effectLst/>
                <a:latin typeface="+mn-lt"/>
                <a:ea typeface="+mn-ea"/>
                <a:cs typeface="+mn-cs"/>
              </a:rPr>
              <a:t>!</a:t>
            </a:r>
            <a:endParaRPr lang="en-US" b="0">
              <a:effectLst/>
            </a:endParaRPr>
          </a:p>
          <a:p>
            <a:br>
              <a:rPr lang="en-US"/>
            </a:br>
            <a:endParaRPr lang="en-US" b="1"/>
          </a:p>
        </p:txBody>
      </p:sp>
      <p:sp>
        <p:nvSpPr>
          <p:cNvPr id="4" name="Slide Number Placeholder 3">
            <a:extLst>
              <a:ext uri="{FF2B5EF4-FFF2-40B4-BE49-F238E27FC236}">
                <a16:creationId xmlns:a16="http://schemas.microsoft.com/office/drawing/2014/main" id="{51DF19AC-383D-41C0-58B3-F2039E876AF9}"/>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29</a:t>
            </a:fld>
            <a:endParaRPr lang="en-US"/>
          </a:p>
        </p:txBody>
      </p:sp>
    </p:spTree>
    <p:extLst>
      <p:ext uri="{BB962C8B-B14F-4D97-AF65-F5344CB8AC3E}">
        <p14:creationId xmlns:p14="http://schemas.microsoft.com/office/powerpoint/2010/main" val="3695299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You may be wondering what just happened…</a:t>
            </a:r>
          </a:p>
          <a:p>
            <a:pPr rtl="0"/>
            <a:endParaRPr lang="en-US" b="0">
              <a:effectLst/>
            </a:endParaRPr>
          </a:p>
          <a:p>
            <a:pPr rtl="0"/>
            <a:r>
              <a:rPr lang="en-US" sz="1200" b="0" i="0" u="none" strike="noStrike" kern="1200">
                <a:solidFill>
                  <a:schemeClr val="tx1"/>
                </a:solidFill>
                <a:effectLst/>
                <a:latin typeface="+mn-lt"/>
                <a:ea typeface="+mn-ea"/>
                <a:cs typeface="+mn-cs"/>
              </a:rPr>
              <a:t>On the right, the unadjusted CERES satellite measurements give 4.3 ± 8 W/m² at 95% confidence. </a:t>
            </a:r>
            <a:endParaRPr lang="en-US" b="0">
              <a:effectLst/>
            </a:endParaRPr>
          </a:p>
          <a:p>
            <a:pPr rtl="0"/>
            <a:r>
              <a:rPr lang="en-US" sz="1200" b="0" i="0" u="none" strike="noStrike" kern="1200">
                <a:solidFill>
                  <a:schemeClr val="tx1"/>
                </a:solidFill>
                <a:effectLst/>
                <a:latin typeface="+mn-lt"/>
                <a:ea typeface="+mn-ea"/>
                <a:cs typeface="+mn-cs"/>
              </a:rPr>
              <a:t>It </a:t>
            </a:r>
            <a:r>
              <a:rPr lang="en-US" sz="1200" b="1" i="0" u="none" strike="noStrike" kern="1200">
                <a:solidFill>
                  <a:schemeClr val="tx1"/>
                </a:solidFill>
                <a:effectLst/>
                <a:latin typeface="+mn-lt"/>
                <a:ea typeface="+mn-ea"/>
                <a:cs typeface="+mn-cs"/>
              </a:rPr>
              <a:t>can’t </a:t>
            </a:r>
            <a:r>
              <a:rPr lang="en-US" sz="1200" b="0" i="0" u="none" strike="noStrike" kern="1200">
                <a:solidFill>
                  <a:schemeClr val="tx1"/>
                </a:solidFill>
                <a:effectLst/>
                <a:latin typeface="+mn-lt"/>
                <a:ea typeface="+mn-ea"/>
                <a:cs typeface="+mn-cs"/>
              </a:rPr>
              <a:t>resolve the EEI signal. </a:t>
            </a:r>
            <a:r>
              <a:rPr lang="en-US" sz="1200" b="1" i="0" u="none" strike="noStrike" kern="1200">
                <a:solidFill>
                  <a:schemeClr val="tx1"/>
                </a:solidFill>
                <a:effectLst/>
                <a:latin typeface="+mn-lt"/>
                <a:ea typeface="+mn-ea"/>
                <a:cs typeface="+mn-cs"/>
              </a:rPr>
              <a:t>PERIOD</a:t>
            </a:r>
            <a:r>
              <a:rPr lang="en-US" sz="1200" b="0" i="0" u="none" strike="noStrike" kern="1200">
                <a:solidFill>
                  <a:schemeClr val="tx1"/>
                </a:solidFill>
                <a:effectLst/>
                <a:latin typeface="+mn-lt"/>
                <a:ea typeface="+mn-ea"/>
                <a:cs typeface="+mn-cs"/>
              </a:rPr>
              <a:t>. [CLICK]</a:t>
            </a:r>
          </a:p>
          <a:p>
            <a:pPr rtl="0"/>
            <a:endParaRPr lang="en-US" b="0">
              <a:effectLst/>
            </a:endParaRPr>
          </a:p>
          <a:p>
            <a:pPr rtl="0"/>
            <a:r>
              <a:rPr lang="en-US" sz="1200" b="0" i="0" u="none" strike="noStrike" kern="1200">
                <a:solidFill>
                  <a:schemeClr val="tx1"/>
                </a:solidFill>
                <a:effectLst/>
                <a:latin typeface="+mn-lt"/>
                <a:ea typeface="+mn-ea"/>
                <a:cs typeface="+mn-cs"/>
              </a:rPr>
              <a:t>On the left, Argo-derived OHC claims 0.7 ± 0.2 watts per square meter, but </a:t>
            </a:r>
            <a:r>
              <a:rPr lang="en-US" sz="1200" b="1" i="0" u="none" strike="noStrike" kern="1200">
                <a:solidFill>
                  <a:schemeClr val="tx1"/>
                </a:solidFill>
                <a:effectLst/>
                <a:latin typeface="+mn-lt"/>
                <a:ea typeface="+mn-ea"/>
                <a:cs typeface="+mn-cs"/>
              </a:rPr>
              <a:t>actual</a:t>
            </a:r>
            <a:r>
              <a:rPr lang="en-US" sz="1200" b="0" i="0" u="none" strike="noStrike" kern="1200">
                <a:solidFill>
                  <a:schemeClr val="tx1"/>
                </a:solidFill>
                <a:effectLst/>
                <a:latin typeface="+mn-lt"/>
                <a:ea typeface="+mn-ea"/>
                <a:cs typeface="+mn-cs"/>
              </a:rPr>
              <a:t> uncertainties easily exceed ±1. [CLICK]</a:t>
            </a:r>
          </a:p>
          <a:p>
            <a:pPr rtl="0"/>
            <a:endParaRPr lang="en-US" b="0">
              <a:effectLst/>
            </a:endParaRPr>
          </a:p>
          <a:p>
            <a:pPr rtl="0"/>
            <a:r>
              <a:rPr lang="en-US" sz="1200" b="0" i="0" u="none" strike="noStrike" kern="1200">
                <a:solidFill>
                  <a:schemeClr val="tx1"/>
                </a:solidFill>
                <a:effectLst/>
                <a:latin typeface="+mn-lt"/>
                <a:ea typeface="+mn-ea"/>
                <a:cs typeface="+mn-cs"/>
              </a:rPr>
              <a:t>The “one-time global adjustment” </a:t>
            </a:r>
            <a:r>
              <a:rPr lang="en-US" sz="1200" b="1" i="0" u="none" strike="noStrike" kern="1200">
                <a:solidFill>
                  <a:schemeClr val="tx1"/>
                </a:solidFill>
                <a:effectLst/>
                <a:latin typeface="+mn-lt"/>
                <a:ea typeface="+mn-ea"/>
                <a:cs typeface="+mn-cs"/>
              </a:rPr>
              <a:t>forces</a:t>
            </a:r>
            <a:r>
              <a:rPr lang="en-US" sz="1200" b="0" i="0" u="none" strike="noStrike" kern="1200">
                <a:solidFill>
                  <a:schemeClr val="tx1"/>
                </a:solidFill>
                <a:effectLst/>
                <a:latin typeface="+mn-lt"/>
                <a:ea typeface="+mn-ea"/>
                <a:cs typeface="+mn-cs"/>
              </a:rPr>
              <a:t> CERES to match Argo. The resulting agreement is then cited as “independent confirmation.” [CLICK]</a:t>
            </a:r>
          </a:p>
          <a:p>
            <a:pPr rtl="0"/>
            <a:endParaRPr lang="en-US" b="0">
              <a:effectLst/>
            </a:endParaRPr>
          </a:p>
          <a:p>
            <a:pPr rtl="0"/>
            <a:r>
              <a:rPr lang="en-US" sz="1200" b="1" i="0" u="none" strike="noStrike" kern="1200">
                <a:solidFill>
                  <a:schemeClr val="tx1"/>
                </a:solidFill>
                <a:effectLst/>
                <a:latin typeface="+mn-lt"/>
                <a:ea typeface="+mn-ea"/>
                <a:cs typeface="+mn-cs"/>
              </a:rPr>
              <a:t>Circular reasoning, not validation.</a:t>
            </a:r>
            <a:endParaRPr lang="en-US" b="0">
              <a:effectLst/>
            </a:endParaRPr>
          </a:p>
          <a:p>
            <a:br>
              <a:rPr lang="en-US"/>
            </a:br>
            <a:endParaRPr lang="en-US" b="1"/>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B0F80-7C1D-F3E9-9EEA-ABD6DA972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CE699-136A-11B8-0C11-61EF1E4B862B}"/>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18669C8B-1E60-C858-F661-B6AEAAED384E}"/>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Now let’s close the loop with the CO2 story, where the IPCC has causality backwards.</a:t>
            </a:r>
          </a:p>
          <a:p>
            <a:pPr rtl="0"/>
            <a:endParaRPr lang="en-US" b="0">
              <a:effectLst/>
            </a:endParaRPr>
          </a:p>
          <a:p>
            <a:pPr rtl="0"/>
            <a:r>
              <a:rPr lang="en-US" sz="1200" b="0" i="0" u="none" strike="noStrike" kern="1200">
                <a:solidFill>
                  <a:schemeClr val="tx1"/>
                </a:solidFill>
                <a:effectLst/>
                <a:latin typeface="+mn-lt"/>
                <a:ea typeface="+mn-ea"/>
                <a:cs typeface="+mn-cs"/>
              </a:rPr>
              <a:t>In </a:t>
            </a:r>
            <a:r>
              <a:rPr lang="en-US" sz="1200" b="1" i="0" u="none" strike="noStrike" kern="1200">
                <a:solidFill>
                  <a:schemeClr val="tx1"/>
                </a:solidFill>
                <a:effectLst/>
                <a:latin typeface="+mn-lt"/>
                <a:ea typeface="+mn-ea"/>
                <a:cs typeface="+mn-cs"/>
              </a:rPr>
              <a:t>every </a:t>
            </a:r>
            <a:r>
              <a:rPr lang="en-US" sz="1200" b="0" i="0" u="none" strike="noStrike" kern="1200">
                <a:solidFill>
                  <a:schemeClr val="tx1"/>
                </a:solidFill>
                <a:effectLst/>
                <a:latin typeface="+mn-lt"/>
                <a:ea typeface="+mn-ea"/>
                <a:cs typeface="+mn-cs"/>
              </a:rPr>
              <a:t>paleoclimate record—Antarctic ice cores, Greenland, the entire 500-million-year Phanerozoic record—</a:t>
            </a:r>
            <a:r>
              <a:rPr lang="en-US" sz="1200" b="1" i="0" u="none" strike="noStrike" kern="1200">
                <a:solidFill>
                  <a:schemeClr val="tx1"/>
                </a:solidFill>
                <a:effectLst/>
                <a:latin typeface="+mn-lt"/>
                <a:ea typeface="+mn-ea"/>
                <a:cs typeface="+mn-cs"/>
              </a:rPr>
              <a:t>temperature changes precede CO2 changes</a:t>
            </a:r>
            <a:r>
              <a:rPr lang="en-US" sz="1200" b="0" i="0" u="none" strike="noStrike" kern="1200">
                <a:solidFill>
                  <a:schemeClr val="tx1"/>
                </a:solidFill>
                <a:effectLst/>
                <a:latin typeface="+mn-lt"/>
                <a:ea typeface="+mn-ea"/>
                <a:cs typeface="+mn-cs"/>
              </a:rPr>
              <a:t>. Always. Without exception.</a:t>
            </a:r>
            <a:endParaRPr lang="en-US" b="0">
              <a:effectLst/>
            </a:endParaRPr>
          </a:p>
          <a:p>
            <a:br>
              <a:rPr lang="en-US" b="0">
                <a:effectLst/>
              </a:rPr>
            </a:br>
            <a:endParaRPr lang="en-US" b="0">
              <a:effectLst/>
            </a:endParaRPr>
          </a:p>
          <a:p>
            <a:pPr rtl="0"/>
            <a:r>
              <a:rPr lang="en-US" sz="1200" b="0" i="0" u="none" strike="noStrike" kern="1200">
                <a:solidFill>
                  <a:schemeClr val="tx1"/>
                </a:solidFill>
                <a:effectLst/>
                <a:latin typeface="+mn-lt"/>
                <a:ea typeface="+mn-ea"/>
                <a:cs typeface="+mn-cs"/>
              </a:rPr>
              <a:t>Even El Nino warming events precede CO2 spikes by six months. And we know the physics: warmer water outgasses more CO2.</a:t>
            </a:r>
            <a:endParaRPr lang="en-US" b="0">
              <a:effectLst/>
            </a:endParaRPr>
          </a:p>
          <a:p>
            <a:br>
              <a:rPr lang="en-US" b="0">
                <a:effectLst/>
              </a:rPr>
            </a:br>
            <a:r>
              <a:rPr lang="en-US" sz="1200" b="0" i="0" u="none" strike="noStrike" kern="1200">
                <a:solidFill>
                  <a:schemeClr val="tx1"/>
                </a:solidFill>
                <a:effectLst/>
                <a:latin typeface="+mn-lt"/>
                <a:ea typeface="+mn-ea"/>
                <a:cs typeface="+mn-cs"/>
              </a:rPr>
              <a:t>IPCC’s central </a:t>
            </a:r>
            <a:r>
              <a:rPr lang="en-US" sz="1200" b="1" i="0" u="none" strike="noStrike" kern="1200">
                <a:solidFill>
                  <a:schemeClr val="tx1"/>
                </a:solidFill>
                <a:effectLst/>
                <a:latin typeface="+mn-lt"/>
                <a:ea typeface="+mn-ea"/>
                <a:cs typeface="+mn-cs"/>
              </a:rPr>
              <a:t>assumption</a:t>
            </a:r>
            <a:r>
              <a:rPr lang="en-US" sz="1200" b="0" i="0" u="none" strike="noStrike" kern="1200">
                <a:solidFill>
                  <a:schemeClr val="tx1"/>
                </a:solidFill>
                <a:effectLst/>
                <a:latin typeface="+mn-lt"/>
                <a:ea typeface="+mn-ea"/>
                <a:cs typeface="+mn-cs"/>
              </a:rPr>
              <a:t> that CO2 </a:t>
            </a:r>
            <a:r>
              <a:rPr lang="en-US" sz="1200" b="1" i="0" u="none" strike="noStrike" kern="1200">
                <a:solidFill>
                  <a:schemeClr val="tx1"/>
                </a:solidFill>
                <a:effectLst/>
                <a:latin typeface="+mn-lt"/>
                <a:ea typeface="+mn-ea"/>
                <a:cs typeface="+mn-cs"/>
              </a:rPr>
              <a:t>causes</a:t>
            </a:r>
            <a:r>
              <a:rPr lang="en-US" sz="1200" b="0" i="0" u="none" strike="noStrike" kern="1200">
                <a:solidFill>
                  <a:schemeClr val="tx1"/>
                </a:solidFill>
                <a:effectLst/>
                <a:latin typeface="+mn-lt"/>
                <a:ea typeface="+mn-ea"/>
                <a:cs typeface="+mn-cs"/>
              </a:rPr>
              <a:t> temperature increases has </a:t>
            </a:r>
            <a:r>
              <a:rPr lang="en-US" sz="1200" b="1" i="0" u="none" strike="noStrike" kern="1200">
                <a:solidFill>
                  <a:schemeClr val="tx1"/>
                </a:solidFill>
                <a:effectLst/>
                <a:latin typeface="+mn-lt"/>
                <a:ea typeface="+mn-ea"/>
                <a:cs typeface="+mn-cs"/>
              </a:rPr>
              <a:t>never</a:t>
            </a:r>
            <a:r>
              <a:rPr lang="en-US" sz="1200" b="0" i="0" u="none" strike="noStrike" kern="1200">
                <a:solidFill>
                  <a:schemeClr val="tx1"/>
                </a:solidFill>
                <a:effectLst/>
                <a:latin typeface="+mn-lt"/>
                <a:ea typeface="+mn-ea"/>
                <a:cs typeface="+mn-cs"/>
              </a:rPr>
              <a:t> been observed </a:t>
            </a:r>
            <a:r>
              <a:rPr lang="en-US" sz="1200" b="1" i="0" u="none" strike="noStrike" kern="1200">
                <a:solidFill>
                  <a:schemeClr val="tx1"/>
                </a:solidFill>
                <a:effectLst/>
                <a:latin typeface="+mn-lt"/>
                <a:ea typeface="+mn-ea"/>
                <a:cs typeface="+mn-cs"/>
              </a:rPr>
              <a:t>in any paleoclimate record on any timescale</a:t>
            </a:r>
            <a:r>
              <a:rPr lang="en-US" sz="1200" b="0" i="0" u="none" strike="noStrike" kern="1200">
                <a:solidFill>
                  <a:schemeClr val="tx1"/>
                </a:solidFill>
                <a:effectLst/>
                <a:latin typeface="+mn-lt"/>
                <a:ea typeface="+mn-ea"/>
                <a:cs typeface="+mn-cs"/>
              </a:rPr>
              <a:t>.</a:t>
            </a:r>
            <a:endParaRPr lang="en-US"/>
          </a:p>
        </p:txBody>
      </p:sp>
      <p:sp>
        <p:nvSpPr>
          <p:cNvPr id="4" name="Slide Number Placeholder 3">
            <a:extLst>
              <a:ext uri="{FF2B5EF4-FFF2-40B4-BE49-F238E27FC236}">
                <a16:creationId xmlns:a16="http://schemas.microsoft.com/office/drawing/2014/main" id="{72AB5965-6CC0-A266-FD3F-5C5042D3B378}"/>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505479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C78B-78FE-8EEE-8DB3-BA512311E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B1108-E72E-733A-E621-F281C1308B9C}"/>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D90EFE47-3C66-98ED-A89D-8174C83D8A6F}"/>
              </a:ext>
            </a:extLst>
          </p:cNvPr>
          <p:cNvSpPr>
            <a:spLocks noGrp="1"/>
          </p:cNvSpPr>
          <p:nvPr>
            <p:ph type="body" idx="1"/>
          </p:nvPr>
        </p:nvSpPr>
        <p:spPr>
          <a:xfrm>
            <a:off x="685800" y="579120"/>
            <a:ext cx="5486400" cy="7848601"/>
          </a:xfrm>
          <a:prstGeom prst="rect">
            <a:avLst/>
          </a:prstGeom>
        </p:spPr>
        <p:txBody>
          <a:bodyPr/>
          <a:lstStyle/>
          <a:p>
            <a:pPr rtl="0"/>
            <a:r>
              <a:rPr lang="en-US" sz="1200" b="1" i="0" u="none" strike="noStrike" kern="1200">
                <a:solidFill>
                  <a:schemeClr val="tx1"/>
                </a:solidFill>
                <a:effectLst/>
                <a:latin typeface="+mn-lt"/>
                <a:ea typeface="+mn-ea"/>
                <a:cs typeface="+mn-cs"/>
              </a:rPr>
              <a:t>The Bern impulse response function (IRF) models </a:t>
            </a:r>
            <a:r>
              <a:rPr lang="en-US" sz="1200" b="0" i="0" u="none" strike="noStrike" kern="1200">
                <a:solidFill>
                  <a:schemeClr val="tx1"/>
                </a:solidFill>
                <a:effectLst/>
                <a:latin typeface="+mn-lt"/>
                <a:ea typeface="+mn-ea"/>
                <a:cs typeface="+mn-cs"/>
              </a:rPr>
              <a:t>govern IPCC estimates of how long CO₂ purportedly </a:t>
            </a:r>
            <a:r>
              <a:rPr lang="en-US" sz="1200" b="1" i="0" u="none" strike="noStrike" kern="1200">
                <a:solidFill>
                  <a:schemeClr val="tx1"/>
                </a:solidFill>
                <a:effectLst/>
                <a:latin typeface="+mn-lt"/>
                <a:ea typeface="+mn-ea"/>
                <a:cs typeface="+mn-cs"/>
              </a:rPr>
              <a:t>WILL </a:t>
            </a:r>
            <a:r>
              <a:rPr lang="en-US" sz="1200" b="0" i="0" u="none" strike="noStrike" kern="1200">
                <a:solidFill>
                  <a:schemeClr val="tx1"/>
                </a:solidFill>
                <a:effectLst/>
                <a:latin typeface="+mn-lt"/>
                <a:ea typeface="+mn-ea"/>
                <a:cs typeface="+mn-cs"/>
              </a:rPr>
              <a:t>stay in the atmosphere. The three versions are:</a:t>
            </a:r>
            <a:endParaRPr lang="en-US" b="0">
              <a:effectLst/>
            </a:endParaRPr>
          </a:p>
          <a:p>
            <a:pPr rtl="0"/>
            <a:r>
              <a:rPr lang="en-US" sz="1200" b="0" i="0" u="none" strike="noStrike" kern="1200">
                <a:solidFill>
                  <a:schemeClr val="tx1"/>
                </a:solidFill>
                <a:effectLst/>
                <a:latin typeface="+mn-lt"/>
                <a:ea typeface="+mn-ea"/>
                <a:cs typeface="+mn-cs"/>
              </a:rPr>
              <a:t>AR2</a:t>
            </a:r>
            <a:endParaRPr lang="en-US" b="0">
              <a:effectLst/>
            </a:endParaRPr>
          </a:p>
          <a:p>
            <a:pPr rtl="0"/>
            <a:r>
              <a:rPr lang="en-US" sz="1200" b="0" i="0" u="none" strike="noStrike" kern="1200">
                <a:solidFill>
                  <a:schemeClr val="tx1"/>
                </a:solidFill>
                <a:effectLst/>
                <a:latin typeface="+mn-lt"/>
                <a:ea typeface="+mn-ea"/>
                <a:cs typeface="+mn-cs"/>
              </a:rPr>
              <a:t>[CLICK] AR3 and 4 (</a:t>
            </a:r>
            <a:r>
              <a:rPr lang="en-US" sz="1200" b="1" i="0" u="none" strike="noStrike" kern="1200">
                <a:solidFill>
                  <a:schemeClr val="tx1"/>
                </a:solidFill>
                <a:effectLst/>
                <a:latin typeface="+mn-lt"/>
                <a:ea typeface="+mn-ea"/>
                <a:cs typeface="+mn-cs"/>
              </a:rPr>
              <a:t>absurd</a:t>
            </a:r>
            <a:r>
              <a:rPr lang="en-US" sz="1200" b="0" i="0" u="none" strike="noStrike" kern="1200">
                <a:solidFill>
                  <a:schemeClr val="tx1"/>
                </a:solidFill>
                <a:effectLst/>
                <a:latin typeface="+mn-lt"/>
                <a:ea typeface="+mn-ea"/>
                <a:cs typeface="+mn-cs"/>
              </a:rPr>
              <a:t> 15% forever)</a:t>
            </a:r>
            <a:endParaRPr lang="en-US" b="0">
              <a:effectLst/>
            </a:endParaRPr>
          </a:p>
          <a:p>
            <a:pPr rtl="0"/>
            <a:r>
              <a:rPr lang="en-US" sz="1200" b="0" i="0" u="none" strike="noStrike" kern="1200">
                <a:solidFill>
                  <a:schemeClr val="tx1"/>
                </a:solidFill>
                <a:effectLst/>
                <a:latin typeface="+mn-lt"/>
                <a:ea typeface="+mn-ea"/>
                <a:cs typeface="+mn-cs"/>
              </a:rPr>
              <a:t>[CLICK]AR5 and 6 (</a:t>
            </a:r>
            <a:r>
              <a:rPr lang="en-US" sz="1200" b="1" i="0" u="none" strike="noStrike" kern="1200">
                <a:solidFill>
                  <a:schemeClr val="tx1"/>
                </a:solidFill>
                <a:effectLst/>
                <a:latin typeface="+mn-lt"/>
                <a:ea typeface="+mn-ea"/>
                <a:cs typeface="+mn-cs"/>
              </a:rPr>
              <a:t>absurd</a:t>
            </a:r>
            <a:r>
              <a:rPr lang="en-US" sz="1200" b="0" i="0" u="none" strike="noStrike" kern="1200">
                <a:solidFill>
                  <a:schemeClr val="tx1"/>
                </a:solidFill>
                <a:effectLst/>
                <a:latin typeface="+mn-lt"/>
                <a:ea typeface="+mn-ea"/>
                <a:cs typeface="+mn-cs"/>
              </a:rPr>
              <a:t> 22% forever)</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These IRF models are simplified, multi-exponential models fit </a:t>
            </a:r>
            <a:r>
              <a:rPr lang="en-US" sz="1200" b="1" i="0" u="none" strike="noStrike" kern="1200">
                <a:solidFill>
                  <a:schemeClr val="tx1"/>
                </a:solidFill>
                <a:effectLst/>
                <a:latin typeface="+mn-lt"/>
                <a:ea typeface="+mn-ea"/>
                <a:cs typeface="+mn-cs"/>
              </a:rPr>
              <a:t>exclusively </a:t>
            </a:r>
            <a:r>
              <a:rPr lang="en-US" sz="1200" b="0" i="0" u="none" strike="noStrike" kern="1200">
                <a:solidFill>
                  <a:schemeClr val="tx1"/>
                </a:solidFill>
                <a:effectLst/>
                <a:latin typeface="+mn-lt"/>
                <a:ea typeface="+mn-ea"/>
                <a:cs typeface="+mn-cs"/>
              </a:rPr>
              <a:t>to the output of more complex models </a:t>
            </a:r>
            <a:r>
              <a:rPr lang="en-US" sz="1200" b="1" i="0" u="none" strike="noStrike" kern="1200">
                <a:solidFill>
                  <a:schemeClr val="tx1"/>
                </a:solidFill>
                <a:effectLst/>
                <a:latin typeface="+mn-lt"/>
                <a:ea typeface="+mn-ea"/>
                <a:cs typeface="+mn-cs"/>
              </a:rPr>
              <a:t>NOT to ANY measurements.</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In other words, they are </a:t>
            </a:r>
            <a:r>
              <a:rPr lang="en-US" sz="1200" b="1" i="0" u="none" strike="noStrike" kern="1200">
                <a:solidFill>
                  <a:schemeClr val="tx1"/>
                </a:solidFill>
                <a:effectLst/>
                <a:latin typeface="+mn-lt"/>
                <a:ea typeface="+mn-ea"/>
                <a:cs typeface="+mn-cs"/>
              </a:rPr>
              <a:t>not normal models</a:t>
            </a:r>
            <a:r>
              <a:rPr lang="en-US" sz="1200" b="0" i="0" u="none" strike="noStrike" kern="1200">
                <a:solidFill>
                  <a:schemeClr val="tx1"/>
                </a:solidFill>
                <a:effectLst/>
                <a:latin typeface="+mn-lt"/>
                <a:ea typeface="+mn-ea"/>
                <a:cs typeface="+mn-cs"/>
              </a:rPr>
              <a:t>—they are </a:t>
            </a:r>
            <a:r>
              <a:rPr lang="en-US" sz="1200" b="1" i="0" u="none" strike="noStrike" kern="1200">
                <a:solidFill>
                  <a:schemeClr val="tx1"/>
                </a:solidFill>
                <a:effectLst/>
                <a:latin typeface="+mn-lt"/>
                <a:ea typeface="+mn-ea"/>
                <a:cs typeface="+mn-cs"/>
              </a:rPr>
              <a:t>models of models</a:t>
            </a:r>
            <a:r>
              <a:rPr lang="en-US" sz="1200" b="0" i="0" u="none" strike="noStrike" kern="1200">
                <a:solidFill>
                  <a:schemeClr val="tx1"/>
                </a:solidFill>
                <a:effectLst/>
                <a:latin typeface="+mn-lt"/>
                <a:ea typeface="+mn-ea"/>
                <a:cs typeface="+mn-cs"/>
              </a:rPr>
              <a:t>, or models of </a:t>
            </a:r>
            <a:r>
              <a:rPr lang="en-US" sz="1200" b="1" i="0" u="none" strike="noStrike" kern="1200">
                <a:solidFill>
                  <a:schemeClr val="tx1"/>
                </a:solidFill>
                <a:effectLst/>
                <a:latin typeface="+mn-lt"/>
                <a:ea typeface="+mn-ea"/>
                <a:cs typeface="+mn-cs"/>
              </a:rPr>
              <a:t>model ensembles</a:t>
            </a:r>
            <a:r>
              <a:rPr lang="en-US" sz="1200" b="0" i="0" u="none" strike="noStrike" kern="1200">
                <a:solidFill>
                  <a:schemeClr val="tx1"/>
                </a:solidFill>
                <a:effectLst/>
                <a:latin typeface="+mn-lt"/>
                <a:ea typeface="+mn-ea"/>
                <a:cs typeface="+mn-cs"/>
              </a:rPr>
              <a:t>—</a:t>
            </a:r>
            <a:r>
              <a:rPr lang="en-US" sz="1200" b="1" i="0" u="none" strike="noStrike" kern="1200">
                <a:solidFill>
                  <a:schemeClr val="tx1"/>
                </a:solidFill>
                <a:effectLst/>
                <a:latin typeface="+mn-lt"/>
                <a:ea typeface="+mn-ea"/>
                <a:cs typeface="+mn-cs"/>
              </a:rPr>
              <a:t>each </a:t>
            </a:r>
            <a:r>
              <a:rPr lang="en-US" sz="1200" b="0" i="0" u="none" strike="noStrike" kern="1200">
                <a:solidFill>
                  <a:schemeClr val="tx1"/>
                </a:solidFill>
                <a:effectLst/>
                <a:latin typeface="+mn-lt"/>
                <a:ea typeface="+mn-ea"/>
                <a:cs typeface="+mn-cs"/>
              </a:rPr>
              <a:t>of which was </a:t>
            </a:r>
            <a:r>
              <a:rPr lang="en-US" sz="1200" b="1" i="0" u="none" strike="noStrike" kern="1200">
                <a:solidFill>
                  <a:schemeClr val="tx1"/>
                </a:solidFill>
                <a:effectLst/>
                <a:latin typeface="+mn-lt"/>
                <a:ea typeface="+mn-ea"/>
                <a:cs typeface="+mn-cs"/>
              </a:rPr>
              <a:t>tuned to</a:t>
            </a:r>
            <a:r>
              <a:rPr lang="en-US" sz="1200" b="0" i="0" u="none" strike="noStrike" kern="1200">
                <a:solidFill>
                  <a:schemeClr val="tx1"/>
                </a:solidFill>
                <a:effectLst/>
                <a:latin typeface="+mn-lt"/>
                <a:ea typeface="+mn-ea"/>
                <a:cs typeface="+mn-cs"/>
              </a:rPr>
              <a:t>,</a:t>
            </a:r>
            <a:r>
              <a:rPr lang="en-US" sz="1200" b="1" i="0" u="none" strike="noStrike"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rPr>
              <a:t>you guessed it,</a:t>
            </a:r>
            <a:r>
              <a:rPr lang="en-US" sz="1200" b="1" i="0" u="none" strike="noStrike" kern="1200">
                <a:solidFill>
                  <a:schemeClr val="tx1"/>
                </a:solidFill>
                <a:effectLst/>
                <a:latin typeface="+mn-lt"/>
                <a:ea typeface="+mn-ea"/>
                <a:cs typeface="+mn-cs"/>
              </a:rPr>
              <a:t> physically meaningless GMST.</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Using these, IPCC </a:t>
            </a:r>
            <a:r>
              <a:rPr lang="en-US" sz="1200" b="1" i="0" u="none" strike="noStrike" kern="1200">
                <a:solidFill>
                  <a:schemeClr val="tx1"/>
                </a:solidFill>
                <a:effectLst/>
                <a:latin typeface="+mn-lt"/>
                <a:ea typeface="+mn-ea"/>
                <a:cs typeface="+mn-cs"/>
              </a:rPr>
              <a:t>guarantees</a:t>
            </a:r>
            <a:r>
              <a:rPr lang="en-US" sz="1200" b="0" i="0" u="none" strike="noStrike" kern="1200">
                <a:solidFill>
                  <a:schemeClr val="tx1"/>
                </a:solidFill>
                <a:effectLst/>
                <a:latin typeface="+mn-lt"/>
                <a:ea typeface="+mn-ea"/>
                <a:cs typeface="+mn-cs"/>
              </a:rPr>
              <a:t> us </a:t>
            </a:r>
            <a:r>
              <a:rPr lang="en-US" sz="1200" b="1" i="0" u="none" strike="noStrike" kern="1200">
                <a:solidFill>
                  <a:schemeClr val="tx1"/>
                </a:solidFill>
                <a:effectLst/>
                <a:latin typeface="+mn-lt"/>
                <a:ea typeface="+mn-ea"/>
                <a:cs typeface="+mn-cs"/>
              </a:rPr>
              <a:t>CO₂ “WILL” persist </a:t>
            </a:r>
            <a:r>
              <a:rPr lang="en-US" sz="1200" b="0" i="0" u="none" strike="noStrike" kern="1200">
                <a:solidFill>
                  <a:schemeClr val="tx1"/>
                </a:solidFill>
                <a:effectLst/>
                <a:latin typeface="+mn-lt"/>
                <a:ea typeface="+mn-ea"/>
                <a:cs typeface="+mn-cs"/>
              </a:rPr>
              <a:t>for hundreds, thousands, and even tens of thousands of years.</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But LOOK </a:t>
            </a:r>
            <a:r>
              <a:rPr lang="en-US" sz="1200" b="0" i="0" u="none" strike="noStrike" kern="1200">
                <a:solidFill>
                  <a:schemeClr val="tx1"/>
                </a:solidFill>
                <a:effectLst/>
                <a:latin typeface="+mn-lt"/>
                <a:ea typeface="+mn-ea"/>
                <a:cs typeface="+mn-cs"/>
              </a:rPr>
              <a:t>at the dark blue, green and orange curves. These Bern curves don’t even match amongst themselves on </a:t>
            </a:r>
            <a:r>
              <a:rPr lang="en-US" sz="1200" b="1" i="0" u="none" strike="noStrike" kern="1200">
                <a:solidFill>
                  <a:schemeClr val="tx1"/>
                </a:solidFill>
                <a:effectLst/>
                <a:latin typeface="+mn-lt"/>
                <a:ea typeface="+mn-ea"/>
                <a:cs typeface="+mn-cs"/>
              </a:rPr>
              <a:t>either</a:t>
            </a:r>
            <a:r>
              <a:rPr lang="en-US" sz="1200" b="0" i="0" u="none" strike="noStrike" kern="1200">
                <a:solidFill>
                  <a:schemeClr val="tx1"/>
                </a:solidFill>
                <a:effectLst/>
                <a:latin typeface="+mn-lt"/>
                <a:ea typeface="+mn-ea"/>
                <a:cs typeface="+mn-cs"/>
              </a:rPr>
              <a:t> short </a:t>
            </a:r>
            <a:r>
              <a:rPr lang="en-US" sz="1200" b="1" i="0" u="none" strike="noStrike" kern="1200">
                <a:solidFill>
                  <a:schemeClr val="tx1"/>
                </a:solidFill>
                <a:effectLst/>
                <a:latin typeface="+mn-lt"/>
                <a:ea typeface="+mn-ea"/>
                <a:cs typeface="+mn-cs"/>
              </a:rPr>
              <a:t>OR</a:t>
            </a:r>
            <a:r>
              <a:rPr lang="en-US" sz="1200" b="0" i="0" u="none" strike="noStrike" kern="1200">
                <a:solidFill>
                  <a:schemeClr val="tx1"/>
                </a:solidFill>
                <a:effectLst/>
                <a:latin typeface="+mn-lt"/>
                <a:ea typeface="+mn-ea"/>
                <a:cs typeface="+mn-cs"/>
              </a:rPr>
              <a:t> long timescales. </a:t>
            </a:r>
            <a:r>
              <a:rPr lang="en-US" sz="1200" b="1" i="0" u="none" strike="noStrike" kern="1200">
                <a:solidFill>
                  <a:schemeClr val="tx1"/>
                </a:solidFill>
                <a:effectLst/>
                <a:latin typeface="+mn-lt"/>
                <a:ea typeface="+mn-ea"/>
                <a:cs typeface="+mn-cs"/>
              </a:rPr>
              <a:t>NOT EVEN CLOSE</a:t>
            </a:r>
            <a:r>
              <a:rPr lang="en-US" sz="1200" b="0" i="0" u="none" strike="noStrike" kern="1200">
                <a:solidFill>
                  <a:schemeClr val="tx1"/>
                </a:solidFill>
                <a:effectLst/>
                <a:latin typeface="+mn-lt"/>
                <a:ea typeface="+mn-ea"/>
                <a:cs typeface="+mn-cs"/>
              </a:rPr>
              <a:t>.</a:t>
            </a:r>
            <a:endParaRPr lang="en-US" b="0">
              <a:effectLst/>
            </a:endParaRPr>
          </a:p>
          <a:p>
            <a:br>
              <a:rPr lang="en-US" b="0">
                <a:effectLst/>
              </a:rPr>
            </a:br>
            <a:r>
              <a:rPr lang="en-US" sz="1200" b="0" i="0" u="none" strike="noStrike" kern="1200">
                <a:solidFill>
                  <a:schemeClr val="tx1"/>
                </a:solidFill>
                <a:effectLst/>
                <a:latin typeface="+mn-lt"/>
                <a:ea typeface="+mn-ea"/>
                <a:cs typeface="+mn-cs"/>
              </a:rPr>
              <a:t>If the Bern models were representing reality, successive refinements would produce </a:t>
            </a:r>
            <a:r>
              <a:rPr lang="en-US" sz="1200" b="1" i="0" u="none" strike="noStrike" kern="1200">
                <a:solidFill>
                  <a:schemeClr val="tx1"/>
                </a:solidFill>
                <a:effectLst/>
                <a:latin typeface="+mn-lt"/>
                <a:ea typeface="+mn-ea"/>
                <a:cs typeface="+mn-cs"/>
              </a:rPr>
              <a:t>convergence</a:t>
            </a:r>
            <a:r>
              <a:rPr lang="en-US" sz="1200" b="0" i="0" u="none" strike="noStrike" kern="1200">
                <a:solidFill>
                  <a:schemeClr val="tx1"/>
                </a:solidFill>
                <a:effectLst/>
                <a:latin typeface="+mn-lt"/>
                <a:ea typeface="+mn-ea"/>
                <a:cs typeface="+mn-cs"/>
              </a:rPr>
              <a:t> not </a:t>
            </a:r>
            <a:r>
              <a:rPr lang="en-US" sz="1200" b="1" i="0" u="none" strike="noStrike" kern="1200">
                <a:solidFill>
                  <a:schemeClr val="tx1"/>
                </a:solidFill>
                <a:effectLst/>
                <a:latin typeface="+mn-lt"/>
                <a:ea typeface="+mn-ea"/>
                <a:cs typeface="+mn-cs"/>
              </a:rPr>
              <a:t>chaos</a:t>
            </a:r>
            <a:r>
              <a:rPr lang="en-US" sz="1200" b="0" i="0" u="none" strike="noStrike" kern="1200">
                <a:solidFill>
                  <a:schemeClr val="tx1"/>
                </a:solidFill>
                <a:effectLst/>
                <a:latin typeface="+mn-lt"/>
                <a:ea typeface="+mn-ea"/>
                <a:cs typeface="+mn-cs"/>
              </a:rPr>
              <a:t>.</a:t>
            </a:r>
          </a:p>
        </p:txBody>
      </p:sp>
      <p:sp>
        <p:nvSpPr>
          <p:cNvPr id="4" name="Slide Number Placeholder 3">
            <a:extLst>
              <a:ext uri="{FF2B5EF4-FFF2-40B4-BE49-F238E27FC236}">
                <a16:creationId xmlns:a16="http://schemas.microsoft.com/office/drawing/2014/main" id="{219C4DC1-1A09-5AB8-1116-414751C9507B}"/>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41</a:t>
            </a:fld>
            <a:endParaRPr lang="en-US"/>
          </a:p>
        </p:txBody>
      </p:sp>
    </p:spTree>
    <p:extLst>
      <p:ext uri="{BB962C8B-B14F-4D97-AF65-F5344CB8AC3E}">
        <p14:creationId xmlns:p14="http://schemas.microsoft.com/office/powerpoint/2010/main" val="1594965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1" i="0" u="none" strike="noStrike" kern="1200">
                <a:solidFill>
                  <a:schemeClr val="tx1"/>
                </a:solidFill>
                <a:effectLst/>
                <a:latin typeface="+mn-lt"/>
                <a:ea typeface="+mn-ea"/>
                <a:cs typeface="+mn-cs"/>
              </a:rPr>
              <a:t>And all of that is not to mention something even more damning…</a:t>
            </a:r>
          </a:p>
          <a:p>
            <a:pPr rtl="0"/>
            <a:endParaRPr lang="en-US" b="0">
              <a:effectLst/>
            </a:endParaRPr>
          </a:p>
          <a:p>
            <a:pPr rtl="0"/>
            <a:r>
              <a:rPr lang="en-US" sz="1200" b="0" i="0" u="none" strike="noStrike" kern="1200">
                <a:solidFill>
                  <a:schemeClr val="tx1"/>
                </a:solidFill>
                <a:effectLst/>
                <a:latin typeface="+mn-lt"/>
                <a:ea typeface="+mn-ea"/>
                <a:cs typeface="+mn-cs"/>
              </a:rPr>
              <a:t>The scientists who </a:t>
            </a:r>
            <a:r>
              <a:rPr lang="en-US" sz="1200" b="1" i="0" u="none" strike="noStrike" kern="1200">
                <a:solidFill>
                  <a:schemeClr val="tx1"/>
                </a:solidFill>
                <a:effectLst/>
                <a:latin typeface="+mn-lt"/>
                <a:ea typeface="+mn-ea"/>
                <a:cs typeface="+mn-cs"/>
              </a:rPr>
              <a:t>created</a:t>
            </a:r>
            <a:r>
              <a:rPr lang="en-US" sz="1200" b="0" i="0" u="none" strike="noStrike" kern="1200">
                <a:solidFill>
                  <a:schemeClr val="tx1"/>
                </a:solidFill>
                <a:effectLst/>
                <a:latin typeface="+mn-lt"/>
                <a:ea typeface="+mn-ea"/>
                <a:cs typeface="+mn-cs"/>
              </a:rPr>
              <a:t> the Bern models warned us:</a:t>
            </a:r>
            <a:endParaRPr lang="en-US" b="0">
              <a:effectLst/>
            </a:endParaRPr>
          </a:p>
          <a:p>
            <a:pPr rtl="0"/>
            <a:r>
              <a:rPr lang="en-US" sz="1200" b="0" i="0" u="none" strike="noStrike" kern="1200">
                <a:solidFill>
                  <a:schemeClr val="tx1"/>
                </a:solidFill>
                <a:effectLst/>
                <a:latin typeface="+mn-lt"/>
                <a:ea typeface="+mn-ea"/>
                <a:cs typeface="+mn-cs"/>
              </a:rPr>
              <a:t>&gt; “the coefficients and timescales … </a:t>
            </a:r>
            <a:r>
              <a:rPr lang="en-US" sz="1200" b="1" i="0" u="none" strike="noStrike" kern="1200">
                <a:solidFill>
                  <a:schemeClr val="tx1"/>
                </a:solidFill>
                <a:effectLst/>
                <a:latin typeface="+mn-lt"/>
                <a:ea typeface="+mn-ea"/>
                <a:cs typeface="+mn-cs"/>
              </a:rPr>
              <a:t>should not be interpreted literally as distinct physical processes or timescales</a:t>
            </a:r>
            <a:r>
              <a:rPr lang="en-US" sz="1200" b="0" i="0" u="none" strike="noStrike" kern="1200">
                <a:solidFill>
                  <a:schemeClr val="tx1"/>
                </a:solidFill>
                <a:effectLst/>
                <a:latin typeface="+mn-lt"/>
                <a:ea typeface="+mn-ea"/>
                <a:cs typeface="+mn-cs"/>
              </a:rPr>
              <a:t>.”</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So, what did the IPCC do? </a:t>
            </a:r>
            <a:endParaRPr lang="en-US" b="0">
              <a:effectLst/>
            </a:endParaRPr>
          </a:p>
          <a:p>
            <a:pPr rtl="0"/>
            <a:r>
              <a:rPr lang="en-US" sz="1200" b="0" i="0" u="none" strike="noStrike" kern="1200">
                <a:solidFill>
                  <a:schemeClr val="tx1"/>
                </a:solidFill>
                <a:effectLst/>
                <a:latin typeface="+mn-lt"/>
                <a:ea typeface="+mn-ea"/>
                <a:cs typeface="+mn-cs"/>
              </a:rPr>
              <a:t>They published Box 6.1 in AR5 — doing </a:t>
            </a:r>
            <a:r>
              <a:rPr lang="en-US" sz="1200" b="1" i="0" u="none" strike="noStrike" kern="1200">
                <a:solidFill>
                  <a:schemeClr val="tx1"/>
                </a:solidFill>
                <a:effectLst/>
                <a:latin typeface="+mn-lt"/>
                <a:ea typeface="+mn-ea"/>
                <a:cs typeface="+mn-cs"/>
              </a:rPr>
              <a:t>exactly</a:t>
            </a:r>
            <a:r>
              <a:rPr lang="en-US" sz="1200" b="0" i="0" u="none" strike="noStrike" kern="1200">
                <a:solidFill>
                  <a:schemeClr val="tx1"/>
                </a:solidFill>
                <a:effectLst/>
                <a:latin typeface="+mn-lt"/>
                <a:ea typeface="+mn-ea"/>
                <a:cs typeface="+mn-cs"/>
              </a:rPr>
              <a:t> the opposite! [CLICK]</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In there, they claim to have used “</a:t>
            </a:r>
            <a:r>
              <a:rPr lang="en-US" sz="1200" b="1" i="0" u="none" strike="noStrike" kern="1200">
                <a:solidFill>
                  <a:schemeClr val="tx1"/>
                </a:solidFill>
                <a:effectLst/>
                <a:latin typeface="+mn-lt"/>
                <a:ea typeface="+mn-ea"/>
                <a:cs typeface="+mn-cs"/>
              </a:rPr>
              <a:t>data” </a:t>
            </a:r>
            <a:r>
              <a:rPr lang="en-US" sz="1200" b="0" i="0" u="none" strike="noStrike" kern="1200">
                <a:solidFill>
                  <a:schemeClr val="tx1"/>
                </a:solidFill>
                <a:effectLst/>
                <a:latin typeface="+mn-lt"/>
                <a:ea typeface="+mn-ea"/>
                <a:cs typeface="+mn-cs"/>
              </a:rPr>
              <a:t>from Joos et al. 2013.</a:t>
            </a:r>
            <a:endParaRPr lang="en-US" b="0">
              <a:effectLst/>
            </a:endParaRPr>
          </a:p>
          <a:p>
            <a:pPr rtl="0"/>
            <a:r>
              <a:rPr lang="en-US" sz="1200" b="0" i="0" u="none" strike="noStrike" kern="1200">
                <a:solidFill>
                  <a:schemeClr val="tx1"/>
                </a:solidFill>
                <a:effectLst/>
                <a:latin typeface="+mn-lt"/>
                <a:ea typeface="+mn-ea"/>
                <a:cs typeface="+mn-cs"/>
              </a:rPr>
              <a:t>BUT there is </a:t>
            </a:r>
            <a:r>
              <a:rPr lang="en-US" sz="1200" b="1" i="0" u="none" strike="noStrike" kern="1200">
                <a:solidFill>
                  <a:schemeClr val="tx1"/>
                </a:solidFill>
                <a:effectLst/>
                <a:latin typeface="+mn-lt"/>
                <a:ea typeface="+mn-ea"/>
                <a:cs typeface="+mn-cs"/>
              </a:rPr>
              <a:t>no empirical data whatsoever</a:t>
            </a:r>
            <a:r>
              <a:rPr lang="en-US" sz="1200" b="0" i="0" u="none" strike="noStrike" kern="1200">
                <a:solidFill>
                  <a:schemeClr val="tx1"/>
                </a:solidFill>
                <a:effectLst/>
                <a:latin typeface="+mn-lt"/>
                <a:ea typeface="+mn-ea"/>
                <a:cs typeface="+mn-cs"/>
              </a:rPr>
              <a:t> in Joos et al. 2013. </a:t>
            </a:r>
            <a:r>
              <a:rPr lang="en-US" sz="1200" b="1" i="0" u="none" strike="noStrike" kern="1200">
                <a:solidFill>
                  <a:schemeClr val="tx1"/>
                </a:solidFill>
                <a:effectLst/>
                <a:latin typeface="+mn-lt"/>
                <a:ea typeface="+mn-ea"/>
                <a:cs typeface="+mn-cs"/>
              </a:rPr>
              <a:t>NONE</a:t>
            </a:r>
            <a:r>
              <a:rPr lang="en-US" sz="1200" b="0" i="0" u="none" strike="noStrike" kern="1200">
                <a:solidFill>
                  <a:schemeClr val="tx1"/>
                </a:solidFill>
                <a:effectLst/>
                <a:latin typeface="+mn-lt"/>
                <a:ea typeface="+mn-ea"/>
                <a:cs typeface="+mn-cs"/>
              </a:rPr>
              <a:t>.</a:t>
            </a:r>
            <a:endParaRPr lang="en-US" b="0">
              <a:effectLst/>
            </a:endParaRPr>
          </a:p>
          <a:p>
            <a:br>
              <a:rPr lang="en-US" b="0">
                <a:effectLst/>
              </a:rPr>
            </a:br>
            <a:r>
              <a:rPr lang="en-US" sz="1200" b="0" i="0" u="none" strike="noStrike" kern="1200">
                <a:solidFill>
                  <a:schemeClr val="tx1"/>
                </a:solidFill>
                <a:effectLst/>
                <a:latin typeface="+mn-lt"/>
                <a:ea typeface="+mn-ea"/>
                <a:cs typeface="+mn-cs"/>
              </a:rPr>
              <a:t>Joos  ran three complex models for about 100 years, and a handful of much simpler models out to 1000 years. </a:t>
            </a:r>
            <a:r>
              <a:rPr lang="en-US" sz="1200" b="1" i="0" u="none" strike="noStrike" kern="1200">
                <a:solidFill>
                  <a:schemeClr val="tx1"/>
                </a:solidFill>
                <a:effectLst/>
                <a:latin typeface="+mn-lt"/>
                <a:ea typeface="+mn-ea"/>
                <a:cs typeface="+mn-cs"/>
              </a:rPr>
              <a:t>NONE</a:t>
            </a:r>
            <a:r>
              <a:rPr lang="en-US" sz="1200" b="0" i="0" u="none" strike="noStrike" kern="1200">
                <a:solidFill>
                  <a:schemeClr val="tx1"/>
                </a:solidFill>
                <a:effectLst/>
                <a:latin typeface="+mn-lt"/>
                <a:ea typeface="+mn-ea"/>
                <a:cs typeface="+mn-cs"/>
              </a:rPr>
              <a:t> of these models has </a:t>
            </a:r>
            <a:r>
              <a:rPr lang="en-US" sz="1200" b="1" i="0" u="none" strike="noStrike" kern="1200">
                <a:solidFill>
                  <a:schemeClr val="tx1"/>
                </a:solidFill>
                <a:effectLst/>
                <a:latin typeface="+mn-lt"/>
                <a:ea typeface="+mn-ea"/>
                <a:cs typeface="+mn-cs"/>
              </a:rPr>
              <a:t>ever</a:t>
            </a:r>
            <a:r>
              <a:rPr lang="en-US" sz="1200" b="0" i="0" u="none" strike="noStrike" kern="1200">
                <a:solidFill>
                  <a:schemeClr val="tx1"/>
                </a:solidFill>
                <a:effectLst/>
                <a:latin typeface="+mn-lt"/>
                <a:ea typeface="+mn-ea"/>
                <a:cs typeface="+mn-cs"/>
              </a:rPr>
              <a:t> been validated — or even shown to be remotely realistic over multi-century timescales. Yet the IPCC declared, with </a:t>
            </a:r>
            <a:r>
              <a:rPr lang="en-US" sz="1200" b="1" i="0" u="none" strike="noStrike" kern="1200">
                <a:solidFill>
                  <a:schemeClr val="tx1"/>
                </a:solidFill>
                <a:effectLst/>
                <a:latin typeface="+mn-lt"/>
                <a:ea typeface="+mn-ea"/>
                <a:cs typeface="+mn-cs"/>
              </a:rPr>
              <a:t>high confidence</a:t>
            </a:r>
            <a:r>
              <a:rPr lang="en-US" sz="1200" b="0" i="0" u="none" strike="noStrike" kern="1200">
                <a:solidFill>
                  <a:schemeClr val="tx1"/>
                </a:solidFill>
                <a:effectLst/>
                <a:latin typeface="+mn-lt"/>
                <a:ea typeface="+mn-ea"/>
                <a:cs typeface="+mn-cs"/>
              </a:rPr>
              <a:t>, that [CLICK] “15 to 40 % of all the CO₂ we emit between now and 2100 </a:t>
            </a:r>
            <a:r>
              <a:rPr lang="en-US" sz="1200" b="1" i="0" u="none" strike="noStrike" kern="1200">
                <a:solidFill>
                  <a:schemeClr val="tx1"/>
                </a:solidFill>
                <a:effectLst/>
                <a:latin typeface="+mn-lt"/>
                <a:ea typeface="+mn-ea"/>
                <a:cs typeface="+mn-cs"/>
              </a:rPr>
              <a:t>will </a:t>
            </a:r>
            <a:r>
              <a:rPr lang="en-US" sz="1200" b="0" i="0" u="none" strike="noStrike" kern="1200">
                <a:solidFill>
                  <a:schemeClr val="tx1"/>
                </a:solidFill>
                <a:effectLst/>
                <a:latin typeface="+mn-lt"/>
                <a:ea typeface="+mn-ea"/>
                <a:cs typeface="+mn-cs"/>
              </a:rPr>
              <a:t>remain in the atmosphere longer than 1000 years”!</a:t>
            </a:r>
            <a:endParaRPr lang="en-US">
              <a:effectLst/>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42</a:t>
            </a:fld>
            <a:endParaRPr lang="en-US"/>
          </a:p>
        </p:txBody>
      </p:sp>
    </p:spTree>
    <p:extLst>
      <p:ext uri="{BB962C8B-B14F-4D97-AF65-F5344CB8AC3E}">
        <p14:creationId xmlns:p14="http://schemas.microsoft.com/office/powerpoint/2010/main" val="1420960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1343F-97B9-610E-4974-93DFEAF32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168A6-DE8C-F2F4-53EF-B7964784CFB0}"/>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48A04A53-3A8A-0045-E35E-56DCCF232603}"/>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Temperature is what physicists call an </a:t>
            </a:r>
            <a:r>
              <a:rPr lang="en-US" sz="1200" b="1" i="0" u="none" strike="noStrike" kern="1200" dirty="0">
                <a:solidFill>
                  <a:schemeClr val="tx1"/>
                </a:solidFill>
                <a:effectLst/>
                <a:latin typeface="+mn-lt"/>
                <a:ea typeface="+mn-ea"/>
                <a:cs typeface="+mn-cs"/>
              </a:rPr>
              <a:t>intensive property</a:t>
            </a:r>
            <a:r>
              <a:rPr lang="en-US" sz="1200" b="0" i="0" u="none" strike="noStrike" kern="1200" dirty="0">
                <a:solidFill>
                  <a:schemeClr val="tx1"/>
                </a:solidFill>
                <a:effectLst/>
                <a:latin typeface="+mn-lt"/>
                <a:ea typeface="+mn-ea"/>
                <a:cs typeface="+mn-cs"/>
              </a:rPr>
              <a:t>. It belongs only to a system in equilibrium.</a:t>
            </a:r>
          </a:p>
          <a:p>
            <a:pPr rtl="0"/>
            <a:r>
              <a:rPr lang="en-US" sz="1200" b="0" i="0" u="none" strike="noStrike" kern="1200" dirty="0">
                <a:solidFill>
                  <a:schemeClr val="tx1"/>
                </a:solidFill>
                <a:effectLst/>
                <a:latin typeface="+mn-lt"/>
                <a:ea typeface="+mn-ea"/>
                <a:cs typeface="+mn-cs"/>
              </a:rPr>
              <a:t> </a:t>
            </a:r>
          </a:p>
          <a:p>
            <a:pPr rtl="0"/>
            <a:r>
              <a:rPr lang="en-US" sz="1200" b="0" i="0" u="none" strike="noStrike" kern="1200" dirty="0">
                <a:solidFill>
                  <a:schemeClr val="tx1"/>
                </a:solidFill>
                <a:effectLst/>
                <a:latin typeface="+mn-lt"/>
                <a:ea typeface="+mn-ea"/>
                <a:cs typeface="+mn-cs"/>
              </a:rPr>
              <a:t>You can’t meaningfully average the temperature of a system spanning 120°C differences between hot and cold locations,</a:t>
            </a:r>
          </a:p>
          <a:p>
            <a:pPr rtl="0"/>
            <a:r>
              <a:rPr lang="en-US" sz="1200" b="0" i="0" u="none" strike="noStrike" kern="1200" dirty="0">
                <a:solidFill>
                  <a:schemeClr val="tx1"/>
                </a:solidFill>
                <a:effectLst/>
                <a:latin typeface="+mn-lt"/>
                <a:ea typeface="+mn-ea"/>
                <a:cs typeface="+mn-cs"/>
              </a:rPr>
              <a:t> </a:t>
            </a:r>
          </a:p>
          <a:p>
            <a:pPr rtl="0"/>
            <a:r>
              <a:rPr lang="en-US" sz="1200" b="0" i="0" u="none" strike="noStrike" kern="1200" dirty="0">
                <a:solidFill>
                  <a:schemeClr val="tx1"/>
                </a:solidFill>
                <a:effectLst/>
                <a:latin typeface="+mn-lt"/>
                <a:ea typeface="+mn-ea"/>
                <a:cs typeface="+mn-cs"/>
              </a:rPr>
              <a:t>And with an 800-fold density difference and a 4x heat capacity difference between seawater and air, you cannot average across such a system.</a:t>
            </a:r>
            <a:br>
              <a:rPr lang="en-US" dirty="0"/>
            </a:br>
            <a:endParaRPr lang="en-US" dirty="0"/>
          </a:p>
        </p:txBody>
      </p:sp>
      <p:sp>
        <p:nvSpPr>
          <p:cNvPr id="4" name="Slide Number Placeholder 3">
            <a:extLst>
              <a:ext uri="{FF2B5EF4-FFF2-40B4-BE49-F238E27FC236}">
                <a16:creationId xmlns:a16="http://schemas.microsoft.com/office/drawing/2014/main" id="{5441B8D6-FE4F-A2D8-FA7E-AF6A9889B9DB}"/>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3</a:t>
            </a:fld>
            <a:endParaRPr lang="en-US"/>
          </a:p>
        </p:txBody>
      </p:sp>
    </p:spTree>
    <p:extLst>
      <p:ext uri="{BB962C8B-B14F-4D97-AF65-F5344CB8AC3E}">
        <p14:creationId xmlns:p14="http://schemas.microsoft.com/office/powerpoint/2010/main" val="32827952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917FB-4DFE-54DE-DE43-0BC510613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2D923-F369-2028-D5E8-45C0B400CF80}"/>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D2A2228B-C152-1E4C-98CC-E2FE979B41BF}"/>
              </a:ext>
            </a:extLst>
          </p:cNvPr>
          <p:cNvSpPr>
            <a:spLocks noGrp="1"/>
          </p:cNvSpPr>
          <p:nvPr>
            <p:ph type="body" idx="1"/>
          </p:nvPr>
        </p:nvSpPr>
        <p:spPr>
          <a:xfrm>
            <a:off x="685800" y="579120"/>
            <a:ext cx="5486400" cy="7848601"/>
          </a:xfrm>
          <a:prstGeom prst="rect">
            <a:avLst/>
          </a:prstGeom>
        </p:spPr>
        <p:txBody>
          <a:bodyPr/>
          <a:lstStyle/>
          <a:p>
            <a:pPr rtl="0"/>
            <a:r>
              <a:rPr lang="en-US" sz="1200" b="1" i="0" u="none" strike="noStrike" kern="1200">
                <a:solidFill>
                  <a:schemeClr val="tx1"/>
                </a:solidFill>
                <a:effectLst/>
                <a:latin typeface="+mn-lt"/>
                <a:ea typeface="+mn-ea"/>
                <a:cs typeface="+mn-cs"/>
              </a:rPr>
              <a:t>And all of that is not to mention something even more damning…</a:t>
            </a:r>
          </a:p>
          <a:p>
            <a:pPr rtl="0"/>
            <a:endParaRPr lang="en-US" b="0">
              <a:effectLst/>
            </a:endParaRPr>
          </a:p>
          <a:p>
            <a:pPr rtl="0"/>
            <a:r>
              <a:rPr lang="en-US" sz="1200" b="0" i="0" u="none" strike="noStrike" kern="1200">
                <a:solidFill>
                  <a:schemeClr val="tx1"/>
                </a:solidFill>
                <a:effectLst/>
                <a:latin typeface="+mn-lt"/>
                <a:ea typeface="+mn-ea"/>
                <a:cs typeface="+mn-cs"/>
              </a:rPr>
              <a:t>The scientists who </a:t>
            </a:r>
            <a:r>
              <a:rPr lang="en-US" sz="1200" b="1" i="0" u="none" strike="noStrike" kern="1200">
                <a:solidFill>
                  <a:schemeClr val="tx1"/>
                </a:solidFill>
                <a:effectLst/>
                <a:latin typeface="+mn-lt"/>
                <a:ea typeface="+mn-ea"/>
                <a:cs typeface="+mn-cs"/>
              </a:rPr>
              <a:t>created</a:t>
            </a:r>
            <a:r>
              <a:rPr lang="en-US" sz="1200" b="0" i="0" u="none" strike="noStrike" kern="1200">
                <a:solidFill>
                  <a:schemeClr val="tx1"/>
                </a:solidFill>
                <a:effectLst/>
                <a:latin typeface="+mn-lt"/>
                <a:ea typeface="+mn-ea"/>
                <a:cs typeface="+mn-cs"/>
              </a:rPr>
              <a:t> the Bern models warned us:</a:t>
            </a:r>
            <a:endParaRPr lang="en-US" b="0">
              <a:effectLst/>
            </a:endParaRPr>
          </a:p>
          <a:p>
            <a:pPr rtl="0"/>
            <a:r>
              <a:rPr lang="en-US" sz="1200" b="0" i="0" u="none" strike="noStrike" kern="1200">
                <a:solidFill>
                  <a:schemeClr val="tx1"/>
                </a:solidFill>
                <a:effectLst/>
                <a:latin typeface="+mn-lt"/>
                <a:ea typeface="+mn-ea"/>
                <a:cs typeface="+mn-cs"/>
              </a:rPr>
              <a:t>&gt; “the coefficients and timescales … </a:t>
            </a:r>
            <a:r>
              <a:rPr lang="en-US" sz="1200" b="1" i="0" u="none" strike="noStrike" kern="1200">
                <a:solidFill>
                  <a:schemeClr val="tx1"/>
                </a:solidFill>
                <a:effectLst/>
                <a:latin typeface="+mn-lt"/>
                <a:ea typeface="+mn-ea"/>
                <a:cs typeface="+mn-cs"/>
              </a:rPr>
              <a:t>should not be interpreted literally as distinct physical processes or timescales</a:t>
            </a:r>
            <a:r>
              <a:rPr lang="en-US" sz="1200" b="0" i="0" u="none" strike="noStrike" kern="1200">
                <a:solidFill>
                  <a:schemeClr val="tx1"/>
                </a:solidFill>
                <a:effectLst/>
                <a:latin typeface="+mn-lt"/>
                <a:ea typeface="+mn-ea"/>
                <a:cs typeface="+mn-cs"/>
              </a:rPr>
              <a:t>.”</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So, what did the IPCC do? </a:t>
            </a:r>
            <a:endParaRPr lang="en-US" b="0">
              <a:effectLst/>
            </a:endParaRPr>
          </a:p>
          <a:p>
            <a:pPr rtl="0"/>
            <a:r>
              <a:rPr lang="en-US" sz="1200" b="0" i="0" u="none" strike="noStrike" kern="1200">
                <a:solidFill>
                  <a:schemeClr val="tx1"/>
                </a:solidFill>
                <a:effectLst/>
                <a:latin typeface="+mn-lt"/>
                <a:ea typeface="+mn-ea"/>
                <a:cs typeface="+mn-cs"/>
              </a:rPr>
              <a:t>They published Box 6.1 in AR5 — doing </a:t>
            </a:r>
            <a:r>
              <a:rPr lang="en-US" sz="1200" b="1" i="0" u="none" strike="noStrike" kern="1200">
                <a:solidFill>
                  <a:schemeClr val="tx1"/>
                </a:solidFill>
                <a:effectLst/>
                <a:latin typeface="+mn-lt"/>
                <a:ea typeface="+mn-ea"/>
                <a:cs typeface="+mn-cs"/>
              </a:rPr>
              <a:t>exactly</a:t>
            </a:r>
            <a:r>
              <a:rPr lang="en-US" sz="1200" b="0" i="0" u="none" strike="noStrike" kern="1200">
                <a:solidFill>
                  <a:schemeClr val="tx1"/>
                </a:solidFill>
                <a:effectLst/>
                <a:latin typeface="+mn-lt"/>
                <a:ea typeface="+mn-ea"/>
                <a:cs typeface="+mn-cs"/>
              </a:rPr>
              <a:t> the opposite! [CLICK]</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In there, they claim to have used “</a:t>
            </a:r>
            <a:r>
              <a:rPr lang="en-US" sz="1200" b="1" i="0" u="none" strike="noStrike" kern="1200">
                <a:solidFill>
                  <a:schemeClr val="tx1"/>
                </a:solidFill>
                <a:effectLst/>
                <a:latin typeface="+mn-lt"/>
                <a:ea typeface="+mn-ea"/>
                <a:cs typeface="+mn-cs"/>
              </a:rPr>
              <a:t>data” </a:t>
            </a:r>
            <a:r>
              <a:rPr lang="en-US" sz="1200" b="0" i="0" u="none" strike="noStrike" kern="1200">
                <a:solidFill>
                  <a:schemeClr val="tx1"/>
                </a:solidFill>
                <a:effectLst/>
                <a:latin typeface="+mn-lt"/>
                <a:ea typeface="+mn-ea"/>
                <a:cs typeface="+mn-cs"/>
              </a:rPr>
              <a:t>from Joos et al. 2013.</a:t>
            </a:r>
            <a:endParaRPr lang="en-US" b="0">
              <a:effectLst/>
            </a:endParaRPr>
          </a:p>
          <a:p>
            <a:pPr rtl="0"/>
            <a:r>
              <a:rPr lang="en-US" sz="1200" b="0" i="0" u="none" strike="noStrike" kern="1200">
                <a:solidFill>
                  <a:schemeClr val="tx1"/>
                </a:solidFill>
                <a:effectLst/>
                <a:latin typeface="+mn-lt"/>
                <a:ea typeface="+mn-ea"/>
                <a:cs typeface="+mn-cs"/>
              </a:rPr>
              <a:t>BUT there is </a:t>
            </a:r>
            <a:r>
              <a:rPr lang="en-US" sz="1200" b="1" i="0" u="none" strike="noStrike" kern="1200">
                <a:solidFill>
                  <a:schemeClr val="tx1"/>
                </a:solidFill>
                <a:effectLst/>
                <a:latin typeface="+mn-lt"/>
                <a:ea typeface="+mn-ea"/>
                <a:cs typeface="+mn-cs"/>
              </a:rPr>
              <a:t>no empirical data whatsoever</a:t>
            </a:r>
            <a:r>
              <a:rPr lang="en-US" sz="1200" b="0" i="0" u="none" strike="noStrike" kern="1200">
                <a:solidFill>
                  <a:schemeClr val="tx1"/>
                </a:solidFill>
                <a:effectLst/>
                <a:latin typeface="+mn-lt"/>
                <a:ea typeface="+mn-ea"/>
                <a:cs typeface="+mn-cs"/>
              </a:rPr>
              <a:t> in Joos et al. 2013. </a:t>
            </a:r>
            <a:r>
              <a:rPr lang="en-US" sz="1200" b="1" i="0" u="none" strike="noStrike" kern="1200">
                <a:solidFill>
                  <a:schemeClr val="tx1"/>
                </a:solidFill>
                <a:effectLst/>
                <a:latin typeface="+mn-lt"/>
                <a:ea typeface="+mn-ea"/>
                <a:cs typeface="+mn-cs"/>
              </a:rPr>
              <a:t>NONE</a:t>
            </a:r>
            <a:r>
              <a:rPr lang="en-US" sz="1200" b="0" i="0" u="none" strike="noStrike" kern="1200">
                <a:solidFill>
                  <a:schemeClr val="tx1"/>
                </a:solidFill>
                <a:effectLst/>
                <a:latin typeface="+mn-lt"/>
                <a:ea typeface="+mn-ea"/>
                <a:cs typeface="+mn-cs"/>
              </a:rPr>
              <a:t>.</a:t>
            </a:r>
            <a:endParaRPr lang="en-US" b="0">
              <a:effectLst/>
            </a:endParaRPr>
          </a:p>
          <a:p>
            <a:br>
              <a:rPr lang="en-US" b="0">
                <a:effectLst/>
              </a:rPr>
            </a:br>
            <a:r>
              <a:rPr lang="en-US" sz="1200" b="0" i="0" u="none" strike="noStrike" kern="1200">
                <a:solidFill>
                  <a:schemeClr val="tx1"/>
                </a:solidFill>
                <a:effectLst/>
                <a:latin typeface="+mn-lt"/>
                <a:ea typeface="+mn-ea"/>
                <a:cs typeface="+mn-cs"/>
              </a:rPr>
              <a:t>Joos  ran three complex models for about 100 years, and a handful of much simpler models out to 1000 years. </a:t>
            </a:r>
            <a:r>
              <a:rPr lang="en-US" sz="1200" b="1" i="0" u="none" strike="noStrike" kern="1200">
                <a:solidFill>
                  <a:schemeClr val="tx1"/>
                </a:solidFill>
                <a:effectLst/>
                <a:latin typeface="+mn-lt"/>
                <a:ea typeface="+mn-ea"/>
                <a:cs typeface="+mn-cs"/>
              </a:rPr>
              <a:t>NONE</a:t>
            </a:r>
            <a:r>
              <a:rPr lang="en-US" sz="1200" b="0" i="0" u="none" strike="noStrike" kern="1200">
                <a:solidFill>
                  <a:schemeClr val="tx1"/>
                </a:solidFill>
                <a:effectLst/>
                <a:latin typeface="+mn-lt"/>
                <a:ea typeface="+mn-ea"/>
                <a:cs typeface="+mn-cs"/>
              </a:rPr>
              <a:t> of these models has </a:t>
            </a:r>
            <a:r>
              <a:rPr lang="en-US" sz="1200" b="1" i="0" u="none" strike="noStrike" kern="1200">
                <a:solidFill>
                  <a:schemeClr val="tx1"/>
                </a:solidFill>
                <a:effectLst/>
                <a:latin typeface="+mn-lt"/>
                <a:ea typeface="+mn-ea"/>
                <a:cs typeface="+mn-cs"/>
              </a:rPr>
              <a:t>ever</a:t>
            </a:r>
            <a:r>
              <a:rPr lang="en-US" sz="1200" b="0" i="0" u="none" strike="noStrike" kern="1200">
                <a:solidFill>
                  <a:schemeClr val="tx1"/>
                </a:solidFill>
                <a:effectLst/>
                <a:latin typeface="+mn-lt"/>
                <a:ea typeface="+mn-ea"/>
                <a:cs typeface="+mn-cs"/>
              </a:rPr>
              <a:t> been validated — or even shown to be remotely realistic over multi-century timescales. Yet the IPCC declared, with </a:t>
            </a:r>
            <a:r>
              <a:rPr lang="en-US" sz="1200" b="1" i="0" u="none" strike="noStrike" kern="1200">
                <a:solidFill>
                  <a:schemeClr val="tx1"/>
                </a:solidFill>
                <a:effectLst/>
                <a:latin typeface="+mn-lt"/>
                <a:ea typeface="+mn-ea"/>
                <a:cs typeface="+mn-cs"/>
              </a:rPr>
              <a:t>high confidence</a:t>
            </a:r>
            <a:r>
              <a:rPr lang="en-US" sz="1200" b="0" i="0" u="none" strike="noStrike" kern="1200">
                <a:solidFill>
                  <a:schemeClr val="tx1"/>
                </a:solidFill>
                <a:effectLst/>
                <a:latin typeface="+mn-lt"/>
                <a:ea typeface="+mn-ea"/>
                <a:cs typeface="+mn-cs"/>
              </a:rPr>
              <a:t>, that [CLICK] “15 to 40 % of all the CO₂ we emit between now and 2100 </a:t>
            </a:r>
            <a:r>
              <a:rPr lang="en-US" sz="1200" b="1" i="0" u="none" strike="noStrike" kern="1200">
                <a:solidFill>
                  <a:schemeClr val="tx1"/>
                </a:solidFill>
                <a:effectLst/>
                <a:latin typeface="+mn-lt"/>
                <a:ea typeface="+mn-ea"/>
                <a:cs typeface="+mn-cs"/>
              </a:rPr>
              <a:t>will </a:t>
            </a:r>
            <a:r>
              <a:rPr lang="en-US" sz="1200" b="0" i="0" u="none" strike="noStrike" kern="1200">
                <a:solidFill>
                  <a:schemeClr val="tx1"/>
                </a:solidFill>
                <a:effectLst/>
                <a:latin typeface="+mn-lt"/>
                <a:ea typeface="+mn-ea"/>
                <a:cs typeface="+mn-cs"/>
              </a:rPr>
              <a:t>remain in the atmosphere longer than 1000 years”!</a:t>
            </a:r>
            <a:endParaRPr lang="en-US">
              <a:effectLst/>
            </a:endParaRPr>
          </a:p>
        </p:txBody>
      </p:sp>
      <p:sp>
        <p:nvSpPr>
          <p:cNvPr id="4" name="Slide Number Placeholder 3">
            <a:extLst>
              <a:ext uri="{FF2B5EF4-FFF2-40B4-BE49-F238E27FC236}">
                <a16:creationId xmlns:a16="http://schemas.microsoft.com/office/drawing/2014/main" id="{BA821CB6-41F9-4D75-602A-91739D75BED9}"/>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43</a:t>
            </a:fld>
            <a:endParaRPr lang="en-US"/>
          </a:p>
        </p:txBody>
      </p:sp>
    </p:spTree>
    <p:extLst>
      <p:ext uri="{BB962C8B-B14F-4D97-AF65-F5344CB8AC3E}">
        <p14:creationId xmlns:p14="http://schemas.microsoft.com/office/powerpoint/2010/main" val="847913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One of the most </a:t>
            </a:r>
            <a:r>
              <a:rPr lang="en-US" sz="1200" b="1" i="0" u="none" strike="noStrike" kern="1200">
                <a:solidFill>
                  <a:schemeClr val="tx1"/>
                </a:solidFill>
                <a:effectLst/>
                <a:latin typeface="+mn-lt"/>
                <a:ea typeface="+mn-ea"/>
                <a:cs typeface="+mn-cs"/>
              </a:rPr>
              <a:t>pivotal findings </a:t>
            </a:r>
            <a:r>
              <a:rPr lang="en-US" sz="1200" b="0" i="0" u="none" strike="noStrike" kern="1200">
                <a:solidFill>
                  <a:schemeClr val="tx1"/>
                </a:solidFill>
                <a:effectLst/>
                <a:latin typeface="+mn-lt"/>
                <a:ea typeface="+mn-ea"/>
                <a:cs typeface="+mn-cs"/>
              </a:rPr>
              <a:t>in modern climate science is this “</a:t>
            </a:r>
            <a:r>
              <a:rPr lang="en-US" sz="1200" b="1" i="0" u="none" strike="noStrike" kern="1200">
                <a:solidFill>
                  <a:schemeClr val="tx1"/>
                </a:solidFill>
                <a:effectLst/>
                <a:latin typeface="+mn-lt"/>
                <a:ea typeface="+mn-ea"/>
                <a:cs typeface="+mn-cs"/>
              </a:rPr>
              <a:t>Keeling plot</a:t>
            </a:r>
            <a:r>
              <a:rPr lang="en-US" sz="1200" b="0" i="0" u="none" strike="noStrike" kern="1200">
                <a:solidFill>
                  <a:schemeClr val="tx1"/>
                </a:solidFill>
                <a:effectLst/>
                <a:latin typeface="+mn-lt"/>
                <a:ea typeface="+mn-ea"/>
                <a:cs typeface="+mn-cs"/>
              </a:rPr>
              <a:t>” of four stations spanning 40 years from Koutsoyiannis 2024.</a:t>
            </a:r>
          </a:p>
          <a:p>
            <a:pPr rtl="0"/>
            <a:endParaRPr lang="en-US" b="0">
              <a:effectLst/>
            </a:endParaRPr>
          </a:p>
          <a:p>
            <a:pPr rtl="0"/>
            <a:r>
              <a:rPr lang="en-US" sz="1200" b="0" i="0" u="none" strike="noStrike" kern="1200">
                <a:solidFill>
                  <a:schemeClr val="tx1"/>
                </a:solidFill>
                <a:effectLst/>
                <a:latin typeface="+mn-lt"/>
                <a:ea typeface="+mn-ea"/>
                <a:cs typeface="+mn-cs"/>
              </a:rPr>
              <a:t>The legend shows the y-intercept for each station, which is the </a:t>
            </a:r>
            <a:r>
              <a:rPr lang="en-US" sz="1200" b="1" i="0" u="none" strike="noStrike" kern="1200">
                <a:solidFill>
                  <a:schemeClr val="tx1"/>
                </a:solidFill>
                <a:effectLst/>
                <a:latin typeface="+mn-lt"/>
                <a:ea typeface="+mn-ea"/>
                <a:cs typeface="+mn-cs"/>
              </a:rPr>
              <a:t>net isotopic signature</a:t>
            </a:r>
            <a:r>
              <a:rPr lang="en-US" sz="1200" b="0" i="0" u="none" strike="noStrike" kern="1200">
                <a:solidFill>
                  <a:schemeClr val="tx1"/>
                </a:solidFill>
                <a:effectLst/>
                <a:latin typeface="+mn-lt"/>
                <a:ea typeface="+mn-ea"/>
                <a:cs typeface="+mn-cs"/>
              </a:rPr>
              <a:t> of what was added to the atmosphere over the 40 years. It averages −13.2‰. This is standard reservoir mass-balance analysis, routine in hydrology, but nobody had ever done it in climate science until Koutsoyiannis.</a:t>
            </a:r>
            <a:endParaRPr lang="en-US" b="0">
              <a:effectLst/>
            </a:endParaRPr>
          </a:p>
          <a:p>
            <a:endParaRPr lang="en-US" b="0">
              <a:effectLst/>
            </a:endParaRPr>
          </a:p>
          <a:p>
            <a:pPr rtl="0"/>
            <a:r>
              <a:rPr lang="en-US" sz="1200" b="0" i="0" u="none" strike="noStrike" kern="1200">
                <a:solidFill>
                  <a:schemeClr val="tx1"/>
                </a:solidFill>
                <a:effectLst/>
                <a:latin typeface="+mn-lt"/>
                <a:ea typeface="+mn-ea"/>
                <a:cs typeface="+mn-cs"/>
              </a:rPr>
              <a:t>Critically, this intercept </a:t>
            </a:r>
            <a:r>
              <a:rPr lang="en-US" sz="1200" b="1" i="0" u="none" strike="noStrike" kern="1200">
                <a:solidFill>
                  <a:schemeClr val="tx1"/>
                </a:solidFill>
                <a:effectLst/>
                <a:latin typeface="+mn-lt"/>
                <a:ea typeface="+mn-ea"/>
                <a:cs typeface="+mn-cs"/>
              </a:rPr>
              <a:t>didn’t budge </a:t>
            </a:r>
            <a:r>
              <a:rPr lang="en-US" sz="1200" b="0" i="0" u="none" strike="noStrike" kern="1200">
                <a:solidFill>
                  <a:schemeClr val="tx1"/>
                </a:solidFill>
                <a:effectLst/>
                <a:latin typeface="+mn-lt"/>
                <a:ea typeface="+mn-ea"/>
                <a:cs typeface="+mn-cs"/>
              </a:rPr>
              <a:t>while emissions tripled.  Using proxy data, Koutsoyiannis extended his finding back 500 years to the Little Ice Age, </a:t>
            </a:r>
            <a:r>
              <a:rPr lang="en-US" sz="1200" b="1" i="0" u="none" strike="noStrike" kern="1200">
                <a:solidFill>
                  <a:schemeClr val="tx1"/>
                </a:solidFill>
                <a:effectLst/>
                <a:latin typeface="+mn-lt"/>
                <a:ea typeface="+mn-ea"/>
                <a:cs typeface="+mn-cs"/>
              </a:rPr>
              <a:t>and the intercept remains the same</a:t>
            </a:r>
            <a:r>
              <a:rPr lang="en-US" sz="1200" b="0" i="0" u="none" strike="noStrike" kern="1200">
                <a:solidFill>
                  <a:schemeClr val="tx1"/>
                </a:solidFill>
                <a:effectLst/>
                <a:latin typeface="+mn-lt"/>
                <a:ea typeface="+mn-ea"/>
                <a:cs typeface="+mn-cs"/>
              </a:rPr>
              <a:t>.</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Why does this matter?</a:t>
            </a:r>
            <a:r>
              <a:rPr lang="en-US" sz="1200" b="0" i="0" u="none" strike="noStrike" kern="1200">
                <a:solidFill>
                  <a:schemeClr val="tx1"/>
                </a:solidFill>
                <a:effectLst/>
                <a:latin typeface="+mn-lt"/>
                <a:ea typeface="+mn-ea"/>
                <a:cs typeface="+mn-cs"/>
              </a:rPr>
              <a:t> Fossil fuels have a </a:t>
            </a:r>
            <a:r>
              <a:rPr lang="en-US" sz="1200" b="1" i="0" u="none" strike="noStrike" kern="1200">
                <a:solidFill>
                  <a:schemeClr val="tx1"/>
                </a:solidFill>
                <a:effectLst/>
                <a:latin typeface="+mn-lt"/>
                <a:ea typeface="+mn-ea"/>
                <a:cs typeface="+mn-cs"/>
              </a:rPr>
              <a:t>net input signature </a:t>
            </a:r>
            <a:r>
              <a:rPr lang="en-US" sz="1200" b="0" i="0" u="none" strike="noStrike" kern="1200">
                <a:solidFill>
                  <a:schemeClr val="tx1"/>
                </a:solidFill>
                <a:effectLst/>
                <a:latin typeface="+mn-lt"/>
                <a:ea typeface="+mn-ea"/>
                <a:cs typeface="+mn-cs"/>
              </a:rPr>
              <a:t>around −28‰. </a:t>
            </a:r>
            <a:endParaRPr lang="en-US" b="0">
              <a:effectLst/>
            </a:endParaRPr>
          </a:p>
          <a:p>
            <a:pPr rtl="0"/>
            <a:r>
              <a:rPr lang="en-US" sz="1200" b="0" i="0" u="none" strike="noStrike" kern="1200">
                <a:solidFill>
                  <a:schemeClr val="tx1"/>
                </a:solidFill>
                <a:effectLst/>
                <a:latin typeface="+mn-lt"/>
                <a:ea typeface="+mn-ea"/>
                <a:cs typeface="+mn-cs"/>
              </a:rPr>
              <a:t>If human emissions were adding to the atmosphere, as the IPCC claims, the intercept of would be moving down from -13.2 toward -28‰. </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But it hasn’t budged</a:t>
            </a:r>
            <a:r>
              <a:rPr lang="en-US" sz="1200" b="0" i="0" u="none" strike="noStrike" kern="1200">
                <a:solidFill>
                  <a:schemeClr val="tx1"/>
                </a:solidFill>
                <a:effectLst/>
                <a:latin typeface="+mn-lt"/>
                <a:ea typeface="+mn-ea"/>
                <a:cs typeface="+mn-cs"/>
              </a:rPr>
              <a:t>. </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It </a:t>
            </a:r>
            <a:r>
              <a:rPr lang="en-US" sz="1200" b="1" i="0" u="none" strike="noStrike" kern="1200">
                <a:solidFill>
                  <a:schemeClr val="tx1"/>
                </a:solidFill>
                <a:effectLst/>
                <a:latin typeface="+mn-lt"/>
                <a:ea typeface="+mn-ea"/>
                <a:cs typeface="+mn-cs"/>
              </a:rPr>
              <a:t>does</a:t>
            </a:r>
            <a:r>
              <a:rPr lang="en-US" sz="1200" b="0" i="0" u="none" strike="noStrike" kern="1200">
                <a:solidFill>
                  <a:schemeClr val="tx1"/>
                </a:solidFill>
                <a:effectLst/>
                <a:latin typeface="+mn-lt"/>
                <a:ea typeface="+mn-ea"/>
                <a:cs typeface="+mn-cs"/>
              </a:rPr>
              <a:t> match temperature-driven</a:t>
            </a:r>
            <a:r>
              <a:rPr lang="en-US" sz="1200" b="1" i="0" u="none" strike="noStrike" kern="1200">
                <a:solidFill>
                  <a:schemeClr val="tx1"/>
                </a:solidFill>
                <a:effectLst/>
                <a:latin typeface="+mn-lt"/>
                <a:ea typeface="+mn-ea"/>
                <a:cs typeface="+mn-cs"/>
              </a:rPr>
              <a:t> biosphere expansion</a:t>
            </a:r>
            <a:r>
              <a:rPr lang="en-US" sz="1200" b="0" i="0" u="none" strike="noStrike" kern="1200">
                <a:solidFill>
                  <a:schemeClr val="tx1"/>
                </a:solidFill>
                <a:effectLst/>
                <a:latin typeface="+mn-lt"/>
                <a:ea typeface="+mn-ea"/>
                <a:cs typeface="+mn-cs"/>
              </a:rPr>
              <a:t>, however. And natural fluxes at 20 times human CO2 emissions render the man-made signal totally </a:t>
            </a:r>
            <a:r>
              <a:rPr lang="en-US" sz="1200" b="1" i="0" u="none" strike="noStrike" kern="1200">
                <a:solidFill>
                  <a:schemeClr val="tx1"/>
                </a:solidFill>
                <a:effectLst/>
                <a:latin typeface="+mn-lt"/>
                <a:ea typeface="+mn-ea"/>
                <a:cs typeface="+mn-cs"/>
              </a:rPr>
              <a:t>undetectable</a:t>
            </a:r>
            <a:r>
              <a:rPr lang="en-US" sz="1200" b="0" i="0" u="none" strike="noStrike" kern="1200">
                <a:solidFill>
                  <a:schemeClr val="tx1"/>
                </a:solidFill>
                <a:effectLst/>
                <a:latin typeface="+mn-lt"/>
                <a:ea typeface="+mn-ea"/>
                <a:cs typeface="+mn-cs"/>
              </a:rPr>
              <a:t>.</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This is </a:t>
            </a:r>
            <a:r>
              <a:rPr lang="en-US" sz="1200" b="1" i="0" u="none" strike="noStrike" kern="1200">
                <a:solidFill>
                  <a:schemeClr val="tx1"/>
                </a:solidFill>
                <a:effectLst/>
                <a:latin typeface="+mn-lt"/>
                <a:ea typeface="+mn-ea"/>
                <a:cs typeface="+mn-cs"/>
              </a:rPr>
              <a:t>direct empirical falsification </a:t>
            </a:r>
            <a:r>
              <a:rPr lang="en-US" sz="1200" b="0" i="0" u="none" strike="noStrike" kern="1200">
                <a:solidFill>
                  <a:schemeClr val="tx1"/>
                </a:solidFill>
                <a:effectLst/>
                <a:latin typeface="+mn-lt"/>
                <a:ea typeface="+mn-ea"/>
                <a:cs typeface="+mn-cs"/>
              </a:rPr>
              <a:t>of the IPCC’s </a:t>
            </a:r>
            <a:r>
              <a:rPr lang="en-US" sz="1200" b="1" i="0" u="none" strike="noStrike" kern="1200">
                <a:solidFill>
                  <a:schemeClr val="tx1"/>
                </a:solidFill>
                <a:effectLst/>
                <a:latin typeface="+mn-lt"/>
                <a:ea typeface="+mn-ea"/>
                <a:cs typeface="+mn-cs"/>
              </a:rPr>
              <a:t>assumption </a:t>
            </a:r>
            <a:r>
              <a:rPr lang="en-US" sz="1200" b="0" i="0" u="none" strike="noStrike" kern="1200">
                <a:solidFill>
                  <a:schemeClr val="tx1"/>
                </a:solidFill>
                <a:effectLst/>
                <a:latin typeface="+mn-lt"/>
                <a:ea typeface="+mn-ea"/>
                <a:cs typeface="+mn-cs"/>
              </a:rPr>
              <a:t>that manmade CO2 is increasing in the atmosphere. They never did and still don’t have </a:t>
            </a:r>
            <a:r>
              <a:rPr lang="en-US" sz="1200" b="1" i="0" u="none" strike="noStrike" kern="1200">
                <a:solidFill>
                  <a:schemeClr val="tx1"/>
                </a:solidFill>
                <a:effectLst/>
                <a:latin typeface="+mn-lt"/>
                <a:ea typeface="+mn-ea"/>
                <a:cs typeface="+mn-cs"/>
              </a:rPr>
              <a:t>any</a:t>
            </a:r>
            <a:r>
              <a:rPr lang="en-US" sz="1200" b="0" i="0" u="none" strike="noStrike" kern="1200">
                <a:solidFill>
                  <a:schemeClr val="tx1"/>
                </a:solidFill>
                <a:effectLst/>
                <a:latin typeface="+mn-lt"/>
                <a:ea typeface="+mn-ea"/>
                <a:cs typeface="+mn-cs"/>
              </a:rPr>
              <a:t> actual evidence to support their claim.</a:t>
            </a:r>
            <a:endParaRPr lang="en-US" b="0">
              <a:effectLst/>
            </a:endParaRPr>
          </a:p>
          <a:p>
            <a:br>
              <a:rPr lang="en-US"/>
            </a:br>
            <a:endParaRPr lang="en-US" sz="1200" kern="1200">
              <a:latin typeface="+mn-lt"/>
              <a:ea typeface="+mn-ea"/>
              <a:cs typeface="+mn-cs"/>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CAB60-D297-6F09-CB59-52466DEC6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0A7578-A71B-D7FD-4039-144B57514535}"/>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DC6C6F98-17EB-37E7-650F-840E5113FDB1}"/>
              </a:ext>
            </a:extLst>
          </p:cNvPr>
          <p:cNvSpPr>
            <a:spLocks noGrp="1"/>
          </p:cNvSpPr>
          <p:nvPr>
            <p:ph type="body" idx="1"/>
          </p:nvPr>
        </p:nvSpPr>
        <p:spPr>
          <a:xfrm>
            <a:off x="685800" y="579120"/>
            <a:ext cx="5486400" cy="7848601"/>
          </a:xfrm>
          <a:prstGeom prst="rect">
            <a:avLst/>
          </a:prstGeom>
        </p:spPr>
        <p:txBody>
          <a:bodyPr/>
          <a:lstStyle/>
          <a:p>
            <a:r>
              <a:rPr lang="en-US"/>
              <a:t>Now, CMIP. The climate models.</a:t>
            </a:r>
          </a:p>
        </p:txBody>
      </p:sp>
      <p:sp>
        <p:nvSpPr>
          <p:cNvPr id="4" name="Slide Number Placeholder 3">
            <a:extLst>
              <a:ext uri="{FF2B5EF4-FFF2-40B4-BE49-F238E27FC236}">
                <a16:creationId xmlns:a16="http://schemas.microsoft.com/office/drawing/2014/main" id="{AC838926-F39C-7985-6F44-233DC1573B05}"/>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23287332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76238"/>
            <a:ext cx="5486400" cy="3086100"/>
          </a:xfrm>
        </p:spPr>
        <p:txBody>
          <a:bodyPr/>
          <a:lstStyle/>
          <a:p>
            <a:endParaRPr lang="en-US"/>
          </a:p>
        </p:txBody>
      </p:sp>
      <p:sp>
        <p:nvSpPr>
          <p:cNvPr id="3" name="Notes Placeholder 2"/>
          <p:cNvSpPr>
            <a:spLocks noGrp="1"/>
          </p:cNvSpPr>
          <p:nvPr>
            <p:ph type="body" idx="1"/>
          </p:nvPr>
        </p:nvSpPr>
        <p:spPr>
          <a:xfrm>
            <a:off x="685800" y="2430780"/>
            <a:ext cx="5486400" cy="5570220"/>
          </a:xfrm>
          <a:prstGeom prst="rect">
            <a:avLst/>
          </a:prstGeom>
        </p:spPr>
        <p:txBody>
          <a:bodyPr/>
          <a:lstStyle/>
          <a:p>
            <a:pPr rtl="0"/>
            <a:r>
              <a:rPr lang="en-US" sz="1200" b="0" i="0" u="none" strike="noStrike" kern="1200">
                <a:solidFill>
                  <a:schemeClr val="tx1"/>
                </a:solidFill>
                <a:effectLst/>
                <a:latin typeface="+mn-lt"/>
                <a:ea typeface="+mn-ea"/>
                <a:cs typeface="+mn-cs"/>
              </a:rPr>
              <a:t>This table catalogs the damage.</a:t>
            </a:r>
            <a:br>
              <a:rPr lang="en-US" b="0">
                <a:effectLst/>
              </a:rPr>
            </a:br>
            <a:endParaRPr lang="en-US" b="0">
              <a:effectLst/>
            </a:endParaRPr>
          </a:p>
          <a:p>
            <a:pPr rtl="0"/>
            <a:r>
              <a:rPr lang="en-US" sz="1200" b="1" i="0" u="none" strike="noStrike" kern="1200">
                <a:solidFill>
                  <a:schemeClr val="tx1"/>
                </a:solidFill>
                <a:effectLst/>
                <a:latin typeface="+mn-lt"/>
                <a:ea typeface="+mn-ea"/>
                <a:cs typeface="+mn-cs"/>
              </a:rPr>
              <a:t>EVERY single </a:t>
            </a:r>
            <a:r>
              <a:rPr lang="en-US" sz="1200" b="0" i="0" u="none" strike="noStrike" kern="1200">
                <a:solidFill>
                  <a:schemeClr val="tx1"/>
                </a:solidFill>
                <a:effectLst/>
                <a:latin typeface="+mn-lt"/>
                <a:ea typeface="+mn-ea"/>
                <a:cs typeface="+mn-cs"/>
              </a:rPr>
              <a:t>IPCC climate metric—GMST, OHC, EEI, ECS, TCR, the carbon budgets, and ten others—</a:t>
            </a:r>
            <a:r>
              <a:rPr lang="en-US" sz="1200" b="1" i="0" u="none" strike="noStrike"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rPr>
              <a:t>is physically meaningless. </a:t>
            </a:r>
            <a:r>
              <a:rPr lang="en-US" sz="1200" b="1" i="0" u="none" strike="noStrike" kern="1200">
                <a:solidFill>
                  <a:schemeClr val="tx1"/>
                </a:solidFill>
                <a:effectLst/>
                <a:latin typeface="+mn-lt"/>
                <a:ea typeface="+mn-ea"/>
                <a:cs typeface="+mn-cs"/>
              </a:rPr>
              <a:t>No exceptions. PERIOD</a:t>
            </a:r>
            <a:r>
              <a:rPr lang="en-US" sz="1200" b="0" i="0" u="none" strike="noStrike" kern="1200">
                <a:solidFill>
                  <a:schemeClr val="tx1"/>
                </a:solidFill>
                <a:effectLst/>
                <a:latin typeface="+mn-lt"/>
                <a:ea typeface="+mn-ea"/>
                <a:cs typeface="+mn-cs"/>
              </a:rPr>
              <a:t>.</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Not because the measurements are imprecise, but because the calculation methodologies themselves destroy any connection to physical reality: through </a:t>
            </a:r>
            <a:r>
              <a:rPr lang="en-US" sz="1200" b="1" i="0" u="none" strike="noStrike" kern="1200">
                <a:solidFill>
                  <a:schemeClr val="tx1"/>
                </a:solidFill>
                <a:effectLst/>
                <a:latin typeface="+mn-lt"/>
                <a:ea typeface="+mn-ea"/>
                <a:cs typeface="+mn-cs"/>
              </a:rPr>
              <a:t>circular reasoning</a:t>
            </a:r>
            <a:r>
              <a:rPr lang="en-US" sz="1200" b="0" i="0" u="none" strike="noStrike" kern="1200">
                <a:solidFill>
                  <a:schemeClr val="tx1"/>
                </a:solidFill>
                <a:effectLst/>
                <a:latin typeface="+mn-lt"/>
                <a:ea typeface="+mn-ea"/>
                <a:cs typeface="+mn-cs"/>
              </a:rPr>
              <a:t>, </a:t>
            </a:r>
            <a:r>
              <a:rPr lang="en-US" sz="1200" b="1" i="0" u="none" strike="noStrike" kern="1200">
                <a:solidFill>
                  <a:schemeClr val="tx1"/>
                </a:solidFill>
                <a:effectLst/>
                <a:latin typeface="+mn-lt"/>
                <a:ea typeface="+mn-ea"/>
                <a:cs typeface="+mn-cs"/>
              </a:rPr>
              <a:t>invalid temperature averaging</a:t>
            </a:r>
            <a:r>
              <a:rPr lang="en-US" sz="1200" b="0" i="0" u="none" strike="noStrike" kern="1200">
                <a:solidFill>
                  <a:schemeClr val="tx1"/>
                </a:solidFill>
                <a:effectLst/>
                <a:latin typeface="+mn-lt"/>
                <a:ea typeface="+mn-ea"/>
                <a:cs typeface="+mn-cs"/>
              </a:rPr>
              <a:t>, or the </a:t>
            </a:r>
            <a:r>
              <a:rPr lang="en-US" sz="1200" b="1" i="0" u="none" strike="noStrike" kern="1200">
                <a:solidFill>
                  <a:schemeClr val="tx1"/>
                </a:solidFill>
                <a:effectLst/>
                <a:latin typeface="+mn-lt"/>
                <a:ea typeface="+mn-ea"/>
                <a:cs typeface="+mn-cs"/>
              </a:rPr>
              <a:t>falsified Bern CO₂ model</a:t>
            </a:r>
            <a:r>
              <a:rPr lang="en-US" sz="1200" b="0" i="0" u="none" strike="noStrike" kern="1200">
                <a:solidFill>
                  <a:schemeClr val="tx1"/>
                </a:solidFill>
                <a:effectLst/>
                <a:latin typeface="+mn-lt"/>
                <a:ea typeface="+mn-ea"/>
                <a:cs typeface="+mn-cs"/>
              </a:rPr>
              <a:t>. [CLICK]</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Column three lays out the specific failures for each. </a:t>
            </a:r>
            <a:endParaRPr lang="en-US" b="0">
              <a:effectLst/>
            </a:endParaRPr>
          </a:p>
          <a:p>
            <a:pPr rtl="0"/>
            <a:r>
              <a:rPr lang="en-US" sz="1200" b="0" i="0" u="none" strike="noStrike" kern="1200">
                <a:solidFill>
                  <a:schemeClr val="tx1"/>
                </a:solidFill>
                <a:effectLst/>
                <a:latin typeface="+mn-lt"/>
                <a:ea typeface="+mn-ea"/>
                <a:cs typeface="+mn-cs"/>
              </a:rPr>
              <a:t>Column four shows how deeply AR6 depends on them.</a:t>
            </a:r>
            <a:br>
              <a:rPr lang="en-US" b="0">
                <a:effectLst/>
              </a:rPr>
            </a:br>
            <a:endParaRPr lang="en-US" b="0">
              <a:effectLst/>
            </a:endParaRPr>
          </a:p>
          <a:p>
            <a:pPr rtl="0"/>
            <a:r>
              <a:rPr lang="en-US" sz="1200" b="0" i="0" u="none" strike="noStrike" kern="1200">
                <a:solidFill>
                  <a:schemeClr val="tx1"/>
                </a:solidFill>
                <a:effectLst/>
                <a:latin typeface="+mn-lt"/>
                <a:ea typeface="+mn-ea"/>
                <a:cs typeface="+mn-cs"/>
              </a:rPr>
              <a:t>These aren’t independent metrics. </a:t>
            </a:r>
            <a:endParaRPr lang="en-US" b="0">
              <a:effectLst/>
            </a:endParaRPr>
          </a:p>
          <a:p>
            <a:r>
              <a:rPr lang="en-US" sz="1200" b="0" i="0" u="none" strike="noStrike" kern="1200">
                <a:solidFill>
                  <a:schemeClr val="tx1"/>
                </a:solidFill>
                <a:effectLst/>
                <a:latin typeface="+mn-lt"/>
                <a:ea typeface="+mn-ea"/>
                <a:cs typeface="+mn-cs"/>
              </a:rPr>
              <a:t>They’re the same </a:t>
            </a:r>
            <a:r>
              <a:rPr lang="en-US" sz="1200" b="1" i="0" u="none" strike="noStrike" kern="1200">
                <a:solidFill>
                  <a:schemeClr val="tx1"/>
                </a:solidFill>
                <a:effectLst/>
                <a:latin typeface="+mn-lt"/>
                <a:ea typeface="+mn-ea"/>
                <a:cs typeface="+mn-cs"/>
              </a:rPr>
              <a:t>zeros</a:t>
            </a:r>
            <a:r>
              <a:rPr lang="en-US" sz="1200" b="0" i="0" u="none" strike="noStrike" kern="1200">
                <a:solidFill>
                  <a:schemeClr val="tx1"/>
                </a:solidFill>
                <a:effectLst/>
                <a:latin typeface="+mn-lt"/>
                <a:ea typeface="+mn-ea"/>
                <a:cs typeface="+mn-cs"/>
              </a:rPr>
              <a:t>, repackaged over and over again.</a:t>
            </a:r>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D737B-919C-FBA7-BBFD-67C845301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9F760-0649-F172-D1A7-12EBB0A4F3D8}"/>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634E8959-109C-37D7-82A7-266191BE09F8}"/>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Now let me lay the full circle before you.</a:t>
            </a:r>
          </a:p>
          <a:p>
            <a:pPr rtl="0"/>
            <a:endParaRPr lang="en-US" b="0" dirty="0">
              <a:effectLst/>
            </a:endParaRP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GMST </a:t>
            </a:r>
            <a:r>
              <a:rPr lang="en-US" sz="1200" b="0" i="0" u="none" strike="noStrike" kern="1200" dirty="0">
                <a:solidFill>
                  <a:schemeClr val="tx1"/>
                </a:solidFill>
                <a:effectLst/>
                <a:latin typeface="+mn-lt"/>
                <a:ea typeface="+mn-ea"/>
                <a:cs typeface="+mn-cs"/>
              </a:rPr>
              <a:t>is physically meaningless.</a:t>
            </a: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CMIP models </a:t>
            </a:r>
            <a:r>
              <a:rPr lang="en-US" sz="1200" b="0" i="0" u="none" strike="noStrike" kern="1200" dirty="0">
                <a:solidFill>
                  <a:schemeClr val="tx1"/>
                </a:solidFill>
                <a:effectLst/>
                <a:latin typeface="+mn-lt"/>
                <a:ea typeface="+mn-ea"/>
                <a:cs typeface="+mn-cs"/>
              </a:rPr>
              <a:t>are tuned to GMST, inheriting </a:t>
            </a:r>
            <a:r>
              <a:rPr lang="en-US" sz="1200" b="1" i="0" u="none" strike="noStrike" kern="1200" dirty="0">
                <a:solidFill>
                  <a:schemeClr val="tx1"/>
                </a:solidFill>
                <a:effectLst/>
                <a:latin typeface="+mn-lt"/>
                <a:ea typeface="+mn-ea"/>
                <a:cs typeface="+mn-cs"/>
              </a:rPr>
              <a:t>total invalidity</a:t>
            </a:r>
            <a:r>
              <a:rPr lang="en-US" sz="1200" b="0" i="0" u="none" strike="noStrike"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OHC </a:t>
            </a:r>
            <a:r>
              <a:rPr lang="en-US" sz="1200" b="0" i="0" u="none" strike="noStrike" kern="1200" dirty="0">
                <a:solidFill>
                  <a:schemeClr val="tx1"/>
                </a:solidFill>
                <a:effectLst/>
                <a:latin typeface="+mn-lt"/>
                <a:ea typeface="+mn-ea"/>
                <a:cs typeface="+mn-cs"/>
              </a:rPr>
              <a:t>is </a:t>
            </a:r>
            <a:r>
              <a:rPr lang="en-US" sz="1200" b="1" i="0" u="none" strike="noStrike" kern="1200" dirty="0">
                <a:solidFill>
                  <a:schemeClr val="tx1"/>
                </a:solidFill>
                <a:effectLst/>
                <a:latin typeface="+mn-lt"/>
                <a:ea typeface="+mn-ea"/>
                <a:cs typeface="+mn-cs"/>
              </a:rPr>
              <a:t>calculated</a:t>
            </a:r>
            <a:r>
              <a:rPr lang="en-US" sz="1200" b="0" i="0" u="none" strike="noStrike" kern="1200" dirty="0">
                <a:solidFill>
                  <a:schemeClr val="tx1"/>
                </a:solidFill>
                <a:effectLst/>
                <a:latin typeface="+mn-lt"/>
                <a:ea typeface="+mn-ea"/>
                <a:cs typeface="+mn-cs"/>
              </a:rPr>
              <a:t> through the same invalid temperature averaging process and dominated by extrapolation.</a:t>
            </a: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EEI </a:t>
            </a:r>
            <a:r>
              <a:rPr lang="en-US" sz="1200" b="0" i="0" u="none" strike="noStrike" kern="1200" dirty="0">
                <a:solidFill>
                  <a:schemeClr val="tx1"/>
                </a:solidFill>
                <a:effectLst/>
                <a:latin typeface="+mn-lt"/>
                <a:ea typeface="+mn-ea"/>
                <a:cs typeface="+mn-cs"/>
              </a:rPr>
              <a:t>actual uncertainty is an order of magnitude larger than IPCC claims and relies on </a:t>
            </a:r>
            <a:r>
              <a:rPr lang="en-US" sz="1200" b="1" i="0" u="none" strike="noStrike" kern="1200" dirty="0">
                <a:solidFill>
                  <a:schemeClr val="tx1"/>
                </a:solidFill>
                <a:effectLst/>
                <a:latin typeface="+mn-lt"/>
                <a:ea typeface="+mn-ea"/>
                <a:cs typeface="+mn-cs"/>
              </a:rPr>
              <a:t>circular adjustment</a:t>
            </a:r>
            <a:r>
              <a:rPr lang="en-US" sz="1200" b="0" i="0" u="none" strike="noStrike" kern="1200" dirty="0">
                <a:solidFill>
                  <a:schemeClr val="tx1"/>
                </a:solidFill>
                <a:effectLst/>
                <a:latin typeface="+mn-lt"/>
                <a:ea typeface="+mn-ea"/>
                <a:cs typeface="+mn-cs"/>
              </a:rPr>
              <a:t> via OHC. Purported EEI is then used as “proof” of </a:t>
            </a:r>
            <a:r>
              <a:rPr lang="en-US" sz="1200" b="1" i="0" u="none" strike="noStrike" kern="1200" dirty="0">
                <a:solidFill>
                  <a:schemeClr val="tx1"/>
                </a:solidFill>
                <a:effectLst/>
                <a:latin typeface="+mn-lt"/>
                <a:ea typeface="+mn-ea"/>
                <a:cs typeface="+mn-cs"/>
              </a:rPr>
              <a:t>human CO₂ forcing</a:t>
            </a:r>
            <a:r>
              <a:rPr lang="en-US" sz="1200" b="0" i="0" u="none" strike="noStrike"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Rising CO₂</a:t>
            </a:r>
            <a:r>
              <a:rPr lang="en-US" sz="1200" b="0" i="0" u="none" strike="noStrike" kern="1200" dirty="0">
                <a:solidFill>
                  <a:schemeClr val="tx1"/>
                </a:solidFill>
                <a:effectLst/>
                <a:latin typeface="+mn-lt"/>
                <a:ea typeface="+mn-ea"/>
                <a:cs typeface="+mn-cs"/>
              </a:rPr>
              <a:t> is erroneously attributed to humans and claimed to drive </a:t>
            </a:r>
            <a:r>
              <a:rPr lang="en-US" sz="1200" b="1" i="0" u="none" strike="noStrike" kern="1200" dirty="0">
                <a:solidFill>
                  <a:schemeClr val="tx1"/>
                </a:solidFill>
                <a:effectLst/>
                <a:latin typeface="+mn-lt"/>
                <a:ea typeface="+mn-ea"/>
                <a:cs typeface="+mn-cs"/>
              </a:rPr>
              <a:t>GMST</a:t>
            </a:r>
            <a:r>
              <a:rPr lang="en-US" sz="1200" b="0" i="0" u="none" strike="noStrike" kern="1200" dirty="0">
                <a:solidFill>
                  <a:schemeClr val="tx1"/>
                </a:solidFill>
                <a:effectLst/>
                <a:latin typeface="+mn-lt"/>
                <a:ea typeface="+mn-ea"/>
                <a:cs typeface="+mn-cs"/>
              </a:rPr>
              <a:t>, closing the circle. The Bern models, falsified by bomb carbon-14 data and contradicted by isotopic evidence, are used to assert long-term </a:t>
            </a:r>
            <a:r>
              <a:rPr lang="en-US" sz="1200" b="1" i="0" u="none" strike="noStrike" kern="1200" dirty="0">
                <a:solidFill>
                  <a:schemeClr val="tx1"/>
                </a:solidFill>
                <a:effectLst/>
                <a:latin typeface="+mn-lt"/>
                <a:ea typeface="+mn-ea"/>
                <a:cs typeface="+mn-cs"/>
              </a:rPr>
              <a:t>CO₂</a:t>
            </a:r>
            <a:r>
              <a:rPr lang="en-US" sz="1200" b="0" i="0" u="none" strike="noStrike" kern="1200" dirty="0">
                <a:solidFill>
                  <a:schemeClr val="tx1"/>
                </a:solidFill>
                <a:effectLst/>
                <a:latin typeface="+mn-lt"/>
                <a:ea typeface="+mn-ea"/>
                <a:cs typeface="+mn-cs"/>
              </a:rPr>
              <a:t> persistence.[CLICK]</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The IPCC calls this "</a:t>
            </a:r>
            <a:r>
              <a:rPr lang="en-US" sz="1200" b="1" i="0" u="none" strike="noStrike" kern="1200" dirty="0">
                <a:solidFill>
                  <a:schemeClr val="tx1"/>
                </a:solidFill>
                <a:effectLst/>
                <a:latin typeface="+mn-lt"/>
                <a:ea typeface="+mn-ea"/>
                <a:cs typeface="+mn-cs"/>
              </a:rPr>
              <a:t>multiple lines of evidence</a:t>
            </a:r>
            <a:r>
              <a:rPr lang="en-US" sz="1200" b="0" i="0" u="none" strike="noStrike" kern="1200" dirty="0">
                <a:solidFill>
                  <a:schemeClr val="tx1"/>
                </a:solidFill>
                <a:effectLst/>
                <a:latin typeface="+mn-lt"/>
                <a:ea typeface="+mn-ea"/>
                <a:cs typeface="+mn-cs"/>
              </a:rPr>
              <a:t>.” [CLICK]</a:t>
            </a:r>
            <a:endParaRPr lang="en-US" b="0" dirty="0">
              <a:effectLst/>
            </a:endParaRPr>
          </a:p>
          <a:p>
            <a:r>
              <a:rPr lang="en-US" sz="1200" b="0" i="0" u="none" strike="noStrike" kern="1200" dirty="0">
                <a:solidFill>
                  <a:schemeClr val="tx1"/>
                </a:solidFill>
                <a:effectLst/>
                <a:latin typeface="+mn-lt"/>
                <a:ea typeface="+mn-ea"/>
                <a:cs typeface="+mn-cs"/>
              </a:rPr>
              <a:t>Math reminds us that </a:t>
            </a:r>
            <a:r>
              <a:rPr lang="en-US" sz="1200" b="1" i="0" u="none" strike="noStrike" kern="1200" dirty="0">
                <a:solidFill>
                  <a:schemeClr val="tx1"/>
                </a:solidFill>
                <a:effectLst/>
                <a:latin typeface="+mn-lt"/>
                <a:ea typeface="+mn-ea"/>
                <a:cs typeface="+mn-cs"/>
              </a:rPr>
              <a:t>five times zero is still zero</a:t>
            </a:r>
            <a:r>
              <a:rPr lang="en-US" sz="1200" b="0" i="0" u="none" strike="noStrike" kern="1200" dirty="0">
                <a:solidFill>
                  <a:schemeClr val="tx1"/>
                </a:solidFill>
                <a:effectLst/>
                <a:latin typeface="+mn-lt"/>
                <a:ea typeface="+mn-ea"/>
                <a:cs typeface="+mn-cs"/>
              </a:rPr>
              <a:t>.</a:t>
            </a:r>
            <a:endParaRPr lang="en-US" dirty="0"/>
          </a:p>
        </p:txBody>
      </p:sp>
      <p:sp>
        <p:nvSpPr>
          <p:cNvPr id="4" name="Slide Number Placeholder 3">
            <a:extLst>
              <a:ext uri="{FF2B5EF4-FFF2-40B4-BE49-F238E27FC236}">
                <a16:creationId xmlns:a16="http://schemas.microsoft.com/office/drawing/2014/main" id="{BEB2CC7F-CC96-3A8A-C6FA-4BE1CD110344}"/>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7898384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5D64-D8DA-14CA-1C6C-14B9052E1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65679-A7CD-CBBD-E787-1C74BA86D618}"/>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5544DA36-CA01-7BE9-8D41-BFC15C518476}"/>
              </a:ext>
            </a:extLst>
          </p:cNvPr>
          <p:cNvSpPr>
            <a:spLocks noGrp="1"/>
          </p:cNvSpPr>
          <p:nvPr>
            <p:ph type="body" idx="1"/>
          </p:nvPr>
        </p:nvSpPr>
        <p:spPr>
          <a:xfrm>
            <a:off x="685800" y="579120"/>
            <a:ext cx="5486400" cy="7848601"/>
          </a:xfrm>
          <a:prstGeom prst="rect">
            <a:avLst/>
          </a:prstGeom>
        </p:spPr>
        <p:txBody>
          <a:bodyPr/>
          <a:lstStyle/>
          <a:p>
            <a:pPr rtl="0">
              <a:spcBef>
                <a:spcPts val="1200"/>
              </a:spcBef>
            </a:pPr>
            <a:r>
              <a:rPr lang="en-US" sz="1200" b="0" i="0" u="none" strike="noStrike" kern="1200" dirty="0">
                <a:solidFill>
                  <a:schemeClr val="tx1"/>
                </a:solidFill>
                <a:effectLst/>
                <a:latin typeface="+mn-lt"/>
                <a:ea typeface="+mn-ea"/>
                <a:cs typeface="+mn-cs"/>
              </a:rPr>
              <a:t>The Emperor Has No Clothes. You know the story. Swindlers convince an entire kingdom to applaud robes that don't exist, until one child states the obvious.</a:t>
            </a:r>
          </a:p>
          <a:p>
            <a:pPr rtl="0">
              <a:spcBef>
                <a:spcPts val="1200"/>
              </a:spcBef>
            </a:pPr>
            <a:endParaRPr lang="en-US" b="0" dirty="0">
              <a:effectLst/>
            </a:endParaRPr>
          </a:p>
          <a:p>
            <a:pPr>
              <a:spcBef>
                <a:spcPts val="1200"/>
              </a:spcBef>
            </a:pPr>
            <a:r>
              <a:rPr lang="en-US" sz="1200" b="0" i="0" u="none" strike="noStrike" kern="1200" dirty="0">
                <a:solidFill>
                  <a:schemeClr val="tx1"/>
                </a:solidFill>
                <a:effectLst/>
                <a:latin typeface="+mn-lt"/>
                <a:ea typeface="+mn-ea"/>
                <a:cs typeface="+mn-cs"/>
              </a:rPr>
              <a:t>Our version is worse than Andersen’s, though, because in ours the </a:t>
            </a:r>
            <a:r>
              <a:rPr lang="en-US" sz="1200" b="1" i="0" u="none" strike="noStrike" kern="1200" dirty="0">
                <a:solidFill>
                  <a:schemeClr val="tx1"/>
                </a:solidFill>
                <a:effectLst/>
                <a:latin typeface="+mn-lt"/>
                <a:ea typeface="+mn-ea"/>
                <a:cs typeface="+mn-cs"/>
              </a:rPr>
              <a:t>swindlers took over the schools</a:t>
            </a:r>
            <a:r>
              <a:rPr lang="en-US" sz="1200" b="0" i="0" u="none" strike="noStrike" kern="1200" dirty="0">
                <a:solidFill>
                  <a:schemeClr val="tx1"/>
                </a:solidFill>
                <a:effectLst/>
                <a:latin typeface="+mn-lt"/>
                <a:ea typeface="+mn-ea"/>
                <a:cs typeface="+mn-cs"/>
              </a:rPr>
              <a:t>.</a:t>
            </a:r>
            <a:endParaRPr lang="en-US" dirty="0"/>
          </a:p>
        </p:txBody>
      </p:sp>
      <p:sp>
        <p:nvSpPr>
          <p:cNvPr id="4" name="Slide Number Placeholder 3">
            <a:extLst>
              <a:ext uri="{FF2B5EF4-FFF2-40B4-BE49-F238E27FC236}">
                <a16:creationId xmlns:a16="http://schemas.microsoft.com/office/drawing/2014/main" id="{E4E8899E-F10B-A2EE-A12E-B6FD440F0E58}"/>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72</a:t>
            </a:fld>
            <a:endParaRPr lang="en-US"/>
          </a:p>
        </p:txBody>
      </p:sp>
    </p:spTree>
    <p:extLst>
      <p:ext uri="{BB962C8B-B14F-4D97-AF65-F5344CB8AC3E}">
        <p14:creationId xmlns:p14="http://schemas.microsoft.com/office/powerpoint/2010/main" val="12764372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08F0-881D-CF3C-6D81-CD78FBC32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37FFC9-CE8D-25A5-FA85-363F466564BF}"/>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6B521D3D-B83F-0561-3EAD-0D863D897418}"/>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This table is our extension to Segalstad’s compilation of 25 independent studies over several decades </a:t>
            </a:r>
            <a:r>
              <a:rPr lang="en-US" sz="1200" b="1" i="0" u="none" strike="noStrike" kern="1200" dirty="0">
                <a:solidFill>
                  <a:schemeClr val="tx1"/>
                </a:solidFill>
                <a:effectLst/>
                <a:latin typeface="+mn-lt"/>
                <a:ea typeface="+mn-ea"/>
                <a:cs typeface="+mn-cs"/>
              </a:rPr>
              <a:t>all </a:t>
            </a:r>
            <a:r>
              <a:rPr lang="en-US" sz="1200" b="0" i="0" u="none" strike="noStrike" kern="1200" dirty="0">
                <a:solidFill>
                  <a:schemeClr val="tx1"/>
                </a:solidFill>
                <a:effectLst/>
                <a:latin typeface="+mn-lt"/>
                <a:ea typeface="+mn-ea"/>
                <a:cs typeface="+mn-cs"/>
              </a:rPr>
              <a:t>showing short CO₂ residence times from  5 to 10 years— </a:t>
            </a:r>
            <a:r>
              <a:rPr lang="en-US" sz="1200" b="1" i="0" u="none" strike="noStrike" kern="1200" dirty="0">
                <a:solidFill>
                  <a:schemeClr val="tx1"/>
                </a:solidFill>
                <a:effectLst/>
                <a:latin typeface="+mn-lt"/>
                <a:ea typeface="+mn-ea"/>
                <a:cs typeface="+mn-cs"/>
              </a:rPr>
              <a:t>and all ignored by the IPCC</a:t>
            </a:r>
            <a:r>
              <a:rPr lang="en-US" sz="1200" b="0" i="0" u="none" strike="noStrike" kern="1200" dirty="0">
                <a:solidFill>
                  <a:schemeClr val="tx1"/>
                </a:solidFill>
                <a:effectLst/>
                <a:latin typeface="+mn-lt"/>
                <a:ea typeface="+mn-ea"/>
                <a:cs typeface="+mn-cs"/>
              </a:rPr>
              <a:t>. [CLICK]</a:t>
            </a:r>
          </a:p>
          <a:p>
            <a:pPr rtl="0"/>
            <a:endParaRPr lang="en-US" b="0" dirty="0">
              <a:effectLst/>
            </a:endParaRPr>
          </a:p>
          <a:p>
            <a:pPr rtl="0"/>
            <a:r>
              <a:rPr lang="en-US" sz="1200" b="0" i="0" u="none" strike="noStrike" kern="1200" dirty="0">
                <a:solidFill>
                  <a:schemeClr val="tx1"/>
                </a:solidFill>
                <a:effectLst/>
                <a:latin typeface="+mn-lt"/>
                <a:ea typeface="+mn-ea"/>
                <a:cs typeface="+mn-cs"/>
              </a:rPr>
              <a:t>The modern studies we added here converge even more tightly around 4 years, with adjustment time </a:t>
            </a:r>
            <a:r>
              <a:rPr lang="en-US" sz="1200" b="1" i="0" u="none" strike="noStrike" kern="1200" dirty="0">
                <a:solidFill>
                  <a:schemeClr val="tx1"/>
                </a:solidFill>
                <a:effectLst/>
                <a:latin typeface="+mn-lt"/>
                <a:ea typeface="+mn-ea"/>
                <a:cs typeface="+mn-cs"/>
              </a:rPr>
              <a:t>equal</a:t>
            </a:r>
            <a:r>
              <a:rPr lang="en-US" sz="1200" b="0" i="0" u="none" strike="noStrike" kern="1200" dirty="0">
                <a:solidFill>
                  <a:schemeClr val="tx1"/>
                </a:solidFill>
                <a:effectLst/>
                <a:latin typeface="+mn-lt"/>
                <a:ea typeface="+mn-ea"/>
                <a:cs typeface="+mn-cs"/>
              </a:rPr>
              <a:t> to residence time.</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The </a:t>
            </a:r>
            <a:r>
              <a:rPr lang="en-US" sz="1200" b="1" i="0" u="none" strike="noStrike" kern="1200" dirty="0">
                <a:solidFill>
                  <a:schemeClr val="tx1"/>
                </a:solidFill>
                <a:effectLst/>
                <a:latin typeface="+mn-lt"/>
                <a:ea typeface="+mn-ea"/>
                <a:cs typeface="+mn-cs"/>
              </a:rPr>
              <a:t>only </a:t>
            </a:r>
            <a:r>
              <a:rPr lang="en-US" sz="1200" b="0" i="0" u="none" strike="noStrike" kern="1200" dirty="0">
                <a:solidFill>
                  <a:schemeClr val="tx1"/>
                </a:solidFill>
                <a:effectLst/>
                <a:latin typeface="+mn-lt"/>
                <a:ea typeface="+mn-ea"/>
                <a:cs typeface="+mn-cs"/>
              </a:rPr>
              <a:t>sources claiming long adjustment times of centuries to millennia are the IPCC and three old Bern-model predecessor papers, </a:t>
            </a:r>
            <a:r>
              <a:rPr lang="en-US" sz="1200" b="1" i="0" u="none" strike="noStrike" kern="1200" dirty="0">
                <a:solidFill>
                  <a:schemeClr val="tx1"/>
                </a:solidFill>
                <a:effectLst/>
                <a:latin typeface="+mn-lt"/>
                <a:ea typeface="+mn-ea"/>
                <a:cs typeface="+mn-cs"/>
              </a:rPr>
              <a:t>each of which we falsify </a:t>
            </a:r>
            <a:r>
              <a:rPr lang="en-US" sz="1200" b="0" i="0" u="none" strike="noStrike" kern="1200" dirty="0">
                <a:solidFill>
                  <a:schemeClr val="tx1"/>
                </a:solidFill>
                <a:effectLst/>
                <a:latin typeface="+mn-lt"/>
                <a:ea typeface="+mn-ea"/>
                <a:cs typeface="+mn-cs"/>
              </a:rPr>
              <a:t>in our CO2 paper.</a:t>
            </a:r>
            <a:endParaRPr lang="en-US" b="0" dirty="0">
              <a:effectLst/>
            </a:endParaRPr>
          </a:p>
          <a:p>
            <a:endParaRPr lang="en-US" b="0" dirty="0">
              <a:effectLst/>
            </a:endParaRPr>
          </a:p>
          <a:p>
            <a:pPr rtl="0"/>
            <a:r>
              <a:rPr lang="en-US" sz="1200" b="1" i="0" u="none" strike="noStrike" kern="1200" dirty="0">
                <a:solidFill>
                  <a:schemeClr val="tx1"/>
                </a:solidFill>
                <a:effectLst/>
                <a:latin typeface="+mn-lt"/>
                <a:ea typeface="+mn-ea"/>
                <a:cs typeface="+mn-cs"/>
              </a:rPr>
              <a:t>No long adjustment time has ever been supported by a single empirical measurement.</a:t>
            </a:r>
            <a:endParaRPr lang="en-US" b="0" dirty="0">
              <a:effectLst/>
            </a:endParaRPr>
          </a:p>
          <a:p>
            <a:br>
              <a:rPr lang="en-US" dirty="0"/>
            </a:br>
            <a:endParaRPr lang="en-US" sz="1200" b="1" kern="1200" dirty="0">
              <a:latin typeface="+mn-lt"/>
              <a:ea typeface="+mn-ea"/>
              <a:cs typeface="+mn-cs"/>
            </a:endParaRPr>
          </a:p>
        </p:txBody>
      </p:sp>
      <p:sp>
        <p:nvSpPr>
          <p:cNvPr id="4" name="Slide Number Placeholder 3">
            <a:extLst>
              <a:ext uri="{FF2B5EF4-FFF2-40B4-BE49-F238E27FC236}">
                <a16:creationId xmlns:a16="http://schemas.microsoft.com/office/drawing/2014/main" id="{3E45AF0E-99E3-AD87-2EAF-BAEF5F7768C5}"/>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4036154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2D95E-4C09-063D-0463-ABE5FA3F2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6D6DA-153A-3376-1E17-A1C287C47C62}"/>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FDC707E5-E9D1-DCCB-A193-66C1F3040D65}"/>
              </a:ext>
            </a:extLst>
          </p:cNvPr>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For 38 years, the IPCC has paraded a framework that looks robust — draped in equations, satellite data, supercomputer models, Academy Awards and even Nobel Prizes.</a:t>
            </a:r>
            <a:endParaRPr lang="en-US" b="0" dirty="0">
              <a:effectLst/>
            </a:endParaRPr>
          </a:p>
          <a:p>
            <a:pPr rtl="0"/>
            <a:r>
              <a:rPr lang="en-US" sz="1200" b="0" i="0" u="none" strike="noStrike" kern="1200" dirty="0">
                <a:solidFill>
                  <a:schemeClr val="tx1"/>
                </a:solidFill>
                <a:effectLst/>
                <a:latin typeface="+mn-lt"/>
                <a:ea typeface="+mn-ea"/>
                <a:cs typeface="+mn-cs"/>
              </a:rPr>
              <a:t>But it is a snake eating its own tail, in which each piece </a:t>
            </a:r>
            <a:r>
              <a:rPr lang="en-US" sz="1200" b="1" i="0" u="none" strike="noStrike" kern="1200" dirty="0">
                <a:solidFill>
                  <a:schemeClr val="tx1"/>
                </a:solidFill>
                <a:effectLst/>
                <a:latin typeface="+mn-lt"/>
                <a:ea typeface="+mn-ea"/>
                <a:cs typeface="+mn-cs"/>
              </a:rPr>
              <a:t>appears</a:t>
            </a:r>
            <a:r>
              <a:rPr lang="en-US" sz="1200" b="0" i="0" u="none" strike="noStrike" kern="1200" dirty="0">
                <a:solidFill>
                  <a:schemeClr val="tx1"/>
                </a:solidFill>
                <a:effectLst/>
                <a:latin typeface="+mn-lt"/>
                <a:ea typeface="+mn-ea"/>
                <a:cs typeface="+mn-cs"/>
              </a:rPr>
              <a:t> to validate the next. Once you understand that the circle is </a:t>
            </a:r>
            <a:r>
              <a:rPr lang="en-US" sz="1200" b="1" i="0" u="none" strike="noStrike" kern="1200" dirty="0">
                <a:solidFill>
                  <a:schemeClr val="tx1"/>
                </a:solidFill>
                <a:effectLst/>
                <a:latin typeface="+mn-lt"/>
                <a:ea typeface="+mn-ea"/>
                <a:cs typeface="+mn-cs"/>
              </a:rPr>
              <a:t>EMPTY</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the entire house of cards collapses</a:t>
            </a:r>
            <a:r>
              <a:rPr lang="en-US" sz="1200" b="0" i="0" u="none" strike="noStrike" kern="1200" dirty="0">
                <a:solidFill>
                  <a:schemeClr val="tx1"/>
                </a:solidFill>
                <a:effectLst/>
                <a:latin typeface="+mn-lt"/>
                <a:ea typeface="+mn-ea"/>
                <a:cs typeface="+mn-cs"/>
              </a:rPr>
              <a:t>.</a:t>
            </a:r>
            <a:endParaRPr lang="en-US" b="0" dirty="0">
              <a:effectLst/>
            </a:endParaRPr>
          </a:p>
          <a:p>
            <a:pPr rtl="0"/>
            <a:r>
              <a:rPr lang="en-US" sz="1200" b="0" i="0" u="none" strike="noStrike" kern="1200" dirty="0">
                <a:solidFill>
                  <a:schemeClr val="tx1"/>
                </a:solidFill>
                <a:effectLst/>
                <a:latin typeface="+mn-lt"/>
                <a:ea typeface="+mn-ea"/>
                <a:cs typeface="+mn-cs"/>
              </a:rPr>
              <a:t>Each lie leads to the next. None stand on their own. [CLICK]</a:t>
            </a:r>
            <a:br>
              <a:rPr lang="en-US" b="0" dirty="0">
                <a:effectLst/>
              </a:rPr>
            </a:br>
            <a:endParaRPr lang="en-US" b="0" dirty="0">
              <a:effectLst/>
            </a:endParaRPr>
          </a:p>
          <a:p>
            <a:pPr rtl="0"/>
            <a:r>
              <a:rPr lang="en-US" sz="1200" b="1" i="0" u="none" strike="noStrike" kern="1200" dirty="0">
                <a:solidFill>
                  <a:schemeClr val="tx1"/>
                </a:solidFill>
                <a:effectLst/>
                <a:latin typeface="+mn-lt"/>
                <a:ea typeface="+mn-ea"/>
                <a:cs typeface="+mn-cs"/>
              </a:rPr>
              <a:t>Global Mean Surface Temperature (GMST)</a:t>
            </a:r>
            <a:r>
              <a:rPr lang="en-US" sz="1200" b="0" i="0" u="none" strike="noStrike" kern="1200" dirty="0">
                <a:solidFill>
                  <a:schemeClr val="tx1"/>
                </a:solidFill>
                <a:effectLst/>
                <a:latin typeface="+mn-lt"/>
                <a:ea typeface="+mn-ea"/>
                <a:cs typeface="+mn-cs"/>
              </a:rPr>
              <a:t> is the number that has supposedly risen 1.1 degrees Celsius since 1850.</a:t>
            </a:r>
            <a:endParaRPr lang="en-US" b="0" dirty="0">
              <a:effectLst/>
            </a:endParaRPr>
          </a:p>
          <a:p>
            <a:pPr rtl="0"/>
            <a:r>
              <a:rPr lang="en-US" sz="1200" b="0" i="0" u="none" strike="noStrike" kern="1200" dirty="0">
                <a:solidFill>
                  <a:schemeClr val="tx1"/>
                </a:solidFill>
                <a:effectLst/>
                <a:latin typeface="+mn-lt"/>
                <a:ea typeface="+mn-ea"/>
                <a:cs typeface="+mn-cs"/>
              </a:rPr>
              <a:t>The number whose further rise to 1.5 or 2 degrees is “catastrophic.” </a:t>
            </a:r>
            <a:endParaRPr lang="en-US" b="0" dirty="0">
              <a:effectLst/>
            </a:endParaRPr>
          </a:p>
          <a:p>
            <a:pPr rtl="0"/>
            <a:r>
              <a:rPr lang="en-US" sz="1200" b="0" i="0" u="none" strike="noStrike" kern="1200" dirty="0">
                <a:solidFill>
                  <a:schemeClr val="tx1"/>
                </a:solidFill>
                <a:effectLst/>
                <a:latin typeface="+mn-lt"/>
                <a:ea typeface="+mn-ea"/>
                <a:cs typeface="+mn-cs"/>
              </a:rPr>
              <a:t>“</a:t>
            </a:r>
            <a:r>
              <a:rPr lang="en-US" sz="1200" b="1" i="0" u="none" strike="noStrike" kern="1200" dirty="0">
                <a:solidFill>
                  <a:schemeClr val="tx1"/>
                </a:solidFill>
                <a:effectLst/>
                <a:latin typeface="+mn-lt"/>
                <a:ea typeface="+mn-ea"/>
                <a:cs typeface="+mn-cs"/>
              </a:rPr>
              <a:t>The most important number in the world</a:t>
            </a:r>
            <a:r>
              <a:rPr lang="en-US" sz="1200" b="0" i="0" u="none" strike="noStrike" kern="1200" dirty="0">
                <a:solidFill>
                  <a:schemeClr val="tx1"/>
                </a:solidFill>
                <a:effectLst/>
                <a:latin typeface="+mn-lt"/>
                <a:ea typeface="+mn-ea"/>
                <a:cs typeface="+mn-cs"/>
              </a:rPr>
              <a:t>.”</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GMST was </a:t>
            </a:r>
            <a:r>
              <a:rPr lang="en-US" sz="1200" b="1" i="0" u="none" strike="noStrike" kern="1200" dirty="0">
                <a:solidFill>
                  <a:schemeClr val="tx1"/>
                </a:solidFill>
                <a:effectLst/>
                <a:latin typeface="+mn-lt"/>
                <a:ea typeface="+mn-ea"/>
                <a:cs typeface="+mn-cs"/>
              </a:rPr>
              <a:t>proven meaningless </a:t>
            </a:r>
            <a:r>
              <a:rPr lang="en-US" sz="1200" b="0" i="0" u="none" strike="noStrike" kern="1200" dirty="0">
                <a:solidFill>
                  <a:schemeClr val="tx1"/>
                </a:solidFill>
                <a:effectLst/>
                <a:latin typeface="+mn-lt"/>
                <a:ea typeface="+mn-ea"/>
                <a:cs typeface="+mn-cs"/>
              </a:rPr>
              <a:t>in a 2007 paper by Essex, McKitrick, and Andresen, </a:t>
            </a:r>
            <a:r>
              <a:rPr lang="en-US" sz="1200" b="1" i="0" u="none" strike="noStrike" kern="1200" dirty="0">
                <a:solidFill>
                  <a:schemeClr val="tx1"/>
                </a:solidFill>
                <a:effectLst/>
                <a:latin typeface="+mn-lt"/>
                <a:ea typeface="+mn-ea"/>
                <a:cs typeface="+mn-cs"/>
              </a:rPr>
              <a:t>unrefuted in 19 years of peer-reviewed literature.</a:t>
            </a:r>
            <a:endParaRPr lang="en-US" b="0" dirty="0">
              <a:effectLst/>
            </a:endParaRPr>
          </a:p>
          <a:p>
            <a:pPr rtl="0"/>
            <a:r>
              <a:rPr lang="en-US" sz="1200" b="0" i="0" u="none" strike="noStrike" kern="1200" dirty="0">
                <a:solidFill>
                  <a:schemeClr val="tx1"/>
                </a:solidFill>
                <a:effectLst/>
                <a:latin typeface="+mn-lt"/>
                <a:ea typeface="+mn-ea"/>
                <a:cs typeface="+mn-cs"/>
              </a:rPr>
              <a:t>Last week, I released my paper on my new Physical Tether Theorem, providing strict mathematical formalism to translate the universal principles of </a:t>
            </a:r>
            <a:r>
              <a:rPr lang="en-US" sz="1200" b="1" i="0" u="none" strike="noStrike" kern="1200" dirty="0">
                <a:solidFill>
                  <a:schemeClr val="tx1"/>
                </a:solidFill>
                <a:effectLst/>
                <a:latin typeface="+mn-lt"/>
                <a:ea typeface="+mn-ea"/>
                <a:cs typeface="+mn-cs"/>
              </a:rPr>
              <a:t>classical science </a:t>
            </a:r>
            <a:r>
              <a:rPr lang="en-US" sz="1200" b="0" i="0" u="none" strike="noStrike" kern="1200" dirty="0">
                <a:solidFill>
                  <a:schemeClr val="tx1"/>
                </a:solidFill>
                <a:effectLst/>
                <a:latin typeface="+mn-lt"/>
                <a:ea typeface="+mn-ea"/>
                <a:cs typeface="+mn-cs"/>
              </a:rPr>
              <a:t>into a formal math theorem.</a:t>
            </a:r>
            <a:endParaRPr lang="en-US" b="0" dirty="0">
              <a:effectLst/>
            </a:endParaRPr>
          </a:p>
          <a:p>
            <a:pPr rtl="0"/>
            <a:r>
              <a:rPr lang="en-US" sz="1200" b="0" i="0" u="none" strike="noStrike" kern="1200" dirty="0">
                <a:solidFill>
                  <a:schemeClr val="tx1"/>
                </a:solidFill>
                <a:effectLst/>
                <a:latin typeface="+mn-lt"/>
                <a:ea typeface="+mn-ea"/>
                <a:cs typeface="+mn-cs"/>
              </a:rPr>
              <a:t>In one step, it categorically PROVES that </a:t>
            </a:r>
            <a:r>
              <a:rPr lang="en-US" sz="1200" b="1" i="0" u="none" strike="noStrike" kern="1200" dirty="0">
                <a:solidFill>
                  <a:schemeClr val="tx1"/>
                </a:solidFill>
                <a:effectLst/>
                <a:latin typeface="+mn-lt"/>
                <a:ea typeface="+mn-ea"/>
                <a:cs typeface="+mn-cs"/>
              </a:rPr>
              <a:t>GMST DOES NOT EXIST</a:t>
            </a:r>
            <a:r>
              <a:rPr lang="en-US" sz="1200" b="0" i="0" u="none" strike="noStrike" kern="1200" dirty="0">
                <a:solidFill>
                  <a:schemeClr val="tx1"/>
                </a:solidFill>
                <a:effectLst/>
                <a:latin typeface="+mn-lt"/>
                <a:ea typeface="+mn-ea"/>
                <a:cs typeface="+mn-cs"/>
              </a:rPr>
              <a:t> in the real world.</a:t>
            </a:r>
            <a:endParaRPr lang="en-US" b="0" dirty="0">
              <a:effectLst/>
            </a:endParaRPr>
          </a:p>
          <a:p>
            <a:pPr rtl="0"/>
            <a:r>
              <a:rPr lang="en-US" sz="1200" b="1" i="0" u="none" strike="noStrike" kern="1200" dirty="0">
                <a:solidFill>
                  <a:schemeClr val="tx1"/>
                </a:solidFill>
                <a:effectLst/>
                <a:latin typeface="+mn-lt"/>
                <a:ea typeface="+mn-ea"/>
                <a:cs typeface="+mn-cs"/>
              </a:rPr>
              <a:t>It cannot exist.</a:t>
            </a:r>
            <a:endParaRPr lang="en-US" b="0" dirty="0">
              <a:effectLst/>
            </a:endParaRPr>
          </a:p>
          <a:p>
            <a:r>
              <a:rPr lang="en-US" sz="1200" b="1" i="0" u="none" strike="noStrike" kern="1200" dirty="0">
                <a:solidFill>
                  <a:schemeClr val="tx1"/>
                </a:solidFill>
                <a:effectLst/>
                <a:latin typeface="+mn-lt"/>
                <a:ea typeface="+mn-ea"/>
                <a:cs typeface="+mn-cs"/>
              </a:rPr>
              <a:t>It is COMPLETELY physically meaningless</a:t>
            </a:r>
            <a:r>
              <a:rPr lang="en-US" sz="1200" b="0" i="0" u="none" strike="noStrike" kern="1200" dirty="0">
                <a:solidFill>
                  <a:schemeClr val="tx1"/>
                </a:solidFill>
                <a:effectLst/>
                <a:latin typeface="+mn-lt"/>
                <a:ea typeface="+mn-ea"/>
                <a:cs typeface="+mn-cs"/>
              </a:rPr>
              <a:t>.</a:t>
            </a:r>
            <a:endParaRPr lang="en-US" dirty="0"/>
          </a:p>
        </p:txBody>
      </p:sp>
      <p:sp>
        <p:nvSpPr>
          <p:cNvPr id="4" name="Slide Number Placeholder 3">
            <a:extLst>
              <a:ext uri="{FF2B5EF4-FFF2-40B4-BE49-F238E27FC236}">
                <a16:creationId xmlns:a16="http://schemas.microsoft.com/office/drawing/2014/main" id="{9705DF5C-488D-8FB6-1393-9F46C7C8B396}"/>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917169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dirty="0">
                <a:solidFill>
                  <a:schemeClr val="tx1"/>
                </a:solidFill>
                <a:effectLst/>
                <a:latin typeface="+mn-lt"/>
                <a:ea typeface="+mn-ea"/>
                <a:cs typeface="+mn-cs"/>
              </a:rPr>
              <a:t>Essex et al. 2007 concluded [CLICK]</a:t>
            </a:r>
          </a:p>
          <a:p>
            <a:pPr rtl="0"/>
            <a:endParaRPr lang="en-US" b="0" dirty="0">
              <a:effectLst/>
            </a:endParaRPr>
          </a:p>
          <a:p>
            <a:pPr rtl="0"/>
            <a:r>
              <a:rPr lang="en-US" sz="1200" b="0" i="0" u="none" strike="noStrike" kern="1200" dirty="0">
                <a:solidFill>
                  <a:schemeClr val="tx1"/>
                </a:solidFill>
                <a:effectLst/>
                <a:latin typeface="+mn-lt"/>
                <a:ea typeface="+mn-ea"/>
                <a:cs typeface="+mn-cs"/>
              </a:rPr>
              <a:t>'there is no physically meaningful global temperature for the Earth in the context of the issue of global warming.’</a:t>
            </a:r>
            <a:endParaRPr lang="en-US" b="0"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Unrefuted for 19 years.</a:t>
            </a:r>
            <a:endParaRPr lang="en-US" b="0" dirty="0">
              <a:effectLst/>
            </a:endParaRPr>
          </a:p>
          <a:p>
            <a:br>
              <a:rPr lang="en-US" dirty="0"/>
            </a:br>
            <a:endParaRPr lang="en-US" b="1"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5</a:t>
            </a:fld>
            <a:endParaRPr lang="en-US"/>
          </a:p>
        </p:txBody>
      </p:sp>
    </p:spTree>
    <p:extLst>
      <p:ext uri="{BB962C8B-B14F-4D97-AF65-F5344CB8AC3E}">
        <p14:creationId xmlns:p14="http://schemas.microsoft.com/office/powerpoint/2010/main" val="1452916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3B49-688A-EAA6-6BAF-270C5A130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A399E-9E47-99AE-CF44-278216531669}"/>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66E475BE-6711-4CF0-1F5C-5BC4F2172ACA}"/>
              </a:ext>
            </a:extLst>
          </p:cNvPr>
          <p:cNvSpPr>
            <a:spLocks noGrp="1"/>
          </p:cNvSpPr>
          <p:nvPr>
            <p:ph type="body" idx="1"/>
          </p:nvPr>
        </p:nvSpPr>
        <p:spPr>
          <a:xfrm>
            <a:off x="685800" y="579120"/>
            <a:ext cx="5486400" cy="7848601"/>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dirty="0">
                <a:effectLst/>
              </a:rPr>
              <a:t>Last week I released my Physical Tether Theorem. [CLICK]</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dirty="0">
                <a:effectLst/>
              </a:rPr>
              <a:t>It proves absolutely, from first principles, that the GMST construct as used by the IPCC, NASA, and others is physically meaningless.</a:t>
            </a:r>
          </a:p>
          <a:p>
            <a:pPr rtl="0"/>
            <a:endParaRPr lang="en-US" dirty="0"/>
          </a:p>
        </p:txBody>
      </p:sp>
      <p:sp>
        <p:nvSpPr>
          <p:cNvPr id="4" name="Slide Number Placeholder 3">
            <a:extLst>
              <a:ext uri="{FF2B5EF4-FFF2-40B4-BE49-F238E27FC236}">
                <a16:creationId xmlns:a16="http://schemas.microsoft.com/office/drawing/2014/main" id="{FAA438B6-66BD-C380-71CE-235B2FA72F9C}"/>
              </a:ext>
            </a:extLst>
          </p:cNvPr>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6</a:t>
            </a:fld>
            <a:endParaRPr lang="en-US"/>
          </a:p>
        </p:txBody>
      </p:sp>
    </p:spTree>
    <p:extLst>
      <p:ext uri="{BB962C8B-B14F-4D97-AF65-F5344CB8AC3E}">
        <p14:creationId xmlns:p14="http://schemas.microsoft.com/office/powerpoint/2010/main" val="3700390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p:cNvSpPr>
            <a:spLocks noGrp="1"/>
          </p:cNvSpPr>
          <p:nvPr>
            <p:ph type="body" idx="1"/>
          </p:nvPr>
        </p:nvSpPr>
        <p:spPr>
          <a:xfrm>
            <a:off x="685800" y="579120"/>
            <a:ext cx="5486400" cy="7848601"/>
          </a:xfrm>
          <a:prstGeom prst="rect">
            <a:avLst/>
          </a:prstGeom>
        </p:spPr>
        <p:txBody>
          <a:bodyPr/>
          <a:lstStyle/>
          <a:p>
            <a:pPr rtl="0"/>
            <a:r>
              <a:rPr lang="en-US" sz="1200" b="0" i="0" u="none" strike="noStrike" kern="1200">
                <a:solidFill>
                  <a:schemeClr val="tx1"/>
                </a:solidFill>
                <a:effectLst/>
                <a:latin typeface="+mn-lt"/>
                <a:ea typeface="+mn-ea"/>
                <a:cs typeface="+mn-cs"/>
              </a:rPr>
              <a:t>Temperature is what physicists call an </a:t>
            </a:r>
            <a:r>
              <a:rPr lang="en-US" sz="1200" b="1" i="0" u="none" strike="noStrike" kern="1200">
                <a:solidFill>
                  <a:schemeClr val="tx1"/>
                </a:solidFill>
                <a:effectLst/>
                <a:latin typeface="+mn-lt"/>
                <a:ea typeface="+mn-ea"/>
                <a:cs typeface="+mn-cs"/>
              </a:rPr>
              <a:t>intensive property</a:t>
            </a:r>
            <a:r>
              <a:rPr lang="en-US" sz="1200" b="0" i="0" u="none" strike="noStrike" kern="1200">
                <a:solidFill>
                  <a:schemeClr val="tx1"/>
                </a:solidFill>
                <a:effectLst/>
                <a:latin typeface="+mn-lt"/>
                <a:ea typeface="+mn-ea"/>
                <a:cs typeface="+mn-cs"/>
              </a:rPr>
              <a:t>. It belongs only to a system in equilibrium.</a:t>
            </a:r>
          </a:p>
          <a:p>
            <a:pPr rtl="0"/>
            <a:r>
              <a:rPr lang="en-US" sz="1200" b="0" i="0" u="none" strike="noStrike" kern="1200">
                <a:solidFill>
                  <a:schemeClr val="tx1"/>
                </a:solidFill>
                <a:effectLst/>
                <a:latin typeface="+mn-lt"/>
                <a:ea typeface="+mn-ea"/>
                <a:cs typeface="+mn-cs"/>
              </a:rPr>
              <a:t> </a:t>
            </a:r>
          </a:p>
          <a:p>
            <a:pPr rtl="0"/>
            <a:r>
              <a:rPr lang="en-US" sz="1200" b="0" i="0" u="none" strike="noStrike" kern="1200">
                <a:solidFill>
                  <a:schemeClr val="tx1"/>
                </a:solidFill>
                <a:effectLst/>
                <a:latin typeface="+mn-lt"/>
                <a:ea typeface="+mn-ea"/>
                <a:cs typeface="+mn-cs"/>
              </a:rPr>
              <a:t>You can’t meaningfully average the temperature of a system spanning 120°C differences between hot and cold locations,</a:t>
            </a:r>
          </a:p>
          <a:p>
            <a:pPr rtl="0"/>
            <a:r>
              <a:rPr lang="en-US" sz="1200" b="0" i="0" u="none" strike="noStrike" kern="1200">
                <a:solidFill>
                  <a:schemeClr val="tx1"/>
                </a:solidFill>
                <a:effectLst/>
                <a:latin typeface="+mn-lt"/>
                <a:ea typeface="+mn-ea"/>
                <a:cs typeface="+mn-cs"/>
              </a:rPr>
              <a:t> </a:t>
            </a:r>
          </a:p>
          <a:p>
            <a:pPr rtl="0"/>
            <a:r>
              <a:rPr lang="en-US" sz="1200" b="0" i="0" u="none" strike="noStrike" kern="1200">
                <a:solidFill>
                  <a:schemeClr val="tx1"/>
                </a:solidFill>
                <a:effectLst/>
                <a:latin typeface="+mn-lt"/>
                <a:ea typeface="+mn-ea"/>
                <a:cs typeface="+mn-cs"/>
              </a:rPr>
              <a:t>And with an 800-fold density difference and a 4x heat capacity difference between seawater and air, you cannot average across such a system.</a:t>
            </a:r>
            <a:br>
              <a:rPr lang="en-US"/>
            </a:br>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DFA8C17-7132-444D-ADDD-27A18627B374}" type="slidenum">
              <a:rPr lang="en-US" smtClean="0"/>
              <a:t>8</a:t>
            </a:fld>
            <a:endParaRPr lang="en-US"/>
          </a:p>
        </p:txBody>
      </p:sp>
    </p:spTree>
    <p:extLst>
      <p:ext uri="{BB962C8B-B14F-4D97-AF65-F5344CB8AC3E}">
        <p14:creationId xmlns:p14="http://schemas.microsoft.com/office/powerpoint/2010/main" val="2508822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8109A6-CDB5-8844-9A7C-76CB2B194C84}" type="slidenum">
              <a:rPr lang="en-US" smtClean="0"/>
              <a:t>11</a:t>
            </a:fld>
            <a:endParaRPr lang="en-US"/>
          </a:p>
        </p:txBody>
      </p:sp>
    </p:spTree>
    <p:extLst>
      <p:ext uri="{BB962C8B-B14F-4D97-AF65-F5344CB8AC3E}">
        <p14:creationId xmlns:p14="http://schemas.microsoft.com/office/powerpoint/2010/main" val="4288635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CBD66-22D8-1821-64CA-14B134FB3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728BD-8A91-BFC4-6764-D9C84BA16988}"/>
              </a:ext>
            </a:extLst>
          </p:cNvPr>
          <p:cNvSpPr>
            <a:spLocks noGrp="1" noRot="1" noChangeAspect="1"/>
          </p:cNvSpPr>
          <p:nvPr>
            <p:ph type="sldImg"/>
          </p:nvPr>
        </p:nvSpPr>
        <p:spPr>
          <a:xfrm>
            <a:off x="685800" y="334963"/>
            <a:ext cx="5486400" cy="3086100"/>
          </a:xfrm>
          <a:prstGeom prst="rect">
            <a:avLst/>
          </a:prstGeom>
        </p:spPr>
        <p:txBody>
          <a:bodyPr/>
          <a:lstStyle/>
          <a:p>
            <a:endParaRPr lang="en-US"/>
          </a:p>
        </p:txBody>
      </p:sp>
      <p:sp>
        <p:nvSpPr>
          <p:cNvPr id="3" name="Notes Placeholder 2">
            <a:extLst>
              <a:ext uri="{FF2B5EF4-FFF2-40B4-BE49-F238E27FC236}">
                <a16:creationId xmlns:a16="http://schemas.microsoft.com/office/drawing/2014/main" id="{66EBFF6D-B825-89A1-5E64-CF6F2FF14C55}"/>
              </a:ext>
            </a:extLst>
          </p:cNvPr>
          <p:cNvSpPr>
            <a:spLocks noGrp="1"/>
          </p:cNvSpPr>
          <p:nvPr>
            <p:ph type="body" idx="1"/>
          </p:nvPr>
        </p:nvSpPr>
        <p:spPr>
          <a:xfrm>
            <a:off x="685800" y="579120"/>
            <a:ext cx="5486400" cy="7848601"/>
          </a:xfrm>
          <a:prstGeom prst="rect">
            <a:avLst/>
          </a:prstGeom>
        </p:spPr>
        <p:txBody>
          <a:bodyPr/>
          <a:lstStyle/>
          <a:p>
            <a:r>
              <a:rPr lang="en-US"/>
              <a:t>Now, CMIP. The climate models.</a:t>
            </a:r>
          </a:p>
        </p:txBody>
      </p:sp>
      <p:sp>
        <p:nvSpPr>
          <p:cNvPr id="4" name="Slide Number Placeholder 3">
            <a:extLst>
              <a:ext uri="{FF2B5EF4-FFF2-40B4-BE49-F238E27FC236}">
                <a16:creationId xmlns:a16="http://schemas.microsoft.com/office/drawing/2014/main" id="{F10312FD-09D9-A5B1-8D88-6B600C747E36}"/>
              </a:ext>
            </a:extLst>
          </p:cNvPr>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539726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81520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D742EC-5D3A-A14E-A9F8-70F6F33C08CD}"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1260758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4"/>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D742EC-5D3A-A14E-A9F8-70F6F33C08CD}"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2243804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Pr>
        <a:solidFill>
          <a:srgbClr val="2B4A7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2321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83079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D742EC-5D3A-A14E-A9F8-70F6F33C08CD}"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20736669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64"/>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D742EC-5D3A-A14E-A9F8-70F6F33C08CD}"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304876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ED742EC-5D3A-A14E-A9F8-70F6F33C08CD}" type="datetimeFigureOut">
              <a:rPr lang="en-US" smtClean="0"/>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2944182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ED742EC-5D3A-A14E-A9F8-70F6F33C08CD}" type="datetimeFigureOut">
              <a:rPr lang="en-US" smtClean="0"/>
              <a:t>7/23/26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62843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ED742EC-5D3A-A14E-A9F8-70F6F33C08CD}" type="datetimeFigureOut">
              <a:rPr lang="en-US" smtClean="0"/>
              <a:t>7/23/26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2750894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D742EC-5D3A-A14E-A9F8-70F6F33C08CD}" type="datetimeFigureOut">
              <a:rPr lang="en-US" smtClean="0"/>
              <a:t>7/23/26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2091887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D742EC-5D3A-A14E-A9F8-70F6F33C08CD}" type="datetimeFigureOut">
              <a:rPr lang="en-US" smtClean="0"/>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2476407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D742EC-5D3A-A14E-A9F8-70F6F33C08CD}" type="datetimeFigureOut">
              <a:rPr lang="en-US" smtClean="0"/>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19A2B7-7CCA-1745-8DC3-5C1C52EE3928}" type="slidenum">
              <a:rPr lang="en-US" smtClean="0"/>
              <a:t>‹#›</a:t>
            </a:fld>
            <a:endParaRPr lang="en-US"/>
          </a:p>
        </p:txBody>
      </p:sp>
    </p:spTree>
    <p:extLst>
      <p:ext uri="{BB962C8B-B14F-4D97-AF65-F5344CB8AC3E}">
        <p14:creationId xmlns:p14="http://schemas.microsoft.com/office/powerpoint/2010/main" val="3123825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smtClean="0"/>
              <a:t>7/23/26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b="1" i="1">
                <a:solidFill>
                  <a:srgbClr val="FFFFFF"/>
                </a:solidFill>
                <a:latin typeface="Georgia" pitchFamily="34" charset="0"/>
                <a:ea typeface="Georgia" pitchFamily="34" charset="-122"/>
                <a:cs typeface="Georgia" pitchFamily="34" charset="-120"/>
              </a:rPr>
              <a:t>Click to edit this footer</a:t>
            </a:r>
            <a:endParaRPr lang="en-US" sz="300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1688675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www.aoml.noaa.gov/phod/argo/opr/float_array.php?args=world_1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emf"/></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061B-408D-B8B4-83B2-ADEF8502D575}"/>
              </a:ext>
            </a:extLst>
          </p:cNvPr>
          <p:cNvSpPr>
            <a:spLocks noGrp="1"/>
          </p:cNvSpPr>
          <p:nvPr>
            <p:ph type="ctrTitle"/>
          </p:nvPr>
        </p:nvSpPr>
        <p:spPr>
          <a:xfrm>
            <a:off x="376177" y="444676"/>
            <a:ext cx="11493661" cy="1482512"/>
          </a:xfrm>
        </p:spPr>
        <p:txBody>
          <a:bodyPr anchor="t" anchorCtr="0">
            <a:normAutofit/>
          </a:bodyPr>
          <a:lstStyle/>
          <a:p>
            <a:pPr fontAlgn="t"/>
            <a:r>
              <a:rPr lang="en-US" sz="8000" dirty="0">
                <a:solidFill>
                  <a:srgbClr val="FFFF00"/>
                </a:solidFill>
                <a:latin typeface="Baloo Bhaijaan" panose="03080902040302020200" pitchFamily="66" charset="-78"/>
                <a:cs typeface="Baloo Bhaijaan" panose="03080902040302020200" pitchFamily="66" charset="-78"/>
              </a:rPr>
              <a:t>The IPCC Circle of Lies</a:t>
            </a:r>
            <a:endParaRPr lang="en-US" sz="9600" dirty="0">
              <a:solidFill>
                <a:srgbClr val="FFFF00"/>
              </a:solidFill>
              <a:latin typeface="Baloo Bhaijaan" panose="03080902040302020200" pitchFamily="66" charset="-78"/>
              <a:cs typeface="Baloo Bhaijaan" panose="03080902040302020200" pitchFamily="66" charset="-78"/>
            </a:endParaRPr>
          </a:p>
        </p:txBody>
      </p:sp>
      <p:sp>
        <p:nvSpPr>
          <p:cNvPr id="4" name="TextBox 3">
            <a:extLst>
              <a:ext uri="{FF2B5EF4-FFF2-40B4-BE49-F238E27FC236}">
                <a16:creationId xmlns:a16="http://schemas.microsoft.com/office/drawing/2014/main" id="{2CBF494E-341E-E103-95AB-EB8C9AAF68DF}"/>
              </a:ext>
            </a:extLst>
          </p:cNvPr>
          <p:cNvSpPr txBox="1"/>
          <p:nvPr/>
        </p:nvSpPr>
        <p:spPr>
          <a:xfrm>
            <a:off x="451413" y="1770468"/>
            <a:ext cx="11233230" cy="2190964"/>
          </a:xfrm>
          <a:prstGeom prst="rect">
            <a:avLst/>
          </a:prstGeom>
          <a:noFill/>
        </p:spPr>
        <p:txBody>
          <a:bodyPr wrap="square" rtlCol="0">
            <a:noAutofit/>
          </a:bodyPr>
          <a:lstStyle/>
          <a:p>
            <a:pPr algn="ctr"/>
            <a:r>
              <a:rPr lang="en-US" sz="6600" dirty="0">
                <a:solidFill>
                  <a:schemeClr val="bg1"/>
                </a:solidFill>
                <a:latin typeface="Baloo Bhaijaan" panose="03080902040302020200" pitchFamily="66" charset="-78"/>
                <a:cs typeface="Baloo Bhaijaan" panose="03080902040302020200" pitchFamily="66" charset="-78"/>
              </a:rPr>
              <a:t>Five Papers Falsify </a:t>
            </a:r>
          </a:p>
          <a:p>
            <a:pPr algn="ctr"/>
            <a:r>
              <a:rPr lang="en-US" sz="6600" dirty="0">
                <a:solidFill>
                  <a:schemeClr val="bg1"/>
                </a:solidFill>
                <a:latin typeface="Baloo Bhaijaan" panose="03080902040302020200" pitchFamily="66" charset="-78"/>
                <a:cs typeface="Baloo Bhaijaan" panose="03080902040302020200" pitchFamily="66" charset="-78"/>
              </a:rPr>
              <a:t>the Entire Framework</a:t>
            </a:r>
          </a:p>
        </p:txBody>
      </p:sp>
      <p:sp>
        <p:nvSpPr>
          <p:cNvPr id="3" name="Subtitle 2">
            <a:extLst>
              <a:ext uri="{FF2B5EF4-FFF2-40B4-BE49-F238E27FC236}">
                <a16:creationId xmlns:a16="http://schemas.microsoft.com/office/drawing/2014/main" id="{B100F63A-C079-C150-98E7-D203A84A9C2F}"/>
              </a:ext>
            </a:extLst>
          </p:cNvPr>
          <p:cNvSpPr>
            <a:spLocks noGrp="1"/>
          </p:cNvSpPr>
          <p:nvPr>
            <p:ph type="subTitle" idx="1"/>
          </p:nvPr>
        </p:nvSpPr>
        <p:spPr>
          <a:xfrm>
            <a:off x="1" y="4025524"/>
            <a:ext cx="12236520" cy="2832475"/>
          </a:xfrm>
          <a:solidFill>
            <a:schemeClr val="bg2">
              <a:lumMod val="90000"/>
            </a:schemeClr>
          </a:solidFill>
        </p:spPr>
        <p:txBody>
          <a:bodyPr vert="horz" lIns="121920" tIns="0" rIns="121920" bIns="0" rtlCol="0" anchor="ctr" anchorCtr="1">
            <a:noAutofit/>
          </a:bodyPr>
          <a:lstStyle/>
          <a:p>
            <a:pPr fontAlgn="t">
              <a:spcBef>
                <a:spcPts val="0"/>
              </a:spcBef>
            </a:pPr>
            <a:r>
              <a:rPr lang="en-US" sz="4800" b="1" dirty="0">
                <a:solidFill>
                  <a:srgbClr val="223454"/>
                </a:solidFill>
              </a:rPr>
              <a:t>Jonathan Cohler</a:t>
            </a:r>
            <a:endParaRPr lang="en-US" sz="4800" b="1" dirty="0">
              <a:noFill/>
            </a:endParaRPr>
          </a:p>
          <a:p>
            <a:pPr fontAlgn="t">
              <a:lnSpc>
                <a:spcPct val="70000"/>
              </a:lnSpc>
              <a:spcBef>
                <a:spcPts val="0"/>
              </a:spcBef>
              <a:spcAft>
                <a:spcPts val="600"/>
              </a:spcAft>
            </a:pPr>
            <a:r>
              <a:rPr lang="en-US" sz="3200" dirty="0" err="1">
                <a:solidFill>
                  <a:srgbClr val="223454"/>
                </a:solidFill>
              </a:rPr>
              <a:t>cohler@post.harvard.edu</a:t>
            </a:r>
            <a:endParaRPr lang="en-US" sz="3200" dirty="0">
              <a:solidFill>
                <a:srgbClr val="223454"/>
              </a:solidFill>
            </a:endParaRPr>
          </a:p>
          <a:p>
            <a:pPr>
              <a:spcBef>
                <a:spcPts val="0"/>
              </a:spcBef>
            </a:pPr>
            <a:r>
              <a:rPr lang="en-US" sz="3200" dirty="0">
                <a:solidFill>
                  <a:srgbClr val="223454"/>
                </a:solidFill>
              </a:rPr>
              <a:t>17th International Climate and Energy Conference (IKEK-17)</a:t>
            </a:r>
          </a:p>
          <a:p>
            <a:pPr>
              <a:spcBef>
                <a:spcPts val="0"/>
              </a:spcBef>
            </a:pPr>
            <a:r>
              <a:rPr lang="en-US" sz="3200" dirty="0">
                <a:solidFill>
                  <a:srgbClr val="223454"/>
                </a:solidFill>
              </a:rPr>
              <a:t>June 26-27, 2026</a:t>
            </a:r>
          </a:p>
          <a:p>
            <a:pPr>
              <a:spcBef>
                <a:spcPts val="0"/>
              </a:spcBef>
            </a:pPr>
            <a:r>
              <a:rPr lang="en-US" sz="3200" dirty="0">
                <a:solidFill>
                  <a:srgbClr val="223454"/>
                </a:solidFill>
              </a:rPr>
              <a:t>Halle an der Saale</a:t>
            </a:r>
            <a:endParaRPr lang="en-US" sz="4400" baseline="30000" dirty="0">
              <a:solidFill>
                <a:srgbClr val="223454"/>
              </a:solidFill>
            </a:endParaRPr>
          </a:p>
        </p:txBody>
      </p:sp>
    </p:spTree>
    <p:extLst>
      <p:ext uri="{BB962C8B-B14F-4D97-AF65-F5344CB8AC3E}">
        <p14:creationId xmlns:p14="http://schemas.microsoft.com/office/powerpoint/2010/main" val="3831515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00" y="134502"/>
            <a:ext cx="11392000" cy="830997"/>
          </a:xfrm>
          <a:prstGeom prst="rect">
            <a:avLst/>
          </a:prstGeom>
          <a:noFill/>
        </p:spPr>
        <p:txBody>
          <a:bodyPr wrap="square" lIns="0" tIns="0" rIns="0" bIns="0" anchor="ctr">
            <a:spAutoFit/>
          </a:bodyPr>
          <a:lstStyle/>
          <a:p>
            <a:pPr algn="ctr"/>
            <a:r>
              <a:rPr sz="5400" b="1" i="0" dirty="0">
                <a:solidFill>
                  <a:srgbClr val="FFFF00"/>
                </a:solidFill>
                <a:latin typeface="Calibri"/>
              </a:rPr>
              <a:t>Consequences</a:t>
            </a:r>
            <a:r>
              <a:rPr lang="en-US" sz="5400" b="1" i="0" dirty="0">
                <a:solidFill>
                  <a:srgbClr val="FFFF00"/>
                </a:solidFill>
                <a:latin typeface="Calibri"/>
              </a:rPr>
              <a:t>:</a:t>
            </a:r>
            <a:r>
              <a:rPr lang="en-US" sz="5400" b="1" dirty="0">
                <a:solidFill>
                  <a:srgbClr val="FFFF00"/>
                </a:solidFill>
                <a:latin typeface="Calibri"/>
              </a:rPr>
              <a:t> </a:t>
            </a:r>
            <a:r>
              <a:rPr sz="5400" b="1" i="0" dirty="0">
                <a:solidFill>
                  <a:srgbClr val="FFFF00"/>
                </a:solidFill>
                <a:latin typeface="Calibri"/>
              </a:rPr>
              <a:t>Immediate</a:t>
            </a:r>
            <a:r>
              <a:rPr lang="en-US" sz="5400" b="1" i="0" dirty="0">
                <a:solidFill>
                  <a:srgbClr val="FFFF00"/>
                </a:solidFill>
                <a:latin typeface="Calibri"/>
              </a:rPr>
              <a:t> &amp; TOTAL</a:t>
            </a:r>
            <a:endParaRPr sz="5400" b="1" i="0" dirty="0">
              <a:solidFill>
                <a:srgbClr val="FFFF00"/>
              </a:solidFill>
              <a:latin typeface="Calibri"/>
            </a:endParaRPr>
          </a:p>
        </p:txBody>
      </p:sp>
      <p:sp>
        <p:nvSpPr>
          <p:cNvPr id="3" name="TextBox 2"/>
          <p:cNvSpPr txBox="1"/>
          <p:nvPr/>
        </p:nvSpPr>
        <p:spPr>
          <a:xfrm>
            <a:off x="400000" y="984557"/>
            <a:ext cx="11392000" cy="430887"/>
          </a:xfrm>
          <a:prstGeom prst="rect">
            <a:avLst/>
          </a:prstGeom>
          <a:noFill/>
        </p:spPr>
        <p:txBody>
          <a:bodyPr wrap="square" lIns="0" tIns="0" rIns="0" bIns="0" anchor="ctr">
            <a:spAutoFit/>
          </a:bodyPr>
          <a:lstStyle/>
          <a:p>
            <a:pPr algn="ctr"/>
            <a:r>
              <a:rPr sz="2800" b="0" i="1" dirty="0">
                <a:solidFill>
                  <a:srgbClr val="B0B8C8"/>
                </a:solidFill>
                <a:latin typeface="Calibri"/>
              </a:rPr>
              <a:t>GMST is physically meaningless.  </a:t>
            </a:r>
            <a:r>
              <a:rPr lang="en-US" sz="2800" b="1" i="1" dirty="0">
                <a:solidFill>
                  <a:srgbClr val="FF9933"/>
                </a:solidFill>
                <a:latin typeface="Calibri"/>
              </a:rPr>
              <a:t>A few IPCC examples…</a:t>
            </a:r>
            <a:endParaRPr sz="2800" b="1" i="1" dirty="0">
              <a:solidFill>
                <a:srgbClr val="FF9933"/>
              </a:solidFill>
              <a:latin typeface="Calibri"/>
            </a:endParaRPr>
          </a:p>
        </p:txBody>
      </p:sp>
      <p:grpSp>
        <p:nvGrpSpPr>
          <p:cNvPr id="23" name="Group 22">
            <a:extLst>
              <a:ext uri="{FF2B5EF4-FFF2-40B4-BE49-F238E27FC236}">
                <a16:creationId xmlns:a16="http://schemas.microsoft.com/office/drawing/2014/main" id="{7A550655-0D74-91C3-0EAF-B042D334FA4A}"/>
              </a:ext>
            </a:extLst>
          </p:cNvPr>
          <p:cNvGrpSpPr/>
          <p:nvPr/>
        </p:nvGrpSpPr>
        <p:grpSpPr>
          <a:xfrm>
            <a:off x="3236000" y="1530000"/>
            <a:ext cx="2860000" cy="3815444"/>
            <a:chOff x="3236000" y="1530000"/>
            <a:chExt cx="2860000" cy="3815444"/>
          </a:xfrm>
        </p:grpSpPr>
        <p:sp>
          <p:nvSpPr>
            <p:cNvPr id="8" name="Rectangle 7"/>
            <p:cNvSpPr/>
            <p:nvPr/>
          </p:nvSpPr>
          <p:spPr>
            <a:xfrm>
              <a:off x="3306000" y="1620000"/>
              <a:ext cx="2700000" cy="3725444"/>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9" name="Oval 8"/>
            <p:cNvSpPr/>
            <p:nvPr/>
          </p:nvSpPr>
          <p:spPr>
            <a:xfrm>
              <a:off x="5656000" y="1530000"/>
              <a:ext cx="440000" cy="44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600" b="1" i="0">
                  <a:solidFill>
                    <a:srgbClr val="FFFFFF"/>
                  </a:solidFill>
                  <a:latin typeface="Calibri"/>
                </a:rPr>
                <a:t>✗</a:t>
              </a:r>
            </a:p>
          </p:txBody>
        </p:sp>
        <p:sp>
          <p:nvSpPr>
            <p:cNvPr id="10" name="Oval 9"/>
            <p:cNvSpPr/>
            <p:nvPr/>
          </p:nvSpPr>
          <p:spPr>
            <a:xfrm>
              <a:off x="3236000" y="1550000"/>
              <a:ext cx="400000" cy="40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i="0">
                  <a:solidFill>
                    <a:srgbClr val="233455"/>
                  </a:solidFill>
                  <a:latin typeface="Calibri"/>
                </a:rPr>
                <a:t>2</a:t>
              </a:r>
            </a:p>
          </p:txBody>
        </p:sp>
        <p:sp>
          <p:nvSpPr>
            <p:cNvPr id="11" name="TextBox 10"/>
            <p:cNvSpPr txBox="1"/>
            <p:nvPr/>
          </p:nvSpPr>
          <p:spPr>
            <a:xfrm>
              <a:off x="3466000" y="1861785"/>
              <a:ext cx="2380000" cy="3219302"/>
            </a:xfrm>
            <a:prstGeom prst="rect">
              <a:avLst/>
            </a:prstGeom>
            <a:noFill/>
          </p:spPr>
          <p:txBody>
            <a:bodyPr wrap="square" lIns="0" tIns="0" rIns="0" bIns="0" anchor="t" anchorCtr="0">
              <a:noAutofit/>
            </a:bodyPr>
            <a:lstStyle/>
            <a:p>
              <a:pPr algn="ctr">
                <a:lnSpc>
                  <a:spcPct val="100000"/>
                </a:lnSpc>
              </a:pPr>
              <a:r>
                <a:rPr sz="6400" b="1" i="0" dirty="0">
                  <a:solidFill>
                    <a:srgbClr val="FFFF00"/>
                  </a:solidFill>
                  <a:latin typeface="Calibri"/>
                </a:rPr>
                <a:t>1.1 </a:t>
              </a:r>
              <a:r>
                <a:rPr sz="6400" b="1" i="0" dirty="0">
                  <a:solidFill>
                    <a:srgbClr val="FF0000"/>
                  </a:solidFill>
                  <a:latin typeface="Calibri"/>
                </a:rPr>
                <a:t>°C</a:t>
              </a:r>
            </a:p>
            <a:p>
              <a:pPr algn="ctr">
                <a:spcBef>
                  <a:spcPts val="800"/>
                </a:spcBef>
              </a:pPr>
              <a:r>
                <a:rPr lang="en-US" sz="2400" b="1" i="1" dirty="0">
                  <a:solidFill>
                    <a:srgbClr val="FFFFFF"/>
                  </a:solidFill>
                  <a:latin typeface="Calibri"/>
                </a:rPr>
                <a:t>IPCC AR6</a:t>
              </a:r>
              <a:br>
                <a:rPr lang="en-US" sz="2400" b="1" i="1" dirty="0">
                  <a:solidFill>
                    <a:srgbClr val="FFFFFF"/>
                  </a:solidFill>
                  <a:latin typeface="Calibri"/>
                </a:rPr>
              </a:br>
              <a:r>
                <a:rPr lang="en-US" sz="2400" b="1" i="1" dirty="0">
                  <a:solidFill>
                    <a:srgbClr val="FFFFFF"/>
                  </a:solidFill>
                  <a:latin typeface="Calibri"/>
                </a:rPr>
                <a:t>"</a:t>
              </a:r>
              <a:r>
                <a:rPr sz="2400" b="1" i="1" dirty="0">
                  <a:solidFill>
                    <a:srgbClr val="FFFFFF"/>
                  </a:solidFill>
                  <a:latin typeface="Calibri"/>
                </a:rPr>
                <a:t>warming</a:t>
              </a:r>
              <a:r>
                <a:rPr lang="en-US" sz="2400" b="1" i="1" dirty="0">
                  <a:solidFill>
                    <a:srgbClr val="FFFFFF"/>
                  </a:solidFill>
                  <a:latin typeface="Calibri"/>
                </a:rPr>
                <a:t>"</a:t>
              </a:r>
              <a:r>
                <a:rPr sz="2400" b="1" i="1" dirty="0">
                  <a:solidFill>
                    <a:srgbClr val="FFFFFF"/>
                  </a:solidFill>
                  <a:latin typeface="Calibri"/>
                </a:rPr>
                <a:t> </a:t>
              </a:r>
              <a:br>
                <a:rPr lang="en-US" sz="2400" b="1" i="1" dirty="0">
                  <a:solidFill>
                    <a:srgbClr val="FFFFFF"/>
                  </a:solidFill>
                  <a:latin typeface="Calibri"/>
                </a:rPr>
              </a:br>
              <a:r>
                <a:rPr sz="2400" b="1" i="1" dirty="0">
                  <a:solidFill>
                    <a:srgbClr val="FFFFFF"/>
                  </a:solidFill>
                  <a:latin typeface="Calibri"/>
                </a:rPr>
                <a:t>since 1850</a:t>
              </a:r>
            </a:p>
            <a:p>
              <a:pPr algn="ctr">
                <a:spcBef>
                  <a:spcPts val="1000"/>
                </a:spcBef>
              </a:pPr>
              <a:r>
                <a:rPr sz="1200" b="0" i="0" dirty="0">
                  <a:solidFill>
                    <a:srgbClr val="FF4444"/>
                  </a:solidFill>
                  <a:latin typeface="Calibri"/>
                </a:rPr>
                <a:t>———————</a:t>
              </a:r>
            </a:p>
            <a:p>
              <a:pPr algn="ctr">
                <a:lnSpc>
                  <a:spcPct val="115000"/>
                </a:lnSpc>
                <a:spcBef>
                  <a:spcPts val="800"/>
                </a:spcBef>
              </a:pPr>
              <a:r>
                <a:rPr sz="1600" b="0" i="1" dirty="0">
                  <a:solidFill>
                    <a:srgbClr val="B0B8C8"/>
                  </a:solidFill>
                  <a:latin typeface="Calibri"/>
                </a:rPr>
                <a:t>Not a measurement.</a:t>
              </a:r>
              <a:r>
                <a:rPr lang="en-US" sz="1600" b="0" i="1" dirty="0">
                  <a:solidFill>
                    <a:srgbClr val="B0B8C8"/>
                  </a:solidFill>
                  <a:latin typeface="Calibri"/>
                </a:rPr>
                <a:t> Physical fiction</a:t>
              </a:r>
              <a:r>
                <a:rPr sz="1600" b="0" i="1" dirty="0">
                  <a:solidFill>
                    <a:srgbClr val="B0B8C8"/>
                  </a:solidFill>
                  <a:latin typeface="Calibri"/>
                </a:rPr>
                <a:t>.</a:t>
              </a:r>
            </a:p>
          </p:txBody>
        </p:sp>
      </p:grpSp>
      <p:grpSp>
        <p:nvGrpSpPr>
          <p:cNvPr id="24" name="Group 23">
            <a:extLst>
              <a:ext uri="{FF2B5EF4-FFF2-40B4-BE49-F238E27FC236}">
                <a16:creationId xmlns:a16="http://schemas.microsoft.com/office/drawing/2014/main" id="{1DCB1857-71F1-E35E-B16E-070B8182B390}"/>
              </a:ext>
            </a:extLst>
          </p:cNvPr>
          <p:cNvGrpSpPr/>
          <p:nvPr/>
        </p:nvGrpSpPr>
        <p:grpSpPr>
          <a:xfrm>
            <a:off x="6116000" y="1530000"/>
            <a:ext cx="2860000" cy="3815444"/>
            <a:chOff x="6116000" y="1530000"/>
            <a:chExt cx="2860000" cy="3815444"/>
          </a:xfrm>
        </p:grpSpPr>
        <p:sp>
          <p:nvSpPr>
            <p:cNvPr id="12" name="Rectangle 11"/>
            <p:cNvSpPr/>
            <p:nvPr/>
          </p:nvSpPr>
          <p:spPr>
            <a:xfrm>
              <a:off x="6186000" y="1620000"/>
              <a:ext cx="2700000" cy="3725444"/>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3" name="Oval 12"/>
            <p:cNvSpPr/>
            <p:nvPr/>
          </p:nvSpPr>
          <p:spPr>
            <a:xfrm>
              <a:off x="8536000" y="1530000"/>
              <a:ext cx="440000" cy="44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600" b="1" i="0">
                  <a:solidFill>
                    <a:srgbClr val="FFFFFF"/>
                  </a:solidFill>
                  <a:latin typeface="Calibri"/>
                </a:rPr>
                <a:t>✗</a:t>
              </a:r>
            </a:p>
          </p:txBody>
        </p:sp>
        <p:sp>
          <p:nvSpPr>
            <p:cNvPr id="14" name="Oval 13"/>
            <p:cNvSpPr/>
            <p:nvPr/>
          </p:nvSpPr>
          <p:spPr>
            <a:xfrm>
              <a:off x="6116000" y="1550000"/>
              <a:ext cx="400000" cy="40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i="0">
                  <a:solidFill>
                    <a:srgbClr val="233455"/>
                  </a:solidFill>
                  <a:latin typeface="Calibri"/>
                </a:rPr>
                <a:t>3</a:t>
              </a:r>
            </a:p>
          </p:txBody>
        </p:sp>
        <p:sp>
          <p:nvSpPr>
            <p:cNvPr id="15" name="TextBox 14"/>
            <p:cNvSpPr txBox="1"/>
            <p:nvPr/>
          </p:nvSpPr>
          <p:spPr>
            <a:xfrm>
              <a:off x="6346000" y="1813087"/>
              <a:ext cx="2380000" cy="3218814"/>
            </a:xfrm>
            <a:prstGeom prst="rect">
              <a:avLst/>
            </a:prstGeom>
            <a:noFill/>
          </p:spPr>
          <p:txBody>
            <a:bodyPr wrap="square" lIns="0" tIns="0" rIns="0" bIns="0" anchor="t" anchorCtr="0">
              <a:noAutofit/>
            </a:bodyPr>
            <a:lstStyle/>
            <a:p>
              <a:pPr algn="ctr">
                <a:lnSpc>
                  <a:spcPct val="100000"/>
                </a:lnSpc>
              </a:pPr>
              <a:r>
                <a:rPr sz="8000" b="1" i="0" dirty="0">
                  <a:solidFill>
                    <a:srgbClr val="FFFF00"/>
                  </a:solidFill>
                  <a:latin typeface="Calibri"/>
                </a:rPr>
                <a:t>ECS</a:t>
              </a:r>
            </a:p>
            <a:p>
              <a:pPr algn="ctr">
                <a:spcBef>
                  <a:spcPts val="800"/>
                </a:spcBef>
              </a:pPr>
              <a:r>
                <a:rPr lang="en-US" sz="2000" b="1" i="1" dirty="0">
                  <a:solidFill>
                    <a:srgbClr val="FFFFFF"/>
                  </a:solidFill>
                  <a:latin typeface="Calibri"/>
                </a:rPr>
                <a:t>"</a:t>
              </a:r>
              <a:r>
                <a:rPr sz="2000" b="1" i="1" dirty="0">
                  <a:solidFill>
                    <a:srgbClr val="FFFFFF"/>
                  </a:solidFill>
                  <a:latin typeface="Calibri"/>
                </a:rPr>
                <a:t>Equilibrium</a:t>
              </a:r>
              <a:r>
                <a:rPr lang="en-US" sz="2000" b="1" i="1" dirty="0">
                  <a:solidFill>
                    <a:srgbClr val="FFFFFF"/>
                  </a:solidFill>
                  <a:latin typeface="Calibri"/>
                </a:rPr>
                <a:t>"</a:t>
              </a:r>
              <a:br>
                <a:rPr lang="en-US" sz="2000" b="1" i="1" dirty="0">
                  <a:solidFill>
                    <a:srgbClr val="FFFFFF"/>
                  </a:solidFill>
                  <a:latin typeface="Calibri"/>
                </a:rPr>
              </a:br>
              <a:r>
                <a:rPr sz="2000" b="1" i="1" dirty="0">
                  <a:solidFill>
                    <a:srgbClr val="FFFFFF"/>
                  </a:solidFill>
                  <a:latin typeface="Calibri"/>
                </a:rPr>
                <a:t>climate sensitivity</a:t>
              </a:r>
            </a:p>
            <a:p>
              <a:pPr algn="ctr">
                <a:spcBef>
                  <a:spcPts val="1000"/>
                </a:spcBef>
              </a:pPr>
              <a:r>
                <a:rPr sz="1200" b="0" i="0" dirty="0">
                  <a:solidFill>
                    <a:srgbClr val="FF4444"/>
                  </a:solidFill>
                  <a:latin typeface="Calibri"/>
                </a:rPr>
                <a:t>———————</a:t>
              </a:r>
            </a:p>
            <a:p>
              <a:pPr algn="ctr">
                <a:lnSpc>
                  <a:spcPct val="115000"/>
                </a:lnSpc>
                <a:spcBef>
                  <a:spcPts val="800"/>
                </a:spcBef>
              </a:pPr>
              <a:r>
                <a:rPr lang="en-US" sz="1600" b="0" i="1" dirty="0">
                  <a:solidFill>
                    <a:srgbClr val="B0B8C8"/>
                  </a:solidFill>
                  <a:latin typeface="Calibri"/>
                </a:rPr>
                <a:t>Modeled </a:t>
              </a:r>
              <a:r>
                <a:rPr sz="1600" b="0" i="1" dirty="0">
                  <a:solidFill>
                    <a:srgbClr val="B0B8C8"/>
                  </a:solidFill>
                  <a:latin typeface="Calibri"/>
                </a:rPr>
                <a:t>ΔGMST per CO₂ doubling.</a:t>
              </a:r>
              <a:r>
                <a:rPr lang="en-US" sz="1600" b="0" i="1" dirty="0">
                  <a:solidFill>
                    <a:srgbClr val="B0B8C8"/>
                  </a:solidFill>
                  <a:latin typeface="Calibri"/>
                </a:rPr>
                <a:t> </a:t>
              </a:r>
              <a:r>
                <a:rPr sz="1600" b="0" i="1" dirty="0">
                  <a:solidFill>
                    <a:srgbClr val="B0B8C8"/>
                  </a:solidFill>
                  <a:latin typeface="Calibri"/>
                </a:rPr>
                <a:t>Two voids, subtracted.</a:t>
              </a:r>
            </a:p>
          </p:txBody>
        </p:sp>
      </p:grpSp>
      <p:grpSp>
        <p:nvGrpSpPr>
          <p:cNvPr id="25" name="Group 24">
            <a:extLst>
              <a:ext uri="{FF2B5EF4-FFF2-40B4-BE49-F238E27FC236}">
                <a16:creationId xmlns:a16="http://schemas.microsoft.com/office/drawing/2014/main" id="{46225528-293F-1EE3-9D4F-54838BCC501A}"/>
              </a:ext>
            </a:extLst>
          </p:cNvPr>
          <p:cNvGrpSpPr/>
          <p:nvPr/>
        </p:nvGrpSpPr>
        <p:grpSpPr>
          <a:xfrm>
            <a:off x="8996000" y="1530000"/>
            <a:ext cx="2860000" cy="3815444"/>
            <a:chOff x="8996000" y="1530000"/>
            <a:chExt cx="2860000" cy="3815444"/>
          </a:xfrm>
        </p:grpSpPr>
        <p:sp>
          <p:nvSpPr>
            <p:cNvPr id="16" name="Rectangle 15"/>
            <p:cNvSpPr/>
            <p:nvPr/>
          </p:nvSpPr>
          <p:spPr>
            <a:xfrm>
              <a:off x="9066000" y="1620000"/>
              <a:ext cx="2700000" cy="3725444"/>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7" name="Oval 16"/>
            <p:cNvSpPr/>
            <p:nvPr/>
          </p:nvSpPr>
          <p:spPr>
            <a:xfrm>
              <a:off x="11416000" y="1530000"/>
              <a:ext cx="440000" cy="44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600" b="1" i="0">
                  <a:solidFill>
                    <a:srgbClr val="FFFFFF"/>
                  </a:solidFill>
                  <a:latin typeface="Calibri"/>
                </a:rPr>
                <a:t>✗</a:t>
              </a:r>
            </a:p>
          </p:txBody>
        </p:sp>
        <p:sp>
          <p:nvSpPr>
            <p:cNvPr id="18" name="Oval 17"/>
            <p:cNvSpPr/>
            <p:nvPr/>
          </p:nvSpPr>
          <p:spPr>
            <a:xfrm>
              <a:off x="8996000" y="1550000"/>
              <a:ext cx="400000" cy="40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i="0">
                  <a:solidFill>
                    <a:srgbClr val="233455"/>
                  </a:solidFill>
                  <a:latin typeface="Calibri"/>
                </a:rPr>
                <a:t>4</a:t>
              </a:r>
            </a:p>
          </p:txBody>
        </p:sp>
        <p:sp>
          <p:nvSpPr>
            <p:cNvPr id="19" name="TextBox 18"/>
            <p:cNvSpPr txBox="1"/>
            <p:nvPr/>
          </p:nvSpPr>
          <p:spPr>
            <a:xfrm>
              <a:off x="9226000" y="1861785"/>
              <a:ext cx="2380000" cy="2661049"/>
            </a:xfrm>
            <a:prstGeom prst="rect">
              <a:avLst/>
            </a:prstGeom>
            <a:noFill/>
          </p:spPr>
          <p:txBody>
            <a:bodyPr wrap="square" lIns="0" tIns="0" rIns="0" bIns="0" anchor="t" anchorCtr="0">
              <a:noAutofit/>
            </a:bodyPr>
            <a:lstStyle/>
            <a:p>
              <a:pPr algn="ctr">
                <a:lnSpc>
                  <a:spcPct val="100000"/>
                </a:lnSpc>
              </a:pPr>
              <a:r>
                <a:rPr sz="6400" b="1" i="0" dirty="0">
                  <a:solidFill>
                    <a:srgbClr val="FFFF00"/>
                  </a:solidFill>
                  <a:latin typeface="Calibri"/>
                </a:rPr>
                <a:t>&gt;50%</a:t>
              </a:r>
            </a:p>
            <a:p>
              <a:pPr algn="ctr">
                <a:spcBef>
                  <a:spcPts val="800"/>
                </a:spcBef>
              </a:pPr>
              <a:r>
                <a:rPr lang="en-US" sz="2000" b="1" i="1" dirty="0">
                  <a:solidFill>
                    <a:srgbClr val="FFFFFF"/>
                  </a:solidFill>
                  <a:latin typeface="Calibri"/>
                </a:rPr>
                <a:t>IPCC </a:t>
              </a:r>
              <a:r>
                <a:rPr sz="2000" b="1" i="1" dirty="0">
                  <a:solidFill>
                    <a:srgbClr val="FFFFFF"/>
                  </a:solidFill>
                  <a:latin typeface="Calibri"/>
                </a:rPr>
                <a:t>AR5 </a:t>
              </a:r>
              <a:br>
                <a:rPr lang="en-US" sz="2000" b="1" i="1" dirty="0">
                  <a:solidFill>
                    <a:srgbClr val="FFFFFF"/>
                  </a:solidFill>
                  <a:latin typeface="Calibri"/>
                </a:rPr>
              </a:br>
              <a:r>
                <a:rPr sz="2000" b="1" i="1" dirty="0">
                  <a:solidFill>
                    <a:srgbClr val="FFFFFF"/>
                  </a:solidFill>
                  <a:latin typeface="Calibri"/>
                </a:rPr>
                <a:t>human</a:t>
              </a:r>
              <a:r>
                <a:rPr lang="en-US" sz="2000" b="1" i="1" dirty="0">
                  <a:solidFill>
                    <a:srgbClr val="FFFFFF"/>
                  </a:solidFill>
                  <a:latin typeface="Calibri"/>
                </a:rPr>
                <a:t> attribution</a:t>
              </a:r>
              <a:endParaRPr sz="2000" b="1" i="1" dirty="0">
                <a:solidFill>
                  <a:srgbClr val="FFFFFF"/>
                </a:solidFill>
                <a:latin typeface="Calibri"/>
              </a:endParaRPr>
            </a:p>
            <a:p>
              <a:pPr algn="ctr">
                <a:spcBef>
                  <a:spcPts val="1000"/>
                </a:spcBef>
              </a:pPr>
              <a:r>
                <a:rPr sz="1200" b="0" i="0" dirty="0">
                  <a:solidFill>
                    <a:srgbClr val="FF4444"/>
                  </a:solidFill>
                  <a:latin typeface="Calibri"/>
                </a:rPr>
                <a:t>———————</a:t>
              </a:r>
            </a:p>
            <a:p>
              <a:pPr algn="ctr">
                <a:lnSpc>
                  <a:spcPct val="115000"/>
                </a:lnSpc>
                <a:spcBef>
                  <a:spcPts val="800"/>
                </a:spcBef>
              </a:pPr>
              <a:r>
                <a:rPr sz="1600" b="0" i="1" dirty="0">
                  <a:solidFill>
                    <a:srgbClr val="B0B8C8"/>
                  </a:solidFill>
                  <a:latin typeface="Calibri"/>
                </a:rPr>
                <a:t>Regression on a dependent variable that does not exist.</a:t>
              </a:r>
            </a:p>
          </p:txBody>
        </p:sp>
      </p:grpSp>
      <p:sp>
        <p:nvSpPr>
          <p:cNvPr id="20" name="Rectangle 19"/>
          <p:cNvSpPr/>
          <p:nvPr/>
        </p:nvSpPr>
        <p:spPr>
          <a:xfrm>
            <a:off x="0" y="5587229"/>
            <a:ext cx="12192000" cy="1270771"/>
          </a:xfrm>
          <a:prstGeom prst="rect">
            <a:avLst/>
          </a:prstGeom>
          <a:solidFill>
            <a:srgbClr val="FF9933"/>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3600" b="1" i="1" dirty="0">
                <a:solidFill>
                  <a:srgbClr val="FFFFFF"/>
                </a:solidFill>
                <a:latin typeface="Calibri"/>
              </a:rPr>
              <a:t>Every IPCC claim built on GMST</a:t>
            </a:r>
            <a:r>
              <a:rPr lang="en-US" sz="3600" b="1" i="1" dirty="0">
                <a:solidFill>
                  <a:srgbClr val="FFFFFF"/>
                </a:solidFill>
                <a:latin typeface="Calibri"/>
              </a:rPr>
              <a:t>: </a:t>
            </a:r>
          </a:p>
          <a:p>
            <a:pPr algn="ctr"/>
            <a:r>
              <a:rPr lang="en-US" sz="3600" b="1" i="0" dirty="0">
                <a:solidFill>
                  <a:srgbClr val="233455"/>
                </a:solidFill>
                <a:latin typeface="Calibri"/>
              </a:rPr>
              <a:t>Null and void</a:t>
            </a:r>
            <a:r>
              <a:rPr sz="3600" b="1" i="0" dirty="0">
                <a:solidFill>
                  <a:srgbClr val="233455"/>
                </a:solidFill>
                <a:latin typeface="Calibri"/>
              </a:rPr>
              <a:t>.</a:t>
            </a:r>
          </a:p>
        </p:txBody>
      </p:sp>
      <p:grpSp>
        <p:nvGrpSpPr>
          <p:cNvPr id="22" name="Group 21">
            <a:extLst>
              <a:ext uri="{FF2B5EF4-FFF2-40B4-BE49-F238E27FC236}">
                <a16:creationId xmlns:a16="http://schemas.microsoft.com/office/drawing/2014/main" id="{CA266C25-A612-5D53-215A-7C0CA0BF0BBE}"/>
              </a:ext>
            </a:extLst>
          </p:cNvPr>
          <p:cNvGrpSpPr/>
          <p:nvPr/>
        </p:nvGrpSpPr>
        <p:grpSpPr>
          <a:xfrm>
            <a:off x="356000" y="1530000"/>
            <a:ext cx="2860000" cy="3815444"/>
            <a:chOff x="356000" y="1530000"/>
            <a:chExt cx="2860000" cy="3815444"/>
          </a:xfrm>
        </p:grpSpPr>
        <p:sp>
          <p:nvSpPr>
            <p:cNvPr id="4" name="Rectangle 3"/>
            <p:cNvSpPr/>
            <p:nvPr/>
          </p:nvSpPr>
          <p:spPr>
            <a:xfrm>
              <a:off x="426000" y="1620000"/>
              <a:ext cx="2700000" cy="3725444"/>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6" name="Oval 5"/>
            <p:cNvSpPr/>
            <p:nvPr/>
          </p:nvSpPr>
          <p:spPr>
            <a:xfrm>
              <a:off x="356000" y="1550000"/>
              <a:ext cx="400000" cy="40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i="0">
                  <a:solidFill>
                    <a:srgbClr val="233455"/>
                  </a:solidFill>
                  <a:latin typeface="Calibri"/>
                </a:rPr>
                <a:t>1</a:t>
              </a:r>
            </a:p>
          </p:txBody>
        </p:sp>
        <p:sp>
          <p:nvSpPr>
            <p:cNvPr id="7" name="TextBox 6"/>
            <p:cNvSpPr txBox="1"/>
            <p:nvPr/>
          </p:nvSpPr>
          <p:spPr>
            <a:xfrm>
              <a:off x="586000" y="1861785"/>
              <a:ext cx="2380000" cy="3170116"/>
            </a:xfrm>
            <a:prstGeom prst="rect">
              <a:avLst/>
            </a:prstGeom>
            <a:noFill/>
          </p:spPr>
          <p:txBody>
            <a:bodyPr wrap="square" lIns="0" tIns="0" rIns="0" bIns="0" anchor="t" anchorCtr="0">
              <a:noAutofit/>
            </a:bodyPr>
            <a:lstStyle/>
            <a:p>
              <a:pPr algn="ctr">
                <a:lnSpc>
                  <a:spcPct val="100000"/>
                </a:lnSpc>
              </a:pPr>
              <a:r>
                <a:rPr sz="6400" b="1" i="0" dirty="0">
                  <a:solidFill>
                    <a:srgbClr val="FFFF00"/>
                  </a:solidFill>
                  <a:latin typeface="Calibri"/>
                </a:rPr>
                <a:t>1.5 </a:t>
              </a:r>
              <a:r>
                <a:rPr sz="6400" b="1" i="0" dirty="0">
                  <a:solidFill>
                    <a:srgbClr val="FF0000"/>
                  </a:solidFill>
                  <a:latin typeface="Calibri"/>
                </a:rPr>
                <a:t>°C</a:t>
              </a:r>
            </a:p>
            <a:p>
              <a:pPr algn="ctr">
                <a:spcBef>
                  <a:spcPts val="800"/>
                </a:spcBef>
              </a:pPr>
              <a:r>
                <a:rPr lang="en-US" sz="2400" b="1" i="1" dirty="0">
                  <a:solidFill>
                    <a:srgbClr val="FFFFFF"/>
                  </a:solidFill>
                  <a:latin typeface="Calibri"/>
                </a:rPr>
                <a:t>IPCC AR6 &amp;</a:t>
              </a:r>
              <a:br>
                <a:rPr lang="en-US" sz="2400" b="1" i="1" dirty="0">
                  <a:solidFill>
                    <a:srgbClr val="FFFFFF"/>
                  </a:solidFill>
                  <a:latin typeface="Calibri"/>
                </a:rPr>
              </a:br>
              <a:r>
                <a:rPr sz="2400" b="1" i="1" dirty="0">
                  <a:solidFill>
                    <a:srgbClr val="FFFFFF"/>
                  </a:solidFill>
                  <a:latin typeface="Calibri"/>
                </a:rPr>
                <a:t>Paris target</a:t>
              </a:r>
            </a:p>
            <a:p>
              <a:pPr algn="ctr">
                <a:spcBef>
                  <a:spcPts val="1000"/>
                </a:spcBef>
              </a:pPr>
              <a:r>
                <a:rPr sz="1200" b="0" i="0" dirty="0">
                  <a:solidFill>
                    <a:srgbClr val="FF4444"/>
                  </a:solidFill>
                  <a:latin typeface="Calibri"/>
                </a:rPr>
                <a:t>———————</a:t>
              </a:r>
            </a:p>
            <a:p>
              <a:pPr algn="ctr">
                <a:lnSpc>
                  <a:spcPct val="115000"/>
                </a:lnSpc>
                <a:spcBef>
                  <a:spcPts val="800"/>
                </a:spcBef>
              </a:pPr>
              <a:r>
                <a:rPr sz="1600" b="0" i="1" dirty="0">
                  <a:solidFill>
                    <a:srgbClr val="B0B8C8"/>
                  </a:solidFill>
                  <a:latin typeface="Calibri"/>
                </a:rPr>
                <a:t>Not a physical threshold.   A number with a fake label.</a:t>
              </a:r>
            </a:p>
          </p:txBody>
        </p:sp>
        <p:sp>
          <p:nvSpPr>
            <p:cNvPr id="5" name="Oval 4"/>
            <p:cNvSpPr/>
            <p:nvPr/>
          </p:nvSpPr>
          <p:spPr>
            <a:xfrm>
              <a:off x="2776000" y="1530000"/>
              <a:ext cx="440000" cy="44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600" b="1" i="0" dirty="0">
                  <a:solidFill>
                    <a:srgbClr val="FFFFFF"/>
                  </a:solidFill>
                  <a:latin typeface="Calibri"/>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1+#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1+#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1+#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fltVal val="0"/>
                                          </p:val>
                                        </p:tav>
                                        <p:tav tm="100000">
                                          <p:val>
                                            <p:strVal val="#ppt_w"/>
                                          </p:val>
                                        </p:tav>
                                      </p:tavLst>
                                    </p:anim>
                                    <p:anim calcmode="lin" valueType="num">
                                      <p:cBhvr>
                                        <p:cTn id="32" dur="1000" fill="hold"/>
                                        <p:tgtEl>
                                          <p:spTgt spid="20"/>
                                        </p:tgtEl>
                                        <p:attrNameLst>
                                          <p:attrName>ppt_h</p:attrName>
                                        </p:attrNameLst>
                                      </p:cBhvr>
                                      <p:tavLst>
                                        <p:tav tm="0">
                                          <p:val>
                                            <p:fltVal val="0"/>
                                          </p:val>
                                        </p:tav>
                                        <p:tav tm="100000">
                                          <p:val>
                                            <p:strVal val="#ppt_h"/>
                                          </p:val>
                                        </p:tav>
                                      </p:tavLst>
                                    </p:anim>
                                    <p:anim calcmode="lin" valueType="num">
                                      <p:cBhvr>
                                        <p:cTn id="33" dur="1000" fill="hold"/>
                                        <p:tgtEl>
                                          <p:spTgt spid="20"/>
                                        </p:tgtEl>
                                        <p:attrNameLst>
                                          <p:attrName>style.rotation</p:attrName>
                                        </p:attrNameLst>
                                      </p:cBhvr>
                                      <p:tavLst>
                                        <p:tav tm="0">
                                          <p:val>
                                            <p:fltVal val="90"/>
                                          </p:val>
                                        </p:tav>
                                        <p:tav tm="100000">
                                          <p:val>
                                            <p:fltVal val="0"/>
                                          </p:val>
                                        </p:tav>
                                      </p:tavLst>
                                    </p:anim>
                                    <p:animEffect transition="in" filter="fade">
                                      <p:cBhvr>
                                        <p:cTn id="3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C51AC3-0D47-5637-4432-06E7650BE9F8}"/>
              </a:ext>
            </a:extLst>
          </p:cNvPr>
          <p:cNvPicPr>
            <a:picLocks noChangeAspect="1"/>
          </p:cNvPicPr>
          <p:nvPr/>
        </p:nvPicPr>
        <p:blipFill>
          <a:blip r:embed="rId3"/>
          <a:stretch>
            <a:fillRect/>
          </a:stretch>
        </p:blipFill>
        <p:spPr>
          <a:xfrm>
            <a:off x="0" y="883042"/>
            <a:ext cx="6231228" cy="5962737"/>
          </a:xfrm>
          <a:prstGeom prst="rect">
            <a:avLst/>
          </a:prstGeom>
        </p:spPr>
      </p:pic>
      <p:pic>
        <p:nvPicPr>
          <p:cNvPr id="5" name="Picture 4">
            <a:extLst>
              <a:ext uri="{FF2B5EF4-FFF2-40B4-BE49-F238E27FC236}">
                <a16:creationId xmlns:a16="http://schemas.microsoft.com/office/drawing/2014/main" id="{B944D951-28D8-9B47-188B-25EB26A21DC3}"/>
              </a:ext>
            </a:extLst>
          </p:cNvPr>
          <p:cNvPicPr>
            <a:picLocks noChangeAspect="1"/>
          </p:cNvPicPr>
          <p:nvPr/>
        </p:nvPicPr>
        <p:blipFill>
          <a:blip r:embed="rId4"/>
          <a:stretch>
            <a:fillRect/>
          </a:stretch>
        </p:blipFill>
        <p:spPr>
          <a:xfrm>
            <a:off x="6231230" y="0"/>
            <a:ext cx="5959779" cy="5081286"/>
          </a:xfrm>
          <a:prstGeom prst="rect">
            <a:avLst/>
          </a:prstGeom>
        </p:spPr>
      </p:pic>
      <p:pic>
        <p:nvPicPr>
          <p:cNvPr id="6" name="Picture 5">
            <a:extLst>
              <a:ext uri="{FF2B5EF4-FFF2-40B4-BE49-F238E27FC236}">
                <a16:creationId xmlns:a16="http://schemas.microsoft.com/office/drawing/2014/main" id="{9943F72E-C2BD-16A3-2096-0F3648B7FD3C}"/>
              </a:ext>
            </a:extLst>
          </p:cNvPr>
          <p:cNvPicPr>
            <a:picLocks noChangeAspect="1"/>
          </p:cNvPicPr>
          <p:nvPr/>
        </p:nvPicPr>
        <p:blipFill>
          <a:blip r:embed="rId5"/>
          <a:stretch>
            <a:fillRect/>
          </a:stretch>
        </p:blipFill>
        <p:spPr>
          <a:xfrm>
            <a:off x="6231229" y="5081287"/>
            <a:ext cx="5959780" cy="1412776"/>
          </a:xfrm>
          <a:prstGeom prst="rect">
            <a:avLst/>
          </a:prstGeom>
        </p:spPr>
      </p:pic>
      <p:sp>
        <p:nvSpPr>
          <p:cNvPr id="7" name="TextBox 6">
            <a:extLst>
              <a:ext uri="{FF2B5EF4-FFF2-40B4-BE49-F238E27FC236}">
                <a16:creationId xmlns:a16="http://schemas.microsoft.com/office/drawing/2014/main" id="{2050C166-E116-DB69-1499-9D2F8FB03592}"/>
              </a:ext>
            </a:extLst>
          </p:cNvPr>
          <p:cNvSpPr txBox="1"/>
          <p:nvPr/>
        </p:nvSpPr>
        <p:spPr>
          <a:xfrm>
            <a:off x="0" y="0"/>
            <a:ext cx="6231228" cy="923330"/>
          </a:xfrm>
          <a:prstGeom prst="rect">
            <a:avLst/>
          </a:prstGeom>
          <a:noFill/>
        </p:spPr>
        <p:txBody>
          <a:bodyPr wrap="square" rtlCol="0">
            <a:spAutoFit/>
          </a:bodyPr>
          <a:lstStyle/>
          <a:p>
            <a:r>
              <a:rPr lang="en-US" sz="5400" dirty="0">
                <a:solidFill>
                  <a:srgbClr val="FFFF00"/>
                </a:solidFill>
                <a:latin typeface="Impact" panose="020B0806030902050204" pitchFamily="34" charset="0"/>
              </a:rPr>
              <a:t>AR6:  UNEQUIVOCAL</a:t>
            </a:r>
            <a:endParaRPr lang="en-US" sz="3200" dirty="0">
              <a:solidFill>
                <a:srgbClr val="FFFF00"/>
              </a:solidFill>
              <a:latin typeface="Impact" panose="020B0806030902050204" pitchFamily="34" charset="0"/>
            </a:endParaRPr>
          </a:p>
        </p:txBody>
      </p:sp>
      <p:cxnSp>
        <p:nvCxnSpPr>
          <p:cNvPr id="9" name="Straight Connector 8">
            <a:extLst>
              <a:ext uri="{FF2B5EF4-FFF2-40B4-BE49-F238E27FC236}">
                <a16:creationId xmlns:a16="http://schemas.microsoft.com/office/drawing/2014/main" id="{A9B53B80-8179-9C4F-0BFB-D64AAB6D4DEC}"/>
              </a:ext>
            </a:extLst>
          </p:cNvPr>
          <p:cNvCxnSpPr>
            <a:cxnSpLocks/>
          </p:cNvCxnSpPr>
          <p:nvPr/>
        </p:nvCxnSpPr>
        <p:spPr>
          <a:xfrm>
            <a:off x="879676" y="1672542"/>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08DBA07-F419-EEE1-F9DB-6F7B631D7851}"/>
              </a:ext>
            </a:extLst>
          </p:cNvPr>
          <p:cNvCxnSpPr>
            <a:cxnSpLocks/>
          </p:cNvCxnSpPr>
          <p:nvPr/>
        </p:nvCxnSpPr>
        <p:spPr>
          <a:xfrm>
            <a:off x="879676" y="2004350"/>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91FE1F7-1695-0856-A54C-A82B4FA050F3}"/>
              </a:ext>
            </a:extLst>
          </p:cNvPr>
          <p:cNvCxnSpPr>
            <a:cxnSpLocks/>
          </p:cNvCxnSpPr>
          <p:nvPr/>
        </p:nvCxnSpPr>
        <p:spPr>
          <a:xfrm>
            <a:off x="879676" y="2347732"/>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A86F714-052D-EEC1-1ED2-741A1C9C3FAD}"/>
              </a:ext>
            </a:extLst>
          </p:cNvPr>
          <p:cNvCxnSpPr>
            <a:cxnSpLocks/>
          </p:cNvCxnSpPr>
          <p:nvPr/>
        </p:nvCxnSpPr>
        <p:spPr>
          <a:xfrm>
            <a:off x="960699" y="2691114"/>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9259DAD-A221-F4F9-BB00-E524EA8249DA}"/>
              </a:ext>
            </a:extLst>
          </p:cNvPr>
          <p:cNvCxnSpPr>
            <a:cxnSpLocks/>
          </p:cNvCxnSpPr>
          <p:nvPr/>
        </p:nvCxnSpPr>
        <p:spPr>
          <a:xfrm>
            <a:off x="879682" y="3034496"/>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BE93B33-AAF0-A475-41D3-C705060FE2F7}"/>
              </a:ext>
            </a:extLst>
          </p:cNvPr>
          <p:cNvCxnSpPr>
            <a:cxnSpLocks/>
          </p:cNvCxnSpPr>
          <p:nvPr/>
        </p:nvCxnSpPr>
        <p:spPr>
          <a:xfrm>
            <a:off x="891265" y="3366304"/>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F0F0511-E01F-49AE-31E2-37404C054046}"/>
              </a:ext>
            </a:extLst>
          </p:cNvPr>
          <p:cNvCxnSpPr>
            <a:cxnSpLocks/>
          </p:cNvCxnSpPr>
          <p:nvPr/>
        </p:nvCxnSpPr>
        <p:spPr>
          <a:xfrm>
            <a:off x="891274" y="3703899"/>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4933CB5-182F-B3D4-FDE8-E96B266AE14B}"/>
              </a:ext>
            </a:extLst>
          </p:cNvPr>
          <p:cNvCxnSpPr>
            <a:cxnSpLocks/>
          </p:cNvCxnSpPr>
          <p:nvPr/>
        </p:nvCxnSpPr>
        <p:spPr>
          <a:xfrm>
            <a:off x="960729" y="4041494"/>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16B2162-1464-5AAF-A186-0B5578879008}"/>
              </a:ext>
            </a:extLst>
          </p:cNvPr>
          <p:cNvCxnSpPr>
            <a:cxnSpLocks/>
          </p:cNvCxnSpPr>
          <p:nvPr/>
        </p:nvCxnSpPr>
        <p:spPr>
          <a:xfrm>
            <a:off x="914438" y="4373302"/>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1B713F3-D687-D16C-1583-36824DF18E6A}"/>
              </a:ext>
            </a:extLst>
          </p:cNvPr>
          <p:cNvCxnSpPr>
            <a:cxnSpLocks/>
          </p:cNvCxnSpPr>
          <p:nvPr/>
        </p:nvCxnSpPr>
        <p:spPr>
          <a:xfrm>
            <a:off x="966532" y="4705110"/>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E35B937-DCB4-A964-AB61-70B648066AD8}"/>
              </a:ext>
            </a:extLst>
          </p:cNvPr>
          <p:cNvCxnSpPr>
            <a:cxnSpLocks/>
          </p:cNvCxnSpPr>
          <p:nvPr/>
        </p:nvCxnSpPr>
        <p:spPr>
          <a:xfrm>
            <a:off x="885516" y="5036918"/>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F04AD1D1-C108-063D-A04B-70BA0FCDD756}"/>
              </a:ext>
            </a:extLst>
          </p:cNvPr>
          <p:cNvCxnSpPr>
            <a:cxnSpLocks/>
          </p:cNvCxnSpPr>
          <p:nvPr/>
        </p:nvCxnSpPr>
        <p:spPr>
          <a:xfrm>
            <a:off x="769778" y="5368726"/>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025F0BCB-DC24-9B7B-9113-CCCFAE5626C3}"/>
              </a:ext>
            </a:extLst>
          </p:cNvPr>
          <p:cNvCxnSpPr>
            <a:cxnSpLocks/>
          </p:cNvCxnSpPr>
          <p:nvPr/>
        </p:nvCxnSpPr>
        <p:spPr>
          <a:xfrm>
            <a:off x="885534" y="5706321"/>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FA2F8C5-A713-6B6F-4959-CCDB3E80FED1}"/>
              </a:ext>
            </a:extLst>
          </p:cNvPr>
          <p:cNvCxnSpPr>
            <a:cxnSpLocks/>
          </p:cNvCxnSpPr>
          <p:nvPr/>
        </p:nvCxnSpPr>
        <p:spPr>
          <a:xfrm>
            <a:off x="891333" y="6043916"/>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795ED47-4CA1-6D44-5ADC-9F60189C66EE}"/>
              </a:ext>
            </a:extLst>
          </p:cNvPr>
          <p:cNvCxnSpPr>
            <a:cxnSpLocks/>
          </p:cNvCxnSpPr>
          <p:nvPr/>
        </p:nvCxnSpPr>
        <p:spPr>
          <a:xfrm>
            <a:off x="885558" y="6381511"/>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66A1DAA-627F-F5D5-47E3-2636F8BF3BF0}"/>
              </a:ext>
            </a:extLst>
          </p:cNvPr>
          <p:cNvCxnSpPr>
            <a:cxnSpLocks/>
          </p:cNvCxnSpPr>
          <p:nvPr/>
        </p:nvCxnSpPr>
        <p:spPr>
          <a:xfrm>
            <a:off x="1053402" y="6719106"/>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D77D88B-35A7-85AE-173B-98A0B922ABEC}"/>
              </a:ext>
            </a:extLst>
          </p:cNvPr>
          <p:cNvCxnSpPr>
            <a:cxnSpLocks/>
          </p:cNvCxnSpPr>
          <p:nvPr/>
        </p:nvCxnSpPr>
        <p:spPr>
          <a:xfrm>
            <a:off x="6840753" y="187127"/>
            <a:ext cx="630820"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FA7C8AE-49C9-D3EC-E480-9EAFAD970773}"/>
              </a:ext>
            </a:extLst>
          </p:cNvPr>
          <p:cNvCxnSpPr>
            <a:cxnSpLocks/>
          </p:cNvCxnSpPr>
          <p:nvPr/>
        </p:nvCxnSpPr>
        <p:spPr>
          <a:xfrm>
            <a:off x="6800250" y="490000"/>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E02D595-B8DF-F526-9232-A4C9F49B06DC}"/>
              </a:ext>
            </a:extLst>
          </p:cNvPr>
          <p:cNvCxnSpPr>
            <a:cxnSpLocks/>
          </p:cNvCxnSpPr>
          <p:nvPr/>
        </p:nvCxnSpPr>
        <p:spPr>
          <a:xfrm>
            <a:off x="6806043" y="787086"/>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68D26FA-035D-21F8-6E88-5435CB145E05}"/>
              </a:ext>
            </a:extLst>
          </p:cNvPr>
          <p:cNvCxnSpPr>
            <a:cxnSpLocks/>
          </p:cNvCxnSpPr>
          <p:nvPr/>
        </p:nvCxnSpPr>
        <p:spPr>
          <a:xfrm>
            <a:off x="6730815" y="1084172"/>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7EF370A0-3CE9-C3EE-3366-0ED2CDAE3F61}"/>
              </a:ext>
            </a:extLst>
          </p:cNvPr>
          <p:cNvCxnSpPr>
            <a:cxnSpLocks/>
          </p:cNvCxnSpPr>
          <p:nvPr/>
        </p:nvCxnSpPr>
        <p:spPr>
          <a:xfrm>
            <a:off x="6736609" y="1387045"/>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569C932A-D689-3FA7-E6F3-BCE82830802D}"/>
              </a:ext>
            </a:extLst>
          </p:cNvPr>
          <p:cNvCxnSpPr>
            <a:cxnSpLocks/>
          </p:cNvCxnSpPr>
          <p:nvPr/>
        </p:nvCxnSpPr>
        <p:spPr>
          <a:xfrm>
            <a:off x="6835000" y="1684131"/>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1770967-F554-4A72-1DC3-2FF45C899DA3}"/>
              </a:ext>
            </a:extLst>
          </p:cNvPr>
          <p:cNvCxnSpPr>
            <a:cxnSpLocks/>
          </p:cNvCxnSpPr>
          <p:nvPr/>
        </p:nvCxnSpPr>
        <p:spPr>
          <a:xfrm>
            <a:off x="6736620" y="1981217"/>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EF8E5A33-874B-E70B-59AE-B94A8F811203}"/>
              </a:ext>
            </a:extLst>
          </p:cNvPr>
          <p:cNvCxnSpPr>
            <a:cxnSpLocks/>
          </p:cNvCxnSpPr>
          <p:nvPr/>
        </p:nvCxnSpPr>
        <p:spPr>
          <a:xfrm>
            <a:off x="7002840" y="2284090"/>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72DC102-2A1A-23B7-9609-B7B934E2C90C}"/>
              </a:ext>
            </a:extLst>
          </p:cNvPr>
          <p:cNvCxnSpPr>
            <a:cxnSpLocks/>
          </p:cNvCxnSpPr>
          <p:nvPr/>
        </p:nvCxnSpPr>
        <p:spPr>
          <a:xfrm>
            <a:off x="6753990" y="2581176"/>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98F62FF-17B9-4C0D-18A2-23FCC81EAF22}"/>
              </a:ext>
            </a:extLst>
          </p:cNvPr>
          <p:cNvCxnSpPr>
            <a:cxnSpLocks/>
          </p:cNvCxnSpPr>
          <p:nvPr/>
        </p:nvCxnSpPr>
        <p:spPr>
          <a:xfrm>
            <a:off x="6887105" y="2884049"/>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A8DF551-BF69-4FFE-83B7-C49CA77B60E0}"/>
              </a:ext>
            </a:extLst>
          </p:cNvPr>
          <p:cNvCxnSpPr>
            <a:cxnSpLocks/>
          </p:cNvCxnSpPr>
          <p:nvPr/>
        </p:nvCxnSpPr>
        <p:spPr>
          <a:xfrm>
            <a:off x="7089667" y="3186922"/>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382791-B179-8CD3-6C4C-6D3D7391304E}"/>
              </a:ext>
            </a:extLst>
          </p:cNvPr>
          <p:cNvCxnSpPr>
            <a:cxnSpLocks/>
          </p:cNvCxnSpPr>
          <p:nvPr/>
        </p:nvCxnSpPr>
        <p:spPr>
          <a:xfrm>
            <a:off x="6782943" y="3484008"/>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C9CFBEFC-260B-8BE5-F8D9-C01454765BDF}"/>
              </a:ext>
            </a:extLst>
          </p:cNvPr>
          <p:cNvCxnSpPr>
            <a:cxnSpLocks/>
          </p:cNvCxnSpPr>
          <p:nvPr/>
        </p:nvCxnSpPr>
        <p:spPr>
          <a:xfrm>
            <a:off x="6736649" y="3781094"/>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EA68B57-AC85-8975-3F62-ECCD683D04E4}"/>
              </a:ext>
            </a:extLst>
          </p:cNvPr>
          <p:cNvCxnSpPr>
            <a:cxnSpLocks/>
          </p:cNvCxnSpPr>
          <p:nvPr/>
        </p:nvCxnSpPr>
        <p:spPr>
          <a:xfrm>
            <a:off x="6736651" y="4078180"/>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6E39EEE9-2DF0-1C65-AAC9-9D15F77612D7}"/>
              </a:ext>
            </a:extLst>
          </p:cNvPr>
          <p:cNvCxnSpPr>
            <a:cxnSpLocks/>
          </p:cNvCxnSpPr>
          <p:nvPr/>
        </p:nvCxnSpPr>
        <p:spPr>
          <a:xfrm>
            <a:off x="6730866" y="4381053"/>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C9A9ECB5-7ACE-B154-2C8B-0A69A435413D}"/>
              </a:ext>
            </a:extLst>
          </p:cNvPr>
          <p:cNvCxnSpPr>
            <a:cxnSpLocks/>
          </p:cNvCxnSpPr>
          <p:nvPr/>
        </p:nvCxnSpPr>
        <p:spPr>
          <a:xfrm>
            <a:off x="6725081" y="4683926"/>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519EA0E2-F5D6-866F-0192-E1C8F87ACA6A}"/>
              </a:ext>
            </a:extLst>
          </p:cNvPr>
          <p:cNvCxnSpPr>
            <a:cxnSpLocks/>
          </p:cNvCxnSpPr>
          <p:nvPr/>
        </p:nvCxnSpPr>
        <p:spPr>
          <a:xfrm>
            <a:off x="6771380" y="4981012"/>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506F886B-B759-ABA5-0E5F-F41F2A045538}"/>
              </a:ext>
            </a:extLst>
          </p:cNvPr>
          <p:cNvCxnSpPr>
            <a:cxnSpLocks/>
          </p:cNvCxnSpPr>
          <p:nvPr/>
        </p:nvCxnSpPr>
        <p:spPr>
          <a:xfrm>
            <a:off x="7141770" y="5307033"/>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F26C332-A393-CEB8-17FD-56C27996D5A3}"/>
              </a:ext>
            </a:extLst>
          </p:cNvPr>
          <p:cNvCxnSpPr>
            <a:cxnSpLocks/>
          </p:cNvCxnSpPr>
          <p:nvPr/>
        </p:nvCxnSpPr>
        <p:spPr>
          <a:xfrm>
            <a:off x="6759812" y="5661989"/>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D08945F-46F3-929C-8214-C2929B080A32}"/>
              </a:ext>
            </a:extLst>
          </p:cNvPr>
          <p:cNvCxnSpPr>
            <a:cxnSpLocks/>
          </p:cNvCxnSpPr>
          <p:nvPr/>
        </p:nvCxnSpPr>
        <p:spPr>
          <a:xfrm>
            <a:off x="6829263" y="6028519"/>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5DB304F-6A04-1C5C-30B9-C6B24974B751}"/>
              </a:ext>
            </a:extLst>
          </p:cNvPr>
          <p:cNvCxnSpPr>
            <a:cxnSpLocks/>
          </p:cNvCxnSpPr>
          <p:nvPr/>
        </p:nvCxnSpPr>
        <p:spPr>
          <a:xfrm>
            <a:off x="6835054" y="6383475"/>
            <a:ext cx="549674"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775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ppt_x"/>
                                          </p:val>
                                        </p:tav>
                                        <p:tav tm="100000">
                                          <p:val>
                                            <p:strVal val="#ppt_x"/>
                                          </p:val>
                                        </p:tav>
                                      </p:tavLst>
                                    </p:anim>
                                    <p:anim calcmode="lin" valueType="num">
                                      <p:cBhvr additive="base">
                                        <p:cTn id="60" dur="500" fill="hold"/>
                                        <p:tgtEl>
                                          <p:spTgt spid="23"/>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ppt_x"/>
                                          </p:val>
                                        </p:tav>
                                        <p:tav tm="100000">
                                          <p:val>
                                            <p:strVal val="#ppt_x"/>
                                          </p:val>
                                        </p:tav>
                                      </p:tavLst>
                                    </p:anim>
                                    <p:anim calcmode="lin" valueType="num">
                                      <p:cBhvr additive="base">
                                        <p:cTn id="64" dur="500" fill="hold"/>
                                        <p:tgtEl>
                                          <p:spTgt spid="24"/>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500" fill="hold"/>
                                        <p:tgtEl>
                                          <p:spTgt spid="25"/>
                                        </p:tgtEl>
                                        <p:attrNameLst>
                                          <p:attrName>ppt_x</p:attrName>
                                        </p:attrNameLst>
                                      </p:cBhvr>
                                      <p:tavLst>
                                        <p:tav tm="0">
                                          <p:val>
                                            <p:strVal val="#ppt_x"/>
                                          </p:val>
                                        </p:tav>
                                        <p:tav tm="100000">
                                          <p:val>
                                            <p:strVal val="#ppt_x"/>
                                          </p:val>
                                        </p:tav>
                                      </p:tavLst>
                                    </p:anim>
                                    <p:anim calcmode="lin" valueType="num">
                                      <p:cBhvr additive="base">
                                        <p:cTn id="68" dur="500" fill="hold"/>
                                        <p:tgtEl>
                                          <p:spTgt spid="2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500" fill="hold"/>
                                        <p:tgtEl>
                                          <p:spTgt spid="26"/>
                                        </p:tgtEl>
                                        <p:attrNameLst>
                                          <p:attrName>ppt_x</p:attrName>
                                        </p:attrNameLst>
                                      </p:cBhvr>
                                      <p:tavLst>
                                        <p:tav tm="0">
                                          <p:val>
                                            <p:strVal val="#ppt_x"/>
                                          </p:val>
                                        </p:tav>
                                        <p:tav tm="100000">
                                          <p:val>
                                            <p:strVal val="#ppt_x"/>
                                          </p:val>
                                        </p:tav>
                                      </p:tavLst>
                                    </p:anim>
                                    <p:anim calcmode="lin" valueType="num">
                                      <p:cBhvr additive="base">
                                        <p:cTn id="72" dur="500" fill="hold"/>
                                        <p:tgtEl>
                                          <p:spTgt spid="26"/>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27"/>
                                        </p:tgtEl>
                                        <p:attrNameLst>
                                          <p:attrName>style.visibility</p:attrName>
                                        </p:attrNameLst>
                                      </p:cBhvr>
                                      <p:to>
                                        <p:strVal val="visible"/>
                                      </p:to>
                                    </p:set>
                                    <p:anim calcmode="lin" valueType="num">
                                      <p:cBhvr additive="base">
                                        <p:cTn id="75" dur="500" fill="hold"/>
                                        <p:tgtEl>
                                          <p:spTgt spid="27"/>
                                        </p:tgtEl>
                                        <p:attrNameLst>
                                          <p:attrName>ppt_x</p:attrName>
                                        </p:attrNameLst>
                                      </p:cBhvr>
                                      <p:tavLst>
                                        <p:tav tm="0">
                                          <p:val>
                                            <p:strVal val="#ppt_x"/>
                                          </p:val>
                                        </p:tav>
                                        <p:tav tm="100000">
                                          <p:val>
                                            <p:strVal val="#ppt_x"/>
                                          </p:val>
                                        </p:tav>
                                      </p:tavLst>
                                    </p:anim>
                                    <p:anim calcmode="lin" valueType="num">
                                      <p:cBhvr additive="base">
                                        <p:cTn id="76" dur="500" fill="hold"/>
                                        <p:tgtEl>
                                          <p:spTgt spid="27"/>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ppt_x"/>
                                          </p:val>
                                        </p:tav>
                                        <p:tav tm="100000">
                                          <p:val>
                                            <p:strVal val="#ppt_x"/>
                                          </p:val>
                                        </p:tav>
                                      </p:tavLst>
                                    </p:anim>
                                    <p:anim calcmode="lin" valueType="num">
                                      <p:cBhvr additive="base">
                                        <p:cTn id="80" dur="500" fill="hold"/>
                                        <p:tgtEl>
                                          <p:spTgt spid="29"/>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anim calcmode="lin" valueType="num">
                                      <p:cBhvr additive="base">
                                        <p:cTn id="83" dur="500" fill="hold"/>
                                        <p:tgtEl>
                                          <p:spTgt spid="30"/>
                                        </p:tgtEl>
                                        <p:attrNameLst>
                                          <p:attrName>ppt_x</p:attrName>
                                        </p:attrNameLst>
                                      </p:cBhvr>
                                      <p:tavLst>
                                        <p:tav tm="0">
                                          <p:val>
                                            <p:strVal val="#ppt_x"/>
                                          </p:val>
                                        </p:tav>
                                        <p:tav tm="100000">
                                          <p:val>
                                            <p:strVal val="#ppt_x"/>
                                          </p:val>
                                        </p:tav>
                                      </p:tavLst>
                                    </p:anim>
                                    <p:anim calcmode="lin" valueType="num">
                                      <p:cBhvr additive="base">
                                        <p:cTn id="84" dur="500" fill="hold"/>
                                        <p:tgtEl>
                                          <p:spTgt spid="30"/>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500" fill="hold"/>
                                        <p:tgtEl>
                                          <p:spTgt spid="31"/>
                                        </p:tgtEl>
                                        <p:attrNameLst>
                                          <p:attrName>ppt_x</p:attrName>
                                        </p:attrNameLst>
                                      </p:cBhvr>
                                      <p:tavLst>
                                        <p:tav tm="0">
                                          <p:val>
                                            <p:strVal val="#ppt_x"/>
                                          </p:val>
                                        </p:tav>
                                        <p:tav tm="100000">
                                          <p:val>
                                            <p:strVal val="#ppt_x"/>
                                          </p:val>
                                        </p:tav>
                                      </p:tavLst>
                                    </p:anim>
                                    <p:anim calcmode="lin" valueType="num">
                                      <p:cBhvr additive="base">
                                        <p:cTn id="88" dur="500" fill="hold"/>
                                        <p:tgtEl>
                                          <p:spTgt spid="31"/>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ppt_x"/>
                                          </p:val>
                                        </p:tav>
                                        <p:tav tm="100000">
                                          <p:val>
                                            <p:strVal val="#ppt_x"/>
                                          </p:val>
                                        </p:tav>
                                      </p:tavLst>
                                    </p:anim>
                                    <p:anim calcmode="lin" valueType="num">
                                      <p:cBhvr additive="base">
                                        <p:cTn id="92" dur="500" fill="hold"/>
                                        <p:tgtEl>
                                          <p:spTgt spid="32"/>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33"/>
                                        </p:tgtEl>
                                        <p:attrNameLst>
                                          <p:attrName>style.visibility</p:attrName>
                                        </p:attrNameLst>
                                      </p:cBhvr>
                                      <p:to>
                                        <p:strVal val="visible"/>
                                      </p:to>
                                    </p:set>
                                    <p:anim calcmode="lin" valueType="num">
                                      <p:cBhvr additive="base">
                                        <p:cTn id="95" dur="500" fill="hold"/>
                                        <p:tgtEl>
                                          <p:spTgt spid="33"/>
                                        </p:tgtEl>
                                        <p:attrNameLst>
                                          <p:attrName>ppt_x</p:attrName>
                                        </p:attrNameLst>
                                      </p:cBhvr>
                                      <p:tavLst>
                                        <p:tav tm="0">
                                          <p:val>
                                            <p:strVal val="#ppt_x"/>
                                          </p:val>
                                        </p:tav>
                                        <p:tav tm="100000">
                                          <p:val>
                                            <p:strVal val="#ppt_x"/>
                                          </p:val>
                                        </p:tav>
                                      </p:tavLst>
                                    </p:anim>
                                    <p:anim calcmode="lin" valueType="num">
                                      <p:cBhvr additive="base">
                                        <p:cTn id="96" dur="500" fill="hold"/>
                                        <p:tgtEl>
                                          <p:spTgt spid="33"/>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34"/>
                                        </p:tgtEl>
                                        <p:attrNameLst>
                                          <p:attrName>style.visibility</p:attrName>
                                        </p:attrNameLst>
                                      </p:cBhvr>
                                      <p:to>
                                        <p:strVal val="visible"/>
                                      </p:to>
                                    </p:set>
                                    <p:anim calcmode="lin" valueType="num">
                                      <p:cBhvr additive="base">
                                        <p:cTn id="99" dur="500" fill="hold"/>
                                        <p:tgtEl>
                                          <p:spTgt spid="34"/>
                                        </p:tgtEl>
                                        <p:attrNameLst>
                                          <p:attrName>ppt_x</p:attrName>
                                        </p:attrNameLst>
                                      </p:cBhvr>
                                      <p:tavLst>
                                        <p:tav tm="0">
                                          <p:val>
                                            <p:strVal val="#ppt_x"/>
                                          </p:val>
                                        </p:tav>
                                        <p:tav tm="100000">
                                          <p:val>
                                            <p:strVal val="#ppt_x"/>
                                          </p:val>
                                        </p:tav>
                                      </p:tavLst>
                                    </p:anim>
                                    <p:anim calcmode="lin" valueType="num">
                                      <p:cBhvr additive="base">
                                        <p:cTn id="100" dur="500" fill="hold"/>
                                        <p:tgtEl>
                                          <p:spTgt spid="34"/>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35"/>
                                        </p:tgtEl>
                                        <p:attrNameLst>
                                          <p:attrName>style.visibility</p:attrName>
                                        </p:attrNameLst>
                                      </p:cBhvr>
                                      <p:to>
                                        <p:strVal val="visible"/>
                                      </p:to>
                                    </p:set>
                                    <p:anim calcmode="lin" valueType="num">
                                      <p:cBhvr additive="base">
                                        <p:cTn id="103" dur="500" fill="hold"/>
                                        <p:tgtEl>
                                          <p:spTgt spid="35"/>
                                        </p:tgtEl>
                                        <p:attrNameLst>
                                          <p:attrName>ppt_x</p:attrName>
                                        </p:attrNameLst>
                                      </p:cBhvr>
                                      <p:tavLst>
                                        <p:tav tm="0">
                                          <p:val>
                                            <p:strVal val="#ppt_x"/>
                                          </p:val>
                                        </p:tav>
                                        <p:tav tm="100000">
                                          <p:val>
                                            <p:strVal val="#ppt_x"/>
                                          </p:val>
                                        </p:tav>
                                      </p:tavLst>
                                    </p:anim>
                                    <p:anim calcmode="lin" valueType="num">
                                      <p:cBhvr additive="base">
                                        <p:cTn id="104" dur="500" fill="hold"/>
                                        <p:tgtEl>
                                          <p:spTgt spid="35"/>
                                        </p:tgtEl>
                                        <p:attrNameLst>
                                          <p:attrName>ppt_y</p:attrName>
                                        </p:attrNameLst>
                                      </p:cBhvr>
                                      <p:tavLst>
                                        <p:tav tm="0">
                                          <p:val>
                                            <p:strVal val="1+#ppt_h/2"/>
                                          </p:val>
                                        </p:tav>
                                        <p:tav tm="100000">
                                          <p:val>
                                            <p:strVal val="#ppt_y"/>
                                          </p:val>
                                        </p:tav>
                                      </p:tavLst>
                                    </p:anim>
                                  </p:childTnLst>
                                </p:cTn>
                              </p:par>
                              <p:par>
                                <p:cTn id="105" presetID="2" presetClass="entr" presetSubtype="4" fill="hold" nodeType="withEffect">
                                  <p:stCondLst>
                                    <p:cond delay="0"/>
                                  </p:stCondLst>
                                  <p:childTnLst>
                                    <p:set>
                                      <p:cBhvr>
                                        <p:cTn id="106" dur="1" fill="hold">
                                          <p:stCondLst>
                                            <p:cond delay="0"/>
                                          </p:stCondLst>
                                        </p:cTn>
                                        <p:tgtEl>
                                          <p:spTgt spid="36"/>
                                        </p:tgtEl>
                                        <p:attrNameLst>
                                          <p:attrName>style.visibility</p:attrName>
                                        </p:attrNameLst>
                                      </p:cBhvr>
                                      <p:to>
                                        <p:strVal val="visible"/>
                                      </p:to>
                                    </p:set>
                                    <p:anim calcmode="lin" valueType="num">
                                      <p:cBhvr additive="base">
                                        <p:cTn id="107" dur="500" fill="hold"/>
                                        <p:tgtEl>
                                          <p:spTgt spid="36"/>
                                        </p:tgtEl>
                                        <p:attrNameLst>
                                          <p:attrName>ppt_x</p:attrName>
                                        </p:attrNameLst>
                                      </p:cBhvr>
                                      <p:tavLst>
                                        <p:tav tm="0">
                                          <p:val>
                                            <p:strVal val="#ppt_x"/>
                                          </p:val>
                                        </p:tav>
                                        <p:tav tm="100000">
                                          <p:val>
                                            <p:strVal val="#ppt_x"/>
                                          </p:val>
                                        </p:tav>
                                      </p:tavLst>
                                    </p:anim>
                                    <p:anim calcmode="lin" valueType="num">
                                      <p:cBhvr additive="base">
                                        <p:cTn id="108" dur="500" fill="hold"/>
                                        <p:tgtEl>
                                          <p:spTgt spid="36"/>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37"/>
                                        </p:tgtEl>
                                        <p:attrNameLst>
                                          <p:attrName>style.visibility</p:attrName>
                                        </p:attrNameLst>
                                      </p:cBhvr>
                                      <p:to>
                                        <p:strVal val="visible"/>
                                      </p:to>
                                    </p:set>
                                    <p:anim calcmode="lin" valueType="num">
                                      <p:cBhvr additive="base">
                                        <p:cTn id="111" dur="500" fill="hold"/>
                                        <p:tgtEl>
                                          <p:spTgt spid="37"/>
                                        </p:tgtEl>
                                        <p:attrNameLst>
                                          <p:attrName>ppt_x</p:attrName>
                                        </p:attrNameLst>
                                      </p:cBhvr>
                                      <p:tavLst>
                                        <p:tav tm="0">
                                          <p:val>
                                            <p:strVal val="#ppt_x"/>
                                          </p:val>
                                        </p:tav>
                                        <p:tav tm="100000">
                                          <p:val>
                                            <p:strVal val="#ppt_x"/>
                                          </p:val>
                                        </p:tav>
                                      </p:tavLst>
                                    </p:anim>
                                    <p:anim calcmode="lin" valueType="num">
                                      <p:cBhvr additive="base">
                                        <p:cTn id="112" dur="500" fill="hold"/>
                                        <p:tgtEl>
                                          <p:spTgt spid="37"/>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38"/>
                                        </p:tgtEl>
                                        <p:attrNameLst>
                                          <p:attrName>style.visibility</p:attrName>
                                        </p:attrNameLst>
                                      </p:cBhvr>
                                      <p:to>
                                        <p:strVal val="visible"/>
                                      </p:to>
                                    </p:set>
                                    <p:anim calcmode="lin" valueType="num">
                                      <p:cBhvr additive="base">
                                        <p:cTn id="115" dur="500" fill="hold"/>
                                        <p:tgtEl>
                                          <p:spTgt spid="38"/>
                                        </p:tgtEl>
                                        <p:attrNameLst>
                                          <p:attrName>ppt_x</p:attrName>
                                        </p:attrNameLst>
                                      </p:cBhvr>
                                      <p:tavLst>
                                        <p:tav tm="0">
                                          <p:val>
                                            <p:strVal val="#ppt_x"/>
                                          </p:val>
                                        </p:tav>
                                        <p:tav tm="100000">
                                          <p:val>
                                            <p:strVal val="#ppt_x"/>
                                          </p:val>
                                        </p:tav>
                                      </p:tavLst>
                                    </p:anim>
                                    <p:anim calcmode="lin" valueType="num">
                                      <p:cBhvr additive="base">
                                        <p:cTn id="116" dur="500" fill="hold"/>
                                        <p:tgtEl>
                                          <p:spTgt spid="38"/>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39"/>
                                        </p:tgtEl>
                                        <p:attrNameLst>
                                          <p:attrName>style.visibility</p:attrName>
                                        </p:attrNameLst>
                                      </p:cBhvr>
                                      <p:to>
                                        <p:strVal val="visible"/>
                                      </p:to>
                                    </p:set>
                                    <p:anim calcmode="lin" valueType="num">
                                      <p:cBhvr additive="base">
                                        <p:cTn id="119" dur="500" fill="hold"/>
                                        <p:tgtEl>
                                          <p:spTgt spid="39"/>
                                        </p:tgtEl>
                                        <p:attrNameLst>
                                          <p:attrName>ppt_x</p:attrName>
                                        </p:attrNameLst>
                                      </p:cBhvr>
                                      <p:tavLst>
                                        <p:tav tm="0">
                                          <p:val>
                                            <p:strVal val="#ppt_x"/>
                                          </p:val>
                                        </p:tav>
                                        <p:tav tm="100000">
                                          <p:val>
                                            <p:strVal val="#ppt_x"/>
                                          </p:val>
                                        </p:tav>
                                      </p:tavLst>
                                    </p:anim>
                                    <p:anim calcmode="lin" valueType="num">
                                      <p:cBhvr additive="base">
                                        <p:cTn id="120" dur="500" fill="hold"/>
                                        <p:tgtEl>
                                          <p:spTgt spid="39"/>
                                        </p:tgtEl>
                                        <p:attrNameLst>
                                          <p:attrName>ppt_y</p:attrName>
                                        </p:attrNameLst>
                                      </p:cBhvr>
                                      <p:tavLst>
                                        <p:tav tm="0">
                                          <p:val>
                                            <p:strVal val="1+#ppt_h/2"/>
                                          </p:val>
                                        </p:tav>
                                        <p:tav tm="100000">
                                          <p:val>
                                            <p:strVal val="#ppt_y"/>
                                          </p:val>
                                        </p:tav>
                                      </p:tavLst>
                                    </p:anim>
                                  </p:childTnLst>
                                </p:cTn>
                              </p:par>
                              <p:par>
                                <p:cTn id="121" presetID="2" presetClass="entr" presetSubtype="4" fill="hold" nodeType="withEffect">
                                  <p:stCondLst>
                                    <p:cond delay="0"/>
                                  </p:stCondLst>
                                  <p:childTnLst>
                                    <p:set>
                                      <p:cBhvr>
                                        <p:cTn id="122" dur="1" fill="hold">
                                          <p:stCondLst>
                                            <p:cond delay="0"/>
                                          </p:stCondLst>
                                        </p:cTn>
                                        <p:tgtEl>
                                          <p:spTgt spid="40"/>
                                        </p:tgtEl>
                                        <p:attrNameLst>
                                          <p:attrName>style.visibility</p:attrName>
                                        </p:attrNameLst>
                                      </p:cBhvr>
                                      <p:to>
                                        <p:strVal val="visible"/>
                                      </p:to>
                                    </p:set>
                                    <p:anim calcmode="lin" valueType="num">
                                      <p:cBhvr additive="base">
                                        <p:cTn id="123" dur="500" fill="hold"/>
                                        <p:tgtEl>
                                          <p:spTgt spid="40"/>
                                        </p:tgtEl>
                                        <p:attrNameLst>
                                          <p:attrName>ppt_x</p:attrName>
                                        </p:attrNameLst>
                                      </p:cBhvr>
                                      <p:tavLst>
                                        <p:tav tm="0">
                                          <p:val>
                                            <p:strVal val="#ppt_x"/>
                                          </p:val>
                                        </p:tav>
                                        <p:tav tm="100000">
                                          <p:val>
                                            <p:strVal val="#ppt_x"/>
                                          </p:val>
                                        </p:tav>
                                      </p:tavLst>
                                    </p:anim>
                                    <p:anim calcmode="lin" valueType="num">
                                      <p:cBhvr additive="base">
                                        <p:cTn id="124" dur="500" fill="hold"/>
                                        <p:tgtEl>
                                          <p:spTgt spid="40"/>
                                        </p:tgtEl>
                                        <p:attrNameLst>
                                          <p:attrName>ppt_y</p:attrName>
                                        </p:attrNameLst>
                                      </p:cBhvr>
                                      <p:tavLst>
                                        <p:tav tm="0">
                                          <p:val>
                                            <p:strVal val="1+#ppt_h/2"/>
                                          </p:val>
                                        </p:tav>
                                        <p:tav tm="100000">
                                          <p:val>
                                            <p:strVal val="#ppt_y"/>
                                          </p:val>
                                        </p:tav>
                                      </p:tavLst>
                                    </p:anim>
                                  </p:childTnLst>
                                </p:cTn>
                              </p:par>
                              <p:par>
                                <p:cTn id="125" presetID="2" presetClass="entr" presetSubtype="4" fill="hold" nodeType="withEffect">
                                  <p:stCondLst>
                                    <p:cond delay="0"/>
                                  </p:stCondLst>
                                  <p:childTnLst>
                                    <p:set>
                                      <p:cBhvr>
                                        <p:cTn id="126" dur="1" fill="hold">
                                          <p:stCondLst>
                                            <p:cond delay="0"/>
                                          </p:stCondLst>
                                        </p:cTn>
                                        <p:tgtEl>
                                          <p:spTgt spid="41"/>
                                        </p:tgtEl>
                                        <p:attrNameLst>
                                          <p:attrName>style.visibility</p:attrName>
                                        </p:attrNameLst>
                                      </p:cBhvr>
                                      <p:to>
                                        <p:strVal val="visible"/>
                                      </p:to>
                                    </p:set>
                                    <p:anim calcmode="lin" valueType="num">
                                      <p:cBhvr additive="base">
                                        <p:cTn id="127" dur="500" fill="hold"/>
                                        <p:tgtEl>
                                          <p:spTgt spid="41"/>
                                        </p:tgtEl>
                                        <p:attrNameLst>
                                          <p:attrName>ppt_x</p:attrName>
                                        </p:attrNameLst>
                                      </p:cBhvr>
                                      <p:tavLst>
                                        <p:tav tm="0">
                                          <p:val>
                                            <p:strVal val="#ppt_x"/>
                                          </p:val>
                                        </p:tav>
                                        <p:tav tm="100000">
                                          <p:val>
                                            <p:strVal val="#ppt_x"/>
                                          </p:val>
                                        </p:tav>
                                      </p:tavLst>
                                    </p:anim>
                                    <p:anim calcmode="lin" valueType="num">
                                      <p:cBhvr additive="base">
                                        <p:cTn id="128" dur="500" fill="hold"/>
                                        <p:tgtEl>
                                          <p:spTgt spid="41"/>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42"/>
                                        </p:tgtEl>
                                        <p:attrNameLst>
                                          <p:attrName>style.visibility</p:attrName>
                                        </p:attrNameLst>
                                      </p:cBhvr>
                                      <p:to>
                                        <p:strVal val="visible"/>
                                      </p:to>
                                    </p:set>
                                    <p:anim calcmode="lin" valueType="num">
                                      <p:cBhvr additive="base">
                                        <p:cTn id="131" dur="500" fill="hold"/>
                                        <p:tgtEl>
                                          <p:spTgt spid="42"/>
                                        </p:tgtEl>
                                        <p:attrNameLst>
                                          <p:attrName>ppt_x</p:attrName>
                                        </p:attrNameLst>
                                      </p:cBhvr>
                                      <p:tavLst>
                                        <p:tav tm="0">
                                          <p:val>
                                            <p:strVal val="#ppt_x"/>
                                          </p:val>
                                        </p:tav>
                                        <p:tav tm="100000">
                                          <p:val>
                                            <p:strVal val="#ppt_x"/>
                                          </p:val>
                                        </p:tav>
                                      </p:tavLst>
                                    </p:anim>
                                    <p:anim calcmode="lin" valueType="num">
                                      <p:cBhvr additive="base">
                                        <p:cTn id="132" dur="500" fill="hold"/>
                                        <p:tgtEl>
                                          <p:spTgt spid="42"/>
                                        </p:tgtEl>
                                        <p:attrNameLst>
                                          <p:attrName>ppt_y</p:attrName>
                                        </p:attrNameLst>
                                      </p:cBhvr>
                                      <p:tavLst>
                                        <p:tav tm="0">
                                          <p:val>
                                            <p:strVal val="1+#ppt_h/2"/>
                                          </p:val>
                                        </p:tav>
                                        <p:tav tm="100000">
                                          <p:val>
                                            <p:strVal val="#ppt_y"/>
                                          </p:val>
                                        </p:tav>
                                      </p:tavLst>
                                    </p:anim>
                                  </p:childTnLst>
                                </p:cTn>
                              </p:par>
                              <p:par>
                                <p:cTn id="133" presetID="2" presetClass="entr" presetSubtype="4" fill="hold" nodeType="withEffect">
                                  <p:stCondLst>
                                    <p:cond delay="0"/>
                                  </p:stCondLst>
                                  <p:childTnLst>
                                    <p:set>
                                      <p:cBhvr>
                                        <p:cTn id="134" dur="1" fill="hold">
                                          <p:stCondLst>
                                            <p:cond delay="0"/>
                                          </p:stCondLst>
                                        </p:cTn>
                                        <p:tgtEl>
                                          <p:spTgt spid="43"/>
                                        </p:tgtEl>
                                        <p:attrNameLst>
                                          <p:attrName>style.visibility</p:attrName>
                                        </p:attrNameLst>
                                      </p:cBhvr>
                                      <p:to>
                                        <p:strVal val="visible"/>
                                      </p:to>
                                    </p:set>
                                    <p:anim calcmode="lin" valueType="num">
                                      <p:cBhvr additive="base">
                                        <p:cTn id="135" dur="500" fill="hold"/>
                                        <p:tgtEl>
                                          <p:spTgt spid="43"/>
                                        </p:tgtEl>
                                        <p:attrNameLst>
                                          <p:attrName>ppt_x</p:attrName>
                                        </p:attrNameLst>
                                      </p:cBhvr>
                                      <p:tavLst>
                                        <p:tav tm="0">
                                          <p:val>
                                            <p:strVal val="#ppt_x"/>
                                          </p:val>
                                        </p:tav>
                                        <p:tav tm="100000">
                                          <p:val>
                                            <p:strVal val="#ppt_x"/>
                                          </p:val>
                                        </p:tav>
                                      </p:tavLst>
                                    </p:anim>
                                    <p:anim calcmode="lin" valueType="num">
                                      <p:cBhvr additive="base">
                                        <p:cTn id="136" dur="500" fill="hold"/>
                                        <p:tgtEl>
                                          <p:spTgt spid="43"/>
                                        </p:tgtEl>
                                        <p:attrNameLst>
                                          <p:attrName>ppt_y</p:attrName>
                                        </p:attrNameLst>
                                      </p:cBhvr>
                                      <p:tavLst>
                                        <p:tav tm="0">
                                          <p:val>
                                            <p:strVal val="1+#ppt_h/2"/>
                                          </p:val>
                                        </p:tav>
                                        <p:tav tm="100000">
                                          <p:val>
                                            <p:strVal val="#ppt_y"/>
                                          </p:val>
                                        </p:tav>
                                      </p:tavLst>
                                    </p:anim>
                                  </p:childTnLst>
                                </p:cTn>
                              </p:par>
                              <p:par>
                                <p:cTn id="137" presetID="2" presetClass="entr" presetSubtype="4" fill="hold" nodeType="withEffect">
                                  <p:stCondLst>
                                    <p:cond delay="0"/>
                                  </p:stCondLst>
                                  <p:childTnLst>
                                    <p:set>
                                      <p:cBhvr>
                                        <p:cTn id="138" dur="1" fill="hold">
                                          <p:stCondLst>
                                            <p:cond delay="0"/>
                                          </p:stCondLst>
                                        </p:cTn>
                                        <p:tgtEl>
                                          <p:spTgt spid="44"/>
                                        </p:tgtEl>
                                        <p:attrNameLst>
                                          <p:attrName>style.visibility</p:attrName>
                                        </p:attrNameLst>
                                      </p:cBhvr>
                                      <p:to>
                                        <p:strVal val="visible"/>
                                      </p:to>
                                    </p:set>
                                    <p:anim calcmode="lin" valueType="num">
                                      <p:cBhvr additive="base">
                                        <p:cTn id="139" dur="500" fill="hold"/>
                                        <p:tgtEl>
                                          <p:spTgt spid="44"/>
                                        </p:tgtEl>
                                        <p:attrNameLst>
                                          <p:attrName>ppt_x</p:attrName>
                                        </p:attrNameLst>
                                      </p:cBhvr>
                                      <p:tavLst>
                                        <p:tav tm="0">
                                          <p:val>
                                            <p:strVal val="#ppt_x"/>
                                          </p:val>
                                        </p:tav>
                                        <p:tav tm="100000">
                                          <p:val>
                                            <p:strVal val="#ppt_x"/>
                                          </p:val>
                                        </p:tav>
                                      </p:tavLst>
                                    </p:anim>
                                    <p:anim calcmode="lin" valueType="num">
                                      <p:cBhvr additive="base">
                                        <p:cTn id="140" dur="500" fill="hold"/>
                                        <p:tgtEl>
                                          <p:spTgt spid="44"/>
                                        </p:tgtEl>
                                        <p:attrNameLst>
                                          <p:attrName>ppt_y</p:attrName>
                                        </p:attrNameLst>
                                      </p:cBhvr>
                                      <p:tavLst>
                                        <p:tav tm="0">
                                          <p:val>
                                            <p:strVal val="1+#ppt_h/2"/>
                                          </p:val>
                                        </p:tav>
                                        <p:tav tm="100000">
                                          <p:val>
                                            <p:strVal val="#ppt_y"/>
                                          </p:val>
                                        </p:tav>
                                      </p:tavLst>
                                    </p:anim>
                                  </p:childTnLst>
                                </p:cTn>
                              </p:par>
                              <p:par>
                                <p:cTn id="141" presetID="2" presetClass="entr" presetSubtype="4" fill="hold" nodeType="withEffect">
                                  <p:stCondLst>
                                    <p:cond delay="0"/>
                                  </p:stCondLst>
                                  <p:childTnLst>
                                    <p:set>
                                      <p:cBhvr>
                                        <p:cTn id="142" dur="1" fill="hold">
                                          <p:stCondLst>
                                            <p:cond delay="0"/>
                                          </p:stCondLst>
                                        </p:cTn>
                                        <p:tgtEl>
                                          <p:spTgt spid="45"/>
                                        </p:tgtEl>
                                        <p:attrNameLst>
                                          <p:attrName>style.visibility</p:attrName>
                                        </p:attrNameLst>
                                      </p:cBhvr>
                                      <p:to>
                                        <p:strVal val="visible"/>
                                      </p:to>
                                    </p:set>
                                    <p:anim calcmode="lin" valueType="num">
                                      <p:cBhvr additive="base">
                                        <p:cTn id="143" dur="500" fill="hold"/>
                                        <p:tgtEl>
                                          <p:spTgt spid="45"/>
                                        </p:tgtEl>
                                        <p:attrNameLst>
                                          <p:attrName>ppt_x</p:attrName>
                                        </p:attrNameLst>
                                      </p:cBhvr>
                                      <p:tavLst>
                                        <p:tav tm="0">
                                          <p:val>
                                            <p:strVal val="#ppt_x"/>
                                          </p:val>
                                        </p:tav>
                                        <p:tav tm="100000">
                                          <p:val>
                                            <p:strVal val="#ppt_x"/>
                                          </p:val>
                                        </p:tav>
                                      </p:tavLst>
                                    </p:anim>
                                    <p:anim calcmode="lin" valueType="num">
                                      <p:cBhvr additive="base">
                                        <p:cTn id="144" dur="500" fill="hold"/>
                                        <p:tgtEl>
                                          <p:spTgt spid="45"/>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46"/>
                                        </p:tgtEl>
                                        <p:attrNameLst>
                                          <p:attrName>style.visibility</p:attrName>
                                        </p:attrNameLst>
                                      </p:cBhvr>
                                      <p:to>
                                        <p:strVal val="visible"/>
                                      </p:to>
                                    </p:set>
                                    <p:anim calcmode="lin" valueType="num">
                                      <p:cBhvr additive="base">
                                        <p:cTn id="147" dur="500" fill="hold"/>
                                        <p:tgtEl>
                                          <p:spTgt spid="46"/>
                                        </p:tgtEl>
                                        <p:attrNameLst>
                                          <p:attrName>ppt_x</p:attrName>
                                        </p:attrNameLst>
                                      </p:cBhvr>
                                      <p:tavLst>
                                        <p:tav tm="0">
                                          <p:val>
                                            <p:strVal val="#ppt_x"/>
                                          </p:val>
                                        </p:tav>
                                        <p:tav tm="100000">
                                          <p:val>
                                            <p:strVal val="#ppt_x"/>
                                          </p:val>
                                        </p:tav>
                                      </p:tavLst>
                                    </p:anim>
                                    <p:anim calcmode="lin" valueType="num">
                                      <p:cBhvr additive="base">
                                        <p:cTn id="148" dur="500" fill="hold"/>
                                        <p:tgtEl>
                                          <p:spTgt spid="46"/>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0"/>
                                  </p:stCondLst>
                                  <p:childTnLst>
                                    <p:set>
                                      <p:cBhvr>
                                        <p:cTn id="150" dur="1" fill="hold">
                                          <p:stCondLst>
                                            <p:cond delay="0"/>
                                          </p:stCondLst>
                                        </p:cTn>
                                        <p:tgtEl>
                                          <p:spTgt spid="47"/>
                                        </p:tgtEl>
                                        <p:attrNameLst>
                                          <p:attrName>style.visibility</p:attrName>
                                        </p:attrNameLst>
                                      </p:cBhvr>
                                      <p:to>
                                        <p:strVal val="visible"/>
                                      </p:to>
                                    </p:set>
                                    <p:anim calcmode="lin" valueType="num">
                                      <p:cBhvr additive="base">
                                        <p:cTn id="151" dur="500" fill="hold"/>
                                        <p:tgtEl>
                                          <p:spTgt spid="47"/>
                                        </p:tgtEl>
                                        <p:attrNameLst>
                                          <p:attrName>ppt_x</p:attrName>
                                        </p:attrNameLst>
                                      </p:cBhvr>
                                      <p:tavLst>
                                        <p:tav tm="0">
                                          <p:val>
                                            <p:strVal val="#ppt_x"/>
                                          </p:val>
                                        </p:tav>
                                        <p:tav tm="100000">
                                          <p:val>
                                            <p:strVal val="#ppt_x"/>
                                          </p:val>
                                        </p:tav>
                                      </p:tavLst>
                                    </p:anim>
                                    <p:anim calcmode="lin" valueType="num">
                                      <p:cBhvr additive="base">
                                        <p:cTn id="15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00" y="122169"/>
            <a:ext cx="11392000" cy="1015663"/>
          </a:xfrm>
          <a:prstGeom prst="rect">
            <a:avLst/>
          </a:prstGeom>
          <a:noFill/>
        </p:spPr>
        <p:txBody>
          <a:bodyPr wrap="square" lIns="0" tIns="0" rIns="0" bIns="0" anchor="ctr">
            <a:spAutoFit/>
          </a:bodyPr>
          <a:lstStyle/>
          <a:p>
            <a:pPr algn="ctr"/>
            <a:r>
              <a:rPr sz="6600" b="1" i="0" dirty="0">
                <a:solidFill>
                  <a:srgbClr val="FFFF00"/>
                </a:solidFill>
                <a:latin typeface="Calibri"/>
              </a:rPr>
              <a:t>IPCC Abandoned Science</a:t>
            </a:r>
          </a:p>
        </p:txBody>
      </p:sp>
      <p:sp>
        <p:nvSpPr>
          <p:cNvPr id="3" name="Rectangle 2"/>
          <p:cNvSpPr/>
          <p:nvPr/>
        </p:nvSpPr>
        <p:spPr>
          <a:xfrm>
            <a:off x="600000" y="1240000"/>
            <a:ext cx="2400000" cy="2000000"/>
          </a:xfrm>
          <a:prstGeom prst="rect">
            <a:avLst/>
          </a:prstGeom>
          <a:solidFill>
            <a:srgbClr val="FF4444"/>
          </a:solidFill>
          <a:ln w="38100">
            <a:solidFill>
              <a:srgbClr val="FFFF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4" name="TextBox 3"/>
          <p:cNvSpPr txBox="1"/>
          <p:nvPr/>
        </p:nvSpPr>
        <p:spPr>
          <a:xfrm>
            <a:off x="600000" y="1285203"/>
            <a:ext cx="2400000" cy="1329595"/>
          </a:xfrm>
          <a:prstGeom prst="rect">
            <a:avLst/>
          </a:prstGeom>
          <a:noFill/>
        </p:spPr>
        <p:txBody>
          <a:bodyPr wrap="square" lIns="0" tIns="0" rIns="0" bIns="0" anchor="ctr">
            <a:spAutoFit/>
          </a:bodyPr>
          <a:lstStyle/>
          <a:p>
            <a:pPr algn="ctr">
              <a:lnSpc>
                <a:spcPct val="90000"/>
              </a:lnSpc>
            </a:pPr>
            <a:r>
              <a:rPr sz="9600" b="1" i="0" dirty="0">
                <a:solidFill>
                  <a:srgbClr val="FFFFFF"/>
                </a:solidFill>
                <a:latin typeface="Calibri"/>
              </a:rPr>
              <a:t>37</a:t>
            </a:r>
            <a:r>
              <a:rPr lang="en-US" sz="9600" b="1" i="0" dirty="0">
                <a:solidFill>
                  <a:srgbClr val="FFFFFF"/>
                </a:solidFill>
                <a:latin typeface="Calibri"/>
              </a:rPr>
              <a:t>x</a:t>
            </a:r>
            <a:endParaRPr sz="9600" b="1" i="0" dirty="0">
              <a:solidFill>
                <a:srgbClr val="FFFFFF"/>
              </a:solidFill>
              <a:latin typeface="Calibri"/>
            </a:endParaRPr>
          </a:p>
        </p:txBody>
      </p:sp>
      <p:sp>
        <p:nvSpPr>
          <p:cNvPr id="5" name="TextBox 4"/>
          <p:cNvSpPr txBox="1"/>
          <p:nvPr/>
        </p:nvSpPr>
        <p:spPr>
          <a:xfrm>
            <a:off x="700000" y="2416451"/>
            <a:ext cx="2200000" cy="723660"/>
          </a:xfrm>
          <a:prstGeom prst="rect">
            <a:avLst/>
          </a:prstGeom>
          <a:noFill/>
        </p:spPr>
        <p:txBody>
          <a:bodyPr wrap="square" lIns="0" tIns="0" rIns="0" bIns="0" anchor="ctr">
            <a:spAutoFit/>
          </a:bodyPr>
          <a:lstStyle/>
          <a:p>
            <a:pPr algn="ctr">
              <a:lnSpc>
                <a:spcPct val="80000"/>
              </a:lnSpc>
            </a:pPr>
            <a:r>
              <a:rPr sz="2800" b="1" i="1" dirty="0">
                <a:solidFill>
                  <a:srgbClr val="FFFFFF"/>
                </a:solidFill>
                <a:latin typeface="Calibri"/>
              </a:rPr>
              <a:t>“</a:t>
            </a:r>
            <a:r>
              <a:rPr sz="2800" b="1" i="1" dirty="0">
                <a:solidFill>
                  <a:srgbClr val="FFFF00"/>
                </a:solidFill>
                <a:latin typeface="Calibri"/>
              </a:rPr>
              <a:t>unequivocal</a:t>
            </a:r>
            <a:r>
              <a:rPr sz="2800" b="1" i="1" dirty="0">
                <a:solidFill>
                  <a:srgbClr val="FFFFFF"/>
                </a:solidFill>
                <a:latin typeface="Calibri"/>
              </a:rPr>
              <a:t>”</a:t>
            </a:r>
          </a:p>
          <a:p>
            <a:pPr algn="ctr">
              <a:lnSpc>
                <a:spcPct val="80000"/>
              </a:lnSpc>
              <a:spcBef>
                <a:spcPts val="200"/>
              </a:spcBef>
            </a:pPr>
            <a:r>
              <a:rPr sz="2800" b="1" i="1" dirty="0">
                <a:solidFill>
                  <a:srgbClr val="FFFFFF"/>
                </a:solidFill>
                <a:latin typeface="Calibri"/>
              </a:rPr>
              <a:t>in AR6</a:t>
            </a:r>
          </a:p>
        </p:txBody>
      </p:sp>
      <p:sp>
        <p:nvSpPr>
          <p:cNvPr id="6" name="Rectangle 5"/>
          <p:cNvSpPr/>
          <p:nvPr/>
        </p:nvSpPr>
        <p:spPr>
          <a:xfrm>
            <a:off x="3200000" y="1240000"/>
            <a:ext cx="8392000" cy="2000000"/>
          </a:xfrm>
          <a:prstGeom prst="rect">
            <a:avLst/>
          </a:prstGeom>
          <a:solidFill>
            <a:srgbClr val="1A2A45"/>
          </a:solidFill>
          <a:ln w="19050">
            <a:solidFill>
              <a:srgbClr val="B0B8C8"/>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7" name="TextBox 6"/>
          <p:cNvSpPr txBox="1"/>
          <p:nvPr/>
        </p:nvSpPr>
        <p:spPr>
          <a:xfrm>
            <a:off x="3440000" y="1473124"/>
            <a:ext cx="7912000" cy="1533753"/>
          </a:xfrm>
          <a:prstGeom prst="rect">
            <a:avLst/>
          </a:prstGeom>
          <a:noFill/>
        </p:spPr>
        <p:txBody>
          <a:bodyPr wrap="square" lIns="0" tIns="0" rIns="0" bIns="0" anchor="ctr">
            <a:spAutoFit/>
          </a:bodyPr>
          <a:lstStyle/>
          <a:p>
            <a:pPr algn="ctr"/>
            <a:r>
              <a:rPr sz="3200" b="0" i="1" dirty="0">
                <a:solidFill>
                  <a:srgbClr val="FFFFFF"/>
                </a:solidFill>
                <a:latin typeface="Calibri"/>
              </a:rPr>
              <a:t>“It is </a:t>
            </a:r>
            <a:r>
              <a:rPr sz="3200" b="1" i="1" dirty="0">
                <a:solidFill>
                  <a:srgbClr val="FFFF00"/>
                </a:solidFill>
                <a:latin typeface="Calibri"/>
              </a:rPr>
              <a:t>unequivocal</a:t>
            </a:r>
            <a:r>
              <a:rPr sz="3200" b="0" i="1" dirty="0">
                <a:solidFill>
                  <a:srgbClr val="FFFFFF"/>
                </a:solidFill>
                <a:latin typeface="Calibri"/>
              </a:rPr>
              <a:t> that human influence has warmed the atmosphere, ocean and land.”</a:t>
            </a:r>
          </a:p>
          <a:p>
            <a:pPr algn="ctr">
              <a:spcBef>
                <a:spcPts val="1400"/>
              </a:spcBef>
            </a:pPr>
            <a:r>
              <a:rPr sz="2400" b="0" i="0" dirty="0">
                <a:solidFill>
                  <a:srgbClr val="B0B8C8"/>
                </a:solidFill>
                <a:latin typeface="Calibri"/>
              </a:rPr>
              <a:t>—  IPCC AR6,  Summary for Policymakers</a:t>
            </a:r>
          </a:p>
        </p:txBody>
      </p:sp>
      <p:sp>
        <p:nvSpPr>
          <p:cNvPr id="8" name="Rectangle 7"/>
          <p:cNvSpPr/>
          <p:nvPr/>
        </p:nvSpPr>
        <p:spPr>
          <a:xfrm>
            <a:off x="600000" y="3400000"/>
            <a:ext cx="10992000" cy="2240000"/>
          </a:xfrm>
          <a:prstGeom prst="rect">
            <a:avLst/>
          </a:prstGeom>
          <a:solidFill>
            <a:srgbClr val="1A2A45"/>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9" name="TextBox 8"/>
          <p:cNvSpPr txBox="1"/>
          <p:nvPr/>
        </p:nvSpPr>
        <p:spPr>
          <a:xfrm>
            <a:off x="900000" y="3413182"/>
            <a:ext cx="10392000" cy="2159616"/>
          </a:xfrm>
          <a:prstGeom prst="rect">
            <a:avLst/>
          </a:prstGeom>
          <a:noFill/>
        </p:spPr>
        <p:txBody>
          <a:bodyPr wrap="square" lIns="0" tIns="0" rIns="0" bIns="0" anchor="ctr">
            <a:normAutofit lnSpcReduction="10000"/>
          </a:bodyPr>
          <a:lstStyle/>
          <a:p>
            <a:pPr algn="ctr"/>
            <a:r>
              <a:rPr sz="3600" b="0" i="1" dirty="0">
                <a:solidFill>
                  <a:srgbClr val="FFFFFF"/>
                </a:solidFill>
                <a:latin typeface="Calibri"/>
              </a:rPr>
              <a:t>“A theory which is not refutable by any conceivable event is non-scientific.</a:t>
            </a:r>
            <a:r>
              <a:rPr lang="en-US" sz="3600" b="0" i="1" dirty="0">
                <a:solidFill>
                  <a:srgbClr val="FFFFFF"/>
                </a:solidFill>
                <a:latin typeface="Calibri"/>
              </a:rPr>
              <a:t> </a:t>
            </a:r>
            <a:r>
              <a:rPr sz="3600" b="0" i="1" dirty="0">
                <a:solidFill>
                  <a:srgbClr val="FFFFFF"/>
                </a:solidFill>
                <a:latin typeface="Calibri"/>
              </a:rPr>
              <a:t>Irrefutability is not a virtue of a theory (as people often think) but a vice.”</a:t>
            </a:r>
          </a:p>
          <a:p>
            <a:pPr algn="ctr">
              <a:spcBef>
                <a:spcPts val="2200"/>
              </a:spcBef>
            </a:pPr>
            <a:r>
              <a:rPr sz="2800" b="0" i="0" dirty="0">
                <a:solidFill>
                  <a:srgbClr val="FFFF00"/>
                </a:solidFill>
                <a:latin typeface="Calibri"/>
              </a:rPr>
              <a:t>—  Karl R. Popper,   Conjectures and Refutations,   1963</a:t>
            </a:r>
          </a:p>
        </p:txBody>
      </p:sp>
      <p:sp>
        <p:nvSpPr>
          <p:cNvPr id="10" name="Rectangle 9"/>
          <p:cNvSpPr/>
          <p:nvPr/>
        </p:nvSpPr>
        <p:spPr>
          <a:xfrm>
            <a:off x="0" y="5943600"/>
            <a:ext cx="12192000" cy="914400"/>
          </a:xfrm>
          <a:prstGeom prst="rect">
            <a:avLst/>
          </a:prstGeom>
          <a:solidFill>
            <a:srgbClr val="FF9933"/>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r>
              <a:rPr sz="4000" b="1" i="1" dirty="0">
                <a:solidFill>
                  <a:srgbClr val="FFFFFF"/>
                </a:solidFill>
                <a:latin typeface="Calibri"/>
              </a:rPr>
              <a:t>“Unequivocal” is not science.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a:extLst>
            <a:ext uri="{FF2B5EF4-FFF2-40B4-BE49-F238E27FC236}">
              <a16:creationId xmlns:a16="http://schemas.microsoft.com/office/drawing/2014/main" id="{9D222A45-A946-099C-56C6-BCB2D7192FC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D9D4C0D-A49D-283F-91AD-52B038B37780}"/>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pic>
        <p:nvPicPr>
          <p:cNvPr id="31" name="Picture 30">
            <a:extLst>
              <a:ext uri="{FF2B5EF4-FFF2-40B4-BE49-F238E27FC236}">
                <a16:creationId xmlns:a16="http://schemas.microsoft.com/office/drawing/2014/main" id="{30226D1A-801F-5D48-71C9-5C5469A2172C}"/>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6" name="Shape 3">
            <a:extLst>
              <a:ext uri="{FF2B5EF4-FFF2-40B4-BE49-F238E27FC236}">
                <a16:creationId xmlns:a16="http://schemas.microsoft.com/office/drawing/2014/main" id="{D19512B6-DFE3-5803-F458-5FD9A06BF8E8}"/>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463765DF-EE95-E3E1-54B0-997D4D3F82EE}"/>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61E87C7D-9332-7FFE-FBDB-486916A01C27}"/>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066FC5E7-28BE-2893-DF39-49D4859F9F3B}"/>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2. CMIP</a:t>
            </a:r>
            <a:endParaRPr lang="en-US" sz="1867"/>
          </a:p>
          <a:p>
            <a:r>
              <a:rPr lang="en-US" sz="1600">
                <a:solidFill>
                  <a:schemeClr val="bg1"/>
                </a:solidFill>
                <a:latin typeface="Calibri" pitchFamily="34" charset="0"/>
                <a:ea typeface="Calibri" pitchFamily="34" charset="-122"/>
                <a:cs typeface="Calibri" pitchFamily="34" charset="-120"/>
              </a:rPr>
              <a:t>Coupled Model Intercomparison Project</a:t>
            </a:r>
          </a:p>
          <a:p>
            <a:r>
              <a:rPr lang="en-US" sz="1600" b="1">
                <a:solidFill>
                  <a:srgbClr val="A8B4CC"/>
                </a:solidFill>
                <a:latin typeface="Calibri" pitchFamily="34" charset="0"/>
                <a:ea typeface="Calibri" pitchFamily="34" charset="-122"/>
                <a:cs typeface="Calibri" pitchFamily="34" charset="-120"/>
              </a:rPr>
              <a:t>Tuned to match GMST</a:t>
            </a:r>
            <a:endParaRPr lang="en-US" sz="1351" b="1"/>
          </a:p>
        </p:txBody>
      </p:sp>
      <p:sp>
        <p:nvSpPr>
          <p:cNvPr id="12" name="Shape 9">
            <a:extLst>
              <a:ext uri="{FF2B5EF4-FFF2-40B4-BE49-F238E27FC236}">
                <a16:creationId xmlns:a16="http://schemas.microsoft.com/office/drawing/2014/main" id="{6DF7C58F-9440-3374-E561-4FA9A0AD1329}"/>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C1ADE8DA-F81D-9EBB-9340-BA79A49E7C40}"/>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834841D4-7208-4AAB-2518-053A01831DC7}"/>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10817497-0E4B-CF2D-C41A-94163199E582}"/>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5E8D2A30-62B4-9557-4675-22017C0BDCA8}"/>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388262A0-8167-4827-1438-07753370B7FE}"/>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C916FF6E-234D-90E8-ACB2-C95F78EED824}"/>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1349EDD0-7514-A0DC-908F-BEE876E7AAE9}"/>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a:solidFill>
                  <a:srgbClr val="FFFFFF"/>
                </a:solidFill>
                <a:latin typeface="Georgia" pitchFamily="34" charset="0"/>
                <a:ea typeface="Georgia" pitchFamily="34" charset="-122"/>
                <a:cs typeface="Georgia" pitchFamily="34" charset="-120"/>
              </a:rPr>
              <a:t>Each lie leads to the next. None stand on their own.</a:t>
            </a:r>
            <a:endParaRPr lang="en-US" sz="2133"/>
          </a:p>
        </p:txBody>
      </p:sp>
      <p:sp>
        <p:nvSpPr>
          <p:cNvPr id="5" name="Shape 2">
            <a:extLst>
              <a:ext uri="{FF2B5EF4-FFF2-40B4-BE49-F238E27FC236}">
                <a16:creationId xmlns:a16="http://schemas.microsoft.com/office/drawing/2014/main" id="{4AC9C6B1-61B6-DBE1-4FD7-721B6415E114}"/>
              </a:ext>
            </a:extLst>
          </p:cNvPr>
          <p:cNvSpPr/>
          <p:nvPr/>
        </p:nvSpPr>
        <p:spPr>
          <a:xfrm rot="4448563">
            <a:off x="5924682" y="2657390"/>
            <a:ext cx="1569015" cy="599415"/>
          </a:xfrm>
          <a:prstGeom prst="ellipse">
            <a:avLst/>
          </a:prstGeom>
          <a:noFill/>
          <a:ln w="57150">
            <a:solidFill>
              <a:schemeClr val="bg1"/>
            </a:solidFill>
            <a:prstDash val="solid"/>
          </a:ln>
        </p:spPr>
        <p:txBody>
          <a:bodyPr/>
          <a:lstStyle/>
          <a:p>
            <a:endParaRPr lang="en-US" sz="1351"/>
          </a:p>
        </p:txBody>
      </p:sp>
      <p:sp>
        <p:nvSpPr>
          <p:cNvPr id="27" name="TextBox 26">
            <a:extLst>
              <a:ext uri="{FF2B5EF4-FFF2-40B4-BE49-F238E27FC236}">
                <a16:creationId xmlns:a16="http://schemas.microsoft.com/office/drawing/2014/main" id="{98FB9208-0AAB-2452-14CD-55799274820A}"/>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BFE2B50A-12E1-1A09-6D40-87965265AEF8}"/>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E76CDD4B-F102-514D-FA71-BDEEE964D50B}"/>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99B8A761-9FF6-E59F-A3A8-744CCECBB1F0}"/>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3048D0C9-BABE-2E7C-6568-9496C6B035B9}"/>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4" name="Shape 2">
            <a:extLst>
              <a:ext uri="{FF2B5EF4-FFF2-40B4-BE49-F238E27FC236}">
                <a16:creationId xmlns:a16="http://schemas.microsoft.com/office/drawing/2014/main" id="{291FB5E3-76F3-81D2-3921-55112C1BF10D}"/>
              </a:ext>
            </a:extLst>
          </p:cNvPr>
          <p:cNvSpPr/>
          <p:nvPr/>
        </p:nvSpPr>
        <p:spPr>
          <a:xfrm>
            <a:off x="7529892" y="1924737"/>
            <a:ext cx="4574673" cy="1184224"/>
          </a:xfrm>
          <a:prstGeom prst="ellipse">
            <a:avLst/>
          </a:prstGeom>
          <a:noFill/>
          <a:ln w="57150">
            <a:solidFill>
              <a:schemeClr val="bg1"/>
            </a:solidFill>
            <a:prstDash val="solid"/>
          </a:ln>
        </p:spPr>
        <p:txBody>
          <a:bodyPr/>
          <a:lstStyle/>
          <a:p>
            <a:endParaRPr lang="en-US" sz="1351"/>
          </a:p>
        </p:txBody>
      </p:sp>
      <p:sp>
        <p:nvSpPr>
          <p:cNvPr id="14" name="Text 0">
            <a:extLst>
              <a:ext uri="{FF2B5EF4-FFF2-40B4-BE49-F238E27FC236}">
                <a16:creationId xmlns:a16="http://schemas.microsoft.com/office/drawing/2014/main" id="{F3AC1BF0-BF75-DDBA-B4D2-723A0F089540}"/>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Tree>
    <p:extLst>
      <p:ext uri="{BB962C8B-B14F-4D97-AF65-F5344CB8AC3E}">
        <p14:creationId xmlns:p14="http://schemas.microsoft.com/office/powerpoint/2010/main" val="889200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a:extLst>
            <a:ext uri="{FF2B5EF4-FFF2-40B4-BE49-F238E27FC236}">
              <a16:creationId xmlns:a16="http://schemas.microsoft.com/office/drawing/2014/main" id="{DBA33128-5791-1BF3-9A8D-B8FBF49F1DA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FFE9038-8453-5C60-64D5-C98C56A80CBD}"/>
              </a:ext>
            </a:extLst>
          </p:cNvPr>
          <p:cNvPicPr>
            <a:picLocks noChangeAspect="1"/>
          </p:cNvPicPr>
          <p:nvPr/>
        </p:nvPicPr>
        <p:blipFill>
          <a:blip r:embed="rId3"/>
          <a:stretch>
            <a:fillRect/>
          </a:stretch>
        </p:blipFill>
        <p:spPr>
          <a:xfrm>
            <a:off x="855567" y="1"/>
            <a:ext cx="5307892" cy="6858000"/>
          </a:xfrm>
          <a:prstGeom prst="rect">
            <a:avLst/>
          </a:prstGeom>
        </p:spPr>
      </p:pic>
      <p:sp>
        <p:nvSpPr>
          <p:cNvPr id="24" name="TextBox 23">
            <a:extLst>
              <a:ext uri="{FF2B5EF4-FFF2-40B4-BE49-F238E27FC236}">
                <a16:creationId xmlns:a16="http://schemas.microsoft.com/office/drawing/2014/main" id="{1D0F071D-E6C0-A581-F220-7727DF62564C}"/>
              </a:ext>
            </a:extLst>
          </p:cNvPr>
          <p:cNvSpPr txBox="1"/>
          <p:nvPr/>
        </p:nvSpPr>
        <p:spPr>
          <a:xfrm>
            <a:off x="794479" y="2514051"/>
            <a:ext cx="5368976" cy="300210"/>
          </a:xfrm>
          <a:prstGeom prst="rect">
            <a:avLst/>
          </a:prstGeom>
          <a:solidFill>
            <a:srgbClr val="233455"/>
          </a:solidFill>
        </p:spPr>
        <p:txBody>
          <a:bodyPr wrap="square" rtlCol="0" anchor="ctr" anchorCtr="0">
            <a:spAutoFit/>
          </a:bodyPr>
          <a:lstStyle/>
          <a:p>
            <a:pPr algn="ctr"/>
            <a:r>
              <a:rPr lang="en-US" sz="1351" b="1">
                <a:solidFill>
                  <a:schemeClr val="bg1"/>
                </a:solidFill>
              </a:rPr>
              <a:t>COHLER  (2025)</a:t>
            </a:r>
          </a:p>
        </p:txBody>
      </p:sp>
      <p:grpSp>
        <p:nvGrpSpPr>
          <p:cNvPr id="12" name="Group 11">
            <a:extLst>
              <a:ext uri="{FF2B5EF4-FFF2-40B4-BE49-F238E27FC236}">
                <a16:creationId xmlns:a16="http://schemas.microsoft.com/office/drawing/2014/main" id="{0B432D9F-A8CE-FE96-CE66-DE4FC148EF8C}"/>
              </a:ext>
            </a:extLst>
          </p:cNvPr>
          <p:cNvGrpSpPr/>
          <p:nvPr/>
        </p:nvGrpSpPr>
        <p:grpSpPr>
          <a:xfrm>
            <a:off x="5925787" y="465349"/>
            <a:ext cx="5878976" cy="4832953"/>
            <a:chOff x="5925787" y="465349"/>
            <a:chExt cx="5878976" cy="4832953"/>
          </a:xfrm>
        </p:grpSpPr>
        <p:sp>
          <p:nvSpPr>
            <p:cNvPr id="10" name="TextBox 9">
              <a:extLst>
                <a:ext uri="{FF2B5EF4-FFF2-40B4-BE49-F238E27FC236}">
                  <a16:creationId xmlns:a16="http://schemas.microsoft.com/office/drawing/2014/main" id="{932C66E9-F335-D08E-77CD-07606D6B51E3}"/>
                </a:ext>
              </a:extLst>
            </p:cNvPr>
            <p:cNvSpPr txBox="1"/>
            <p:nvPr/>
          </p:nvSpPr>
          <p:spPr>
            <a:xfrm>
              <a:off x="6858010" y="465349"/>
              <a:ext cx="4946753" cy="4832953"/>
            </a:xfrm>
            <a:prstGeom prst="rect">
              <a:avLst/>
            </a:prstGeom>
            <a:solidFill>
              <a:srgbClr val="233455"/>
            </a:solidFill>
            <a:effectLst>
              <a:glow rad="127000">
                <a:srgbClr val="FFFF00">
                  <a:alpha val="67000"/>
                </a:srgbClr>
              </a:glow>
            </a:effectLst>
          </p:spPr>
          <p:txBody>
            <a:bodyPr wrap="square" rtlCol="0" anchor="ctr" anchorCtr="0">
              <a:noAutofit/>
            </a:bodyPr>
            <a:lstStyle/>
            <a:p>
              <a:pPr algn="r">
                <a:lnSpc>
                  <a:spcPct val="110000"/>
                </a:lnSpc>
              </a:pPr>
              <a:r>
                <a:rPr lang="en-US" sz="2000">
                  <a:solidFill>
                    <a:schemeClr val="bg1"/>
                  </a:solidFill>
                  <a:latin typeface="ADLaM Display" panose="02010000000000000000" pitchFamily="2" charset="77"/>
                  <a:ea typeface="ADLaM Display" panose="02010000000000000000" pitchFamily="2" charset="77"/>
                  <a:cs typeface="ADLaM Display" panose="02010000000000000000" pitchFamily="2" charset="77"/>
                </a:rPr>
                <a:t>“Every climate model used by the IPCC  (CMIP models) is tuned to reproduce historical GMST trends. When models are calibrated to match a physically meaningless quantity, their outputs become equally meaningless—not just for temperature projections, but for all variables, since these are coupled global circulation models where all components interact. The fundamental principle of scientific modeling requires that models be validated against physically meaningful observables”</a:t>
              </a:r>
            </a:p>
          </p:txBody>
        </p:sp>
        <p:cxnSp>
          <p:nvCxnSpPr>
            <p:cNvPr id="8" name="Straight Arrow Connector 7">
              <a:extLst>
                <a:ext uri="{FF2B5EF4-FFF2-40B4-BE49-F238E27FC236}">
                  <a16:creationId xmlns:a16="http://schemas.microsoft.com/office/drawing/2014/main" id="{3E8FCDEA-FE13-58C3-D9D9-10C7954B4FDA}"/>
                </a:ext>
              </a:extLst>
            </p:cNvPr>
            <p:cNvCxnSpPr>
              <a:cxnSpLocks/>
              <a:endCxn id="10" idx="1"/>
            </p:cNvCxnSpPr>
            <p:nvPr/>
          </p:nvCxnSpPr>
          <p:spPr>
            <a:xfrm flipV="1">
              <a:off x="5925787" y="2881826"/>
              <a:ext cx="932223" cy="2304554"/>
            </a:xfrm>
            <a:prstGeom prst="straightConnector1">
              <a:avLst/>
            </a:prstGeom>
            <a:ln w="66675">
              <a:gradFill>
                <a:gsLst>
                  <a:gs pos="0">
                    <a:srgbClr val="223454"/>
                  </a:gs>
                  <a:gs pos="69000">
                    <a:srgbClr val="FFFF00"/>
                  </a:gs>
                  <a:gs pos="100000">
                    <a:srgbClr val="FFFF00"/>
                  </a:gs>
                </a:gsLst>
                <a:lin ang="5400000" scaled="1"/>
              </a:gradFill>
              <a:tailEnd type="triangle"/>
            </a:ln>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87F19F29-7771-EBDE-C18F-A5572E462E2C}"/>
              </a:ext>
            </a:extLst>
          </p:cNvPr>
          <p:cNvGrpSpPr/>
          <p:nvPr/>
        </p:nvGrpSpPr>
        <p:grpSpPr>
          <a:xfrm>
            <a:off x="1177806" y="819403"/>
            <a:ext cx="4669484" cy="4844421"/>
            <a:chOff x="2347029" y="819398"/>
            <a:chExt cx="4669484" cy="4844421"/>
          </a:xfrm>
        </p:grpSpPr>
        <p:cxnSp>
          <p:nvCxnSpPr>
            <p:cNvPr id="3" name="Straight Connector 2">
              <a:extLst>
                <a:ext uri="{FF2B5EF4-FFF2-40B4-BE49-F238E27FC236}">
                  <a16:creationId xmlns:a16="http://schemas.microsoft.com/office/drawing/2014/main" id="{A9783C68-CF23-1CFF-1BF0-BF4F7D4B4B6F}"/>
                </a:ext>
              </a:extLst>
            </p:cNvPr>
            <p:cNvCxnSpPr/>
            <p:nvPr/>
          </p:nvCxnSpPr>
          <p:spPr>
            <a:xfrm>
              <a:off x="2347029" y="819398"/>
              <a:ext cx="4643252"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9BCCCEC7-6262-88B1-59E7-FF303C64680F}"/>
                </a:ext>
              </a:extLst>
            </p:cNvPr>
            <p:cNvCxnSpPr/>
            <p:nvPr/>
          </p:nvCxnSpPr>
          <p:spPr>
            <a:xfrm>
              <a:off x="5406077" y="4831307"/>
              <a:ext cx="1610436"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CBBD7374-FFCA-4D4D-3046-E60DF1772220}"/>
                </a:ext>
              </a:extLst>
            </p:cNvPr>
            <p:cNvCxnSpPr>
              <a:cxnSpLocks/>
            </p:cNvCxnSpPr>
            <p:nvPr/>
          </p:nvCxnSpPr>
          <p:spPr>
            <a:xfrm>
              <a:off x="4753259" y="4935371"/>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E2C68C00-5D36-F27B-451E-53BC1D060345}"/>
                </a:ext>
              </a:extLst>
            </p:cNvPr>
            <p:cNvCxnSpPr>
              <a:cxnSpLocks/>
            </p:cNvCxnSpPr>
            <p:nvPr/>
          </p:nvCxnSpPr>
          <p:spPr>
            <a:xfrm>
              <a:off x="4753259" y="5039435"/>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18EE517-4F68-3EBE-FD50-1A5A3FF54F3E}"/>
                </a:ext>
              </a:extLst>
            </p:cNvPr>
            <p:cNvCxnSpPr>
              <a:cxnSpLocks/>
            </p:cNvCxnSpPr>
            <p:nvPr/>
          </p:nvCxnSpPr>
          <p:spPr>
            <a:xfrm>
              <a:off x="4753259" y="5143499"/>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A2A854B-973E-7D52-0E6D-7AF5EA44E9B8}"/>
                </a:ext>
              </a:extLst>
            </p:cNvPr>
            <p:cNvCxnSpPr>
              <a:cxnSpLocks/>
            </p:cNvCxnSpPr>
            <p:nvPr/>
          </p:nvCxnSpPr>
          <p:spPr>
            <a:xfrm>
              <a:off x="4753259" y="5247563"/>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216D6BD-A806-7DAA-5785-B378867DA3FA}"/>
                </a:ext>
              </a:extLst>
            </p:cNvPr>
            <p:cNvCxnSpPr>
              <a:cxnSpLocks/>
            </p:cNvCxnSpPr>
            <p:nvPr/>
          </p:nvCxnSpPr>
          <p:spPr>
            <a:xfrm>
              <a:off x="4753259" y="5351627"/>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F132439-DEE2-A75E-F08F-DDAF4EC7FF57}"/>
                </a:ext>
              </a:extLst>
            </p:cNvPr>
            <p:cNvCxnSpPr>
              <a:cxnSpLocks/>
            </p:cNvCxnSpPr>
            <p:nvPr/>
          </p:nvCxnSpPr>
          <p:spPr>
            <a:xfrm>
              <a:off x="4753259" y="5455691"/>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3F7668D-2A84-DDF6-AACA-67290C13FB66}"/>
                </a:ext>
              </a:extLst>
            </p:cNvPr>
            <p:cNvCxnSpPr>
              <a:cxnSpLocks/>
            </p:cNvCxnSpPr>
            <p:nvPr/>
          </p:nvCxnSpPr>
          <p:spPr>
            <a:xfrm>
              <a:off x="4753259" y="5559755"/>
              <a:ext cx="22632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C101133-AEBC-3C63-4453-35FC931AE54F}"/>
                </a:ext>
              </a:extLst>
            </p:cNvPr>
            <p:cNvCxnSpPr>
              <a:cxnSpLocks/>
            </p:cNvCxnSpPr>
            <p:nvPr/>
          </p:nvCxnSpPr>
          <p:spPr>
            <a:xfrm>
              <a:off x="4753259" y="5663819"/>
              <a:ext cx="452651"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30007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p:cNvGrpSpPr/>
        <p:nvPr/>
      </p:nvGrpSpPr>
      <p:grpSpPr>
        <a:xfrm>
          <a:off x="0" y="0"/>
          <a:ext cx="0" cy="0"/>
          <a:chOff x="0" y="0"/>
          <a:chExt cx="0" cy="0"/>
        </a:xfrm>
      </p:grpSpPr>
      <p:sp>
        <p:nvSpPr>
          <p:cNvPr id="11" name="Text 9"/>
          <p:cNvSpPr/>
          <p:nvPr/>
        </p:nvSpPr>
        <p:spPr>
          <a:xfrm>
            <a:off x="5181600" y="1589315"/>
            <a:ext cx="1828800" cy="853440"/>
          </a:xfrm>
          <a:prstGeom prst="rect">
            <a:avLst/>
          </a:prstGeom>
          <a:noFill/>
          <a:ln/>
        </p:spPr>
        <p:txBody>
          <a:bodyPr wrap="square" lIns="0" tIns="0" rIns="0" bIns="0" rtlCol="0" anchor="ctr"/>
          <a:lstStyle/>
          <a:p>
            <a:pPr algn="ctr"/>
            <a:r>
              <a:rPr lang="en-US" sz="5867">
                <a:solidFill>
                  <a:srgbClr val="E8503A"/>
                </a:solidFill>
                <a:latin typeface="Arial" pitchFamily="34" charset="0"/>
                <a:ea typeface="Arial" pitchFamily="34" charset="-122"/>
                <a:cs typeface="Arial" pitchFamily="34" charset="-120"/>
              </a:rPr>
              <a:t>↻</a:t>
            </a:r>
            <a:endParaRPr lang="en-US" sz="5867"/>
          </a:p>
        </p:txBody>
      </p:sp>
      <p:grpSp>
        <p:nvGrpSpPr>
          <p:cNvPr id="18" name="Group 17">
            <a:extLst>
              <a:ext uri="{FF2B5EF4-FFF2-40B4-BE49-F238E27FC236}">
                <a16:creationId xmlns:a16="http://schemas.microsoft.com/office/drawing/2014/main" id="{31ED6BFF-2EE2-7AD7-4787-26379A0C6BD8}"/>
              </a:ext>
            </a:extLst>
          </p:cNvPr>
          <p:cNvGrpSpPr/>
          <p:nvPr/>
        </p:nvGrpSpPr>
        <p:grpSpPr>
          <a:xfrm>
            <a:off x="7193280" y="979715"/>
            <a:ext cx="4389120" cy="2072640"/>
            <a:chOff x="7193280" y="979715"/>
            <a:chExt cx="4389120" cy="2072640"/>
          </a:xfrm>
        </p:grpSpPr>
        <p:sp>
          <p:nvSpPr>
            <p:cNvPr id="5" name="Shape 3"/>
            <p:cNvSpPr/>
            <p:nvPr/>
          </p:nvSpPr>
          <p:spPr>
            <a:xfrm>
              <a:off x="7193280" y="979715"/>
              <a:ext cx="4389120" cy="2072640"/>
            </a:xfrm>
            <a:prstGeom prst="rect">
              <a:avLst/>
            </a:prstGeom>
            <a:solidFill>
              <a:srgbClr val="2B4A7C"/>
            </a:solidFill>
            <a:ln w="19050">
              <a:solidFill>
                <a:srgbClr val="4A7BBF"/>
              </a:solidFill>
              <a:prstDash val="solid"/>
            </a:ln>
          </p:spPr>
          <p:txBody>
            <a:bodyPr/>
            <a:lstStyle/>
            <a:p>
              <a:endParaRPr lang="en-US" sz="1351"/>
            </a:p>
          </p:txBody>
        </p:sp>
        <p:sp>
          <p:nvSpPr>
            <p:cNvPr id="6" name="Text 4"/>
            <p:cNvSpPr/>
            <p:nvPr/>
          </p:nvSpPr>
          <p:spPr>
            <a:xfrm>
              <a:off x="7193280" y="979715"/>
              <a:ext cx="4389120" cy="2072640"/>
            </a:xfrm>
            <a:prstGeom prst="rect">
              <a:avLst/>
            </a:prstGeom>
            <a:noFill/>
            <a:ln/>
          </p:spPr>
          <p:txBody>
            <a:bodyPr wrap="square" lIns="0" tIns="0" rIns="0" bIns="0" rtlCol="0" anchor="ctr"/>
            <a:lstStyle/>
            <a:p>
              <a:pPr algn="ctr"/>
              <a:r>
                <a:rPr lang="en-US" sz="4533" b="1">
                  <a:solidFill>
                    <a:srgbClr val="FFFFFF"/>
                  </a:solidFill>
                  <a:latin typeface="Georgia" pitchFamily="34" charset="0"/>
                  <a:ea typeface="Georgia" pitchFamily="34" charset="-122"/>
                  <a:cs typeface="Georgia" pitchFamily="34" charset="-120"/>
                </a:rPr>
                <a:t>CMIP models</a:t>
              </a:r>
              <a:endParaRPr lang="en-US" sz="4533"/>
            </a:p>
            <a:p>
              <a:pPr algn="ctr"/>
              <a:r>
                <a:rPr lang="en-US" sz="2133">
                  <a:solidFill>
                    <a:srgbClr val="8AADD4"/>
                  </a:solidFill>
                  <a:latin typeface="Calibri" pitchFamily="34" charset="0"/>
                  <a:ea typeface="Calibri" pitchFamily="34" charset="-122"/>
                  <a:cs typeface="Calibri" pitchFamily="34" charset="-120"/>
                </a:rPr>
                <a:t>Hundreds of tunable parameters</a:t>
              </a:r>
              <a:endParaRPr lang="en-US" sz="4533"/>
            </a:p>
          </p:txBody>
        </p:sp>
      </p:grpSp>
      <p:sp>
        <p:nvSpPr>
          <p:cNvPr id="9" name="Shape 7"/>
          <p:cNvSpPr/>
          <p:nvPr/>
        </p:nvSpPr>
        <p:spPr>
          <a:xfrm>
            <a:off x="5181600" y="2400227"/>
            <a:ext cx="1828800" cy="0"/>
          </a:xfrm>
          <a:prstGeom prst="line">
            <a:avLst/>
          </a:prstGeom>
          <a:noFill/>
          <a:ln w="57150">
            <a:solidFill>
              <a:srgbClr val="E85039"/>
            </a:solidFill>
            <a:prstDash val="solid"/>
            <a:headEnd type="triangle"/>
          </a:ln>
        </p:spPr>
        <p:txBody>
          <a:bodyPr/>
          <a:lstStyle/>
          <a:p>
            <a:endParaRPr lang="en-US" sz="1351"/>
          </a:p>
        </p:txBody>
      </p:sp>
      <p:sp>
        <p:nvSpPr>
          <p:cNvPr id="10" name="Text 8"/>
          <p:cNvSpPr/>
          <p:nvPr/>
        </p:nvSpPr>
        <p:spPr>
          <a:xfrm>
            <a:off x="5059680" y="2507971"/>
            <a:ext cx="2072640" cy="975360"/>
          </a:xfrm>
          <a:prstGeom prst="rect">
            <a:avLst/>
          </a:prstGeom>
          <a:noFill/>
          <a:ln/>
        </p:spPr>
        <p:txBody>
          <a:bodyPr wrap="square" lIns="0" tIns="0" rIns="0" bIns="0" rtlCol="0" anchor="t"/>
          <a:lstStyle/>
          <a:p>
            <a:pPr algn="ctr"/>
            <a:r>
              <a:rPr lang="en-US" sz="2133" b="1">
                <a:solidFill>
                  <a:srgbClr val="E8503A"/>
                </a:solidFill>
                <a:latin typeface="Calibri" pitchFamily="34" charset="0"/>
                <a:ea typeface="Calibri" pitchFamily="34" charset="-122"/>
                <a:cs typeface="Calibri" pitchFamily="34" charset="-120"/>
              </a:rPr>
              <a:t>“Validate”</a:t>
            </a:r>
            <a:endParaRPr lang="en-US" sz="2133"/>
          </a:p>
          <a:p>
            <a:pPr algn="ctr"/>
            <a:r>
              <a:rPr lang="en-US" sz="1733">
                <a:solidFill>
                  <a:srgbClr val="A8B4CC"/>
                </a:solidFill>
                <a:latin typeface="Calibri" pitchFamily="34" charset="0"/>
                <a:ea typeface="Calibri" pitchFamily="34" charset="-122"/>
                <a:cs typeface="Calibri" pitchFamily="34" charset="-120"/>
              </a:rPr>
              <a:t>against same GMST</a:t>
            </a:r>
            <a:endParaRPr lang="en-US" sz="2133"/>
          </a:p>
        </p:txBody>
      </p:sp>
      <p:grpSp>
        <p:nvGrpSpPr>
          <p:cNvPr id="20" name="Group 19">
            <a:extLst>
              <a:ext uri="{FF2B5EF4-FFF2-40B4-BE49-F238E27FC236}">
                <a16:creationId xmlns:a16="http://schemas.microsoft.com/office/drawing/2014/main" id="{5E8BA75A-A2CA-2ACD-B761-7AD52E20466D}"/>
              </a:ext>
            </a:extLst>
          </p:cNvPr>
          <p:cNvGrpSpPr/>
          <p:nvPr/>
        </p:nvGrpSpPr>
        <p:grpSpPr>
          <a:xfrm>
            <a:off x="5608320" y="3149891"/>
            <a:ext cx="5974080" cy="2036064"/>
            <a:chOff x="5608320" y="3149891"/>
            <a:chExt cx="5974080" cy="2036064"/>
          </a:xfrm>
        </p:grpSpPr>
        <p:sp>
          <p:nvSpPr>
            <p:cNvPr id="12" name="Shape 10"/>
            <p:cNvSpPr/>
            <p:nvPr/>
          </p:nvSpPr>
          <p:spPr>
            <a:xfrm>
              <a:off x="9387840" y="3149891"/>
              <a:ext cx="0" cy="609600"/>
            </a:xfrm>
            <a:prstGeom prst="line">
              <a:avLst/>
            </a:prstGeom>
            <a:noFill/>
            <a:ln w="76200">
              <a:solidFill>
                <a:srgbClr val="A8B4CC"/>
              </a:solidFill>
              <a:prstDash val="dash"/>
              <a:tailEnd type="triangle"/>
            </a:ln>
          </p:spPr>
          <p:txBody>
            <a:bodyPr/>
            <a:lstStyle/>
            <a:p>
              <a:endParaRPr lang="en-US" sz="1351"/>
            </a:p>
          </p:txBody>
        </p:sp>
        <p:sp>
          <p:nvSpPr>
            <p:cNvPr id="13" name="Shape 11"/>
            <p:cNvSpPr/>
            <p:nvPr/>
          </p:nvSpPr>
          <p:spPr>
            <a:xfrm>
              <a:off x="5608320" y="3783875"/>
              <a:ext cx="5974080" cy="1402080"/>
            </a:xfrm>
            <a:prstGeom prst="rect">
              <a:avLst/>
            </a:prstGeom>
            <a:solidFill>
              <a:srgbClr val="2E3B52"/>
            </a:solidFill>
            <a:ln w="12700">
              <a:solidFill>
                <a:srgbClr val="4A5568"/>
              </a:solidFill>
              <a:prstDash val="solid"/>
            </a:ln>
          </p:spPr>
          <p:txBody>
            <a:bodyPr/>
            <a:lstStyle/>
            <a:p>
              <a:endParaRPr lang="en-US" sz="1351"/>
            </a:p>
          </p:txBody>
        </p:sp>
        <p:sp>
          <p:nvSpPr>
            <p:cNvPr id="14" name="Text 12"/>
            <p:cNvSpPr/>
            <p:nvPr/>
          </p:nvSpPr>
          <p:spPr>
            <a:xfrm>
              <a:off x="5608320" y="3783875"/>
              <a:ext cx="5974080" cy="1402080"/>
            </a:xfrm>
            <a:prstGeom prst="rect">
              <a:avLst/>
            </a:prstGeom>
            <a:noFill/>
            <a:ln/>
          </p:spPr>
          <p:txBody>
            <a:bodyPr wrap="square" lIns="0" tIns="0" rIns="0" bIns="0" rtlCol="0" anchor="ctr"/>
            <a:lstStyle/>
            <a:p>
              <a:pPr algn="ctr"/>
              <a:r>
                <a:rPr lang="en-US" sz="3467" b="1">
                  <a:solidFill>
                    <a:srgbClr val="FFFFFF"/>
                  </a:solidFill>
                  <a:latin typeface="Georgia" pitchFamily="34" charset="0"/>
                  <a:ea typeface="Georgia" pitchFamily="34" charset="-122"/>
                  <a:cs typeface="Georgia" pitchFamily="34" charset="-120"/>
                </a:rPr>
                <a:t>Policy projections</a:t>
              </a:r>
              <a:endParaRPr lang="en-US" sz="3467"/>
            </a:p>
            <a:p>
              <a:pPr algn="ctr"/>
              <a:r>
                <a:rPr lang="en-US" sz="2133">
                  <a:solidFill>
                    <a:srgbClr val="A8B4CC"/>
                  </a:solidFill>
                  <a:latin typeface="Calibri" pitchFamily="34" charset="0"/>
                  <a:ea typeface="Calibri" pitchFamily="34" charset="-122"/>
                  <a:cs typeface="Calibri" pitchFamily="34" charset="-120"/>
                </a:rPr>
                <a:t>Trillions of $$$ in climate spending</a:t>
              </a:r>
              <a:endParaRPr lang="en-US" sz="3467"/>
            </a:p>
          </p:txBody>
        </p:sp>
      </p:grpSp>
      <p:grpSp>
        <p:nvGrpSpPr>
          <p:cNvPr id="17" name="Group 16">
            <a:extLst>
              <a:ext uri="{FF2B5EF4-FFF2-40B4-BE49-F238E27FC236}">
                <a16:creationId xmlns:a16="http://schemas.microsoft.com/office/drawing/2014/main" id="{E0A156D7-AD88-A97E-1805-B5071DA49753}"/>
              </a:ext>
            </a:extLst>
          </p:cNvPr>
          <p:cNvGrpSpPr/>
          <p:nvPr/>
        </p:nvGrpSpPr>
        <p:grpSpPr>
          <a:xfrm>
            <a:off x="0" y="5878287"/>
            <a:ext cx="12192000" cy="979716"/>
            <a:chOff x="0" y="5490755"/>
            <a:chExt cx="12192000" cy="822960"/>
          </a:xfrm>
        </p:grpSpPr>
        <p:sp>
          <p:nvSpPr>
            <p:cNvPr id="15" name="Shape 13"/>
            <p:cNvSpPr/>
            <p:nvPr/>
          </p:nvSpPr>
          <p:spPr>
            <a:xfrm>
              <a:off x="0" y="5490755"/>
              <a:ext cx="12192000" cy="822960"/>
            </a:xfrm>
            <a:prstGeom prst="rect">
              <a:avLst/>
            </a:prstGeom>
            <a:solidFill>
              <a:srgbClr val="E8503A"/>
            </a:solidFill>
            <a:ln/>
          </p:spPr>
          <p:txBody>
            <a:bodyPr/>
            <a:lstStyle/>
            <a:p>
              <a:endParaRPr lang="en-US" sz="1351"/>
            </a:p>
          </p:txBody>
        </p:sp>
        <p:sp>
          <p:nvSpPr>
            <p:cNvPr id="16" name="Text 14"/>
            <p:cNvSpPr/>
            <p:nvPr/>
          </p:nvSpPr>
          <p:spPr>
            <a:xfrm>
              <a:off x="365760" y="5490755"/>
              <a:ext cx="11460480" cy="822960"/>
            </a:xfrm>
            <a:prstGeom prst="rect">
              <a:avLst/>
            </a:prstGeom>
            <a:noFill/>
            <a:ln/>
          </p:spPr>
          <p:txBody>
            <a:bodyPr wrap="square" lIns="0" tIns="0" rIns="0" bIns="0" rtlCol="0" anchor="ctr"/>
            <a:lstStyle/>
            <a:p>
              <a:pPr algn="ctr"/>
              <a:r>
                <a:rPr lang="en-US" sz="2800" b="1" i="1" dirty="0">
                  <a:solidFill>
                    <a:srgbClr val="FFFFFF"/>
                  </a:solidFill>
                  <a:latin typeface="Georgia" pitchFamily="34" charset="0"/>
                  <a:ea typeface="Georgia" pitchFamily="34" charset="-122"/>
                  <a:cs typeface="Georgia" pitchFamily="34" charset="-120"/>
                </a:rPr>
                <a:t>Tuning to a meaningless quantity</a:t>
              </a:r>
            </a:p>
            <a:p>
              <a:pPr algn="ctr"/>
              <a:r>
                <a:rPr lang="en-US" sz="2800" b="1" i="1" dirty="0">
                  <a:solidFill>
                    <a:srgbClr val="FFFFFF"/>
                  </a:solidFill>
                  <a:latin typeface="Georgia" pitchFamily="34" charset="0"/>
                  <a:ea typeface="Georgia" pitchFamily="34" charset="-122"/>
                  <a:cs typeface="Georgia" pitchFamily="34" charset="-120"/>
                </a:rPr>
                <a:t>produces meaningless outputs!</a:t>
              </a:r>
              <a:endParaRPr lang="en-US" sz="2800" dirty="0"/>
            </a:p>
          </p:txBody>
        </p:sp>
      </p:grpSp>
      <p:grpSp>
        <p:nvGrpSpPr>
          <p:cNvPr id="19" name="Group 18">
            <a:extLst>
              <a:ext uri="{FF2B5EF4-FFF2-40B4-BE49-F238E27FC236}">
                <a16:creationId xmlns:a16="http://schemas.microsoft.com/office/drawing/2014/main" id="{CCBFA418-D237-B6AF-6B91-1BB47FDB2D6A}"/>
              </a:ext>
            </a:extLst>
          </p:cNvPr>
          <p:cNvGrpSpPr/>
          <p:nvPr/>
        </p:nvGrpSpPr>
        <p:grpSpPr>
          <a:xfrm>
            <a:off x="609600" y="571775"/>
            <a:ext cx="6522720" cy="2480580"/>
            <a:chOff x="609600" y="571775"/>
            <a:chExt cx="6522720" cy="2480580"/>
          </a:xfrm>
        </p:grpSpPr>
        <p:sp>
          <p:nvSpPr>
            <p:cNvPr id="7" name="Shape 5"/>
            <p:cNvSpPr/>
            <p:nvPr/>
          </p:nvSpPr>
          <p:spPr>
            <a:xfrm>
              <a:off x="5181600" y="1605263"/>
              <a:ext cx="1828800" cy="0"/>
            </a:xfrm>
            <a:prstGeom prst="line">
              <a:avLst/>
            </a:prstGeom>
            <a:noFill/>
            <a:ln w="57150">
              <a:solidFill>
                <a:srgbClr val="E8503A"/>
              </a:solidFill>
              <a:prstDash val="solid"/>
              <a:tailEnd type="triangle"/>
            </a:ln>
          </p:spPr>
          <p:txBody>
            <a:bodyPr/>
            <a:lstStyle/>
            <a:p>
              <a:endParaRPr lang="en-US" sz="1351"/>
            </a:p>
          </p:txBody>
        </p:sp>
        <p:sp>
          <p:nvSpPr>
            <p:cNvPr id="8" name="Text 6"/>
            <p:cNvSpPr/>
            <p:nvPr/>
          </p:nvSpPr>
          <p:spPr>
            <a:xfrm>
              <a:off x="5059680" y="571775"/>
              <a:ext cx="2072640" cy="975360"/>
            </a:xfrm>
            <a:prstGeom prst="rect">
              <a:avLst/>
            </a:prstGeom>
            <a:noFill/>
            <a:ln/>
          </p:spPr>
          <p:txBody>
            <a:bodyPr wrap="square" lIns="0" tIns="0" rIns="0" bIns="0" rtlCol="0" anchor="b"/>
            <a:lstStyle/>
            <a:p>
              <a:pPr algn="ctr"/>
              <a:r>
                <a:rPr lang="en-US" sz="2133" b="1">
                  <a:solidFill>
                    <a:srgbClr val="E8503A"/>
                  </a:solidFill>
                  <a:latin typeface="Calibri" pitchFamily="34" charset="0"/>
                  <a:ea typeface="Calibri" pitchFamily="34" charset="-122"/>
                  <a:cs typeface="Calibri" pitchFamily="34" charset="-120"/>
                </a:rPr>
                <a:t>“Tune”</a:t>
              </a:r>
              <a:endParaRPr lang="en-US" sz="2133"/>
            </a:p>
            <a:p>
              <a:pPr algn="ctr"/>
              <a:r>
                <a:rPr lang="en-US" sz="1733">
                  <a:solidFill>
                    <a:srgbClr val="A8B4CC"/>
                  </a:solidFill>
                  <a:latin typeface="Calibri" pitchFamily="34" charset="0"/>
                  <a:ea typeface="Calibri" pitchFamily="34" charset="-122"/>
                  <a:cs typeface="Calibri" pitchFamily="34" charset="-120"/>
                </a:rPr>
                <a:t>models to match</a:t>
              </a:r>
              <a:endParaRPr lang="en-US" sz="2133"/>
            </a:p>
          </p:txBody>
        </p:sp>
        <p:grpSp>
          <p:nvGrpSpPr>
            <p:cNvPr id="2" name="Group 1">
              <a:extLst>
                <a:ext uri="{FF2B5EF4-FFF2-40B4-BE49-F238E27FC236}">
                  <a16:creationId xmlns:a16="http://schemas.microsoft.com/office/drawing/2014/main" id="{3CBB0588-FDF2-154D-7411-C8FAFDC85899}"/>
                </a:ext>
              </a:extLst>
            </p:cNvPr>
            <p:cNvGrpSpPr/>
            <p:nvPr/>
          </p:nvGrpSpPr>
          <p:grpSpPr>
            <a:xfrm>
              <a:off x="609600" y="979715"/>
              <a:ext cx="4389120" cy="2072640"/>
              <a:chOff x="609600" y="979715"/>
              <a:chExt cx="4389120" cy="2072640"/>
            </a:xfrm>
          </p:grpSpPr>
          <p:sp>
            <p:nvSpPr>
              <p:cNvPr id="3" name="Shape 1"/>
              <p:cNvSpPr/>
              <p:nvPr/>
            </p:nvSpPr>
            <p:spPr>
              <a:xfrm>
                <a:off x="609600" y="979715"/>
                <a:ext cx="4389120" cy="2072640"/>
              </a:xfrm>
              <a:prstGeom prst="rect">
                <a:avLst/>
              </a:prstGeom>
              <a:solidFill>
                <a:srgbClr val="E85039"/>
              </a:solidFill>
              <a:ln w="19050">
                <a:solidFill>
                  <a:srgbClr val="E8503A"/>
                </a:solidFill>
                <a:prstDash val="solid"/>
              </a:ln>
            </p:spPr>
            <p:txBody>
              <a:bodyPr/>
              <a:lstStyle/>
              <a:p>
                <a:endParaRPr lang="en-US" sz="1351"/>
              </a:p>
            </p:txBody>
          </p:sp>
          <p:sp>
            <p:nvSpPr>
              <p:cNvPr id="4" name="Text 2"/>
              <p:cNvSpPr/>
              <p:nvPr/>
            </p:nvSpPr>
            <p:spPr>
              <a:xfrm>
                <a:off x="609600" y="979715"/>
                <a:ext cx="4389120" cy="2072640"/>
              </a:xfrm>
              <a:prstGeom prst="rect">
                <a:avLst/>
              </a:prstGeom>
              <a:noFill/>
              <a:ln/>
            </p:spPr>
            <p:txBody>
              <a:bodyPr wrap="square" lIns="0" tIns="0" rIns="0" bIns="0" rtlCol="0" anchor="ctr"/>
              <a:lstStyle/>
              <a:p>
                <a:pPr algn="ctr"/>
                <a:r>
                  <a:rPr lang="en-US" sz="4533" b="1">
                    <a:solidFill>
                      <a:srgbClr val="FFFFFF"/>
                    </a:solidFill>
                    <a:latin typeface="Georgia" pitchFamily="34" charset="0"/>
                    <a:ea typeface="Georgia" pitchFamily="34" charset="-122"/>
                    <a:cs typeface="Georgia" pitchFamily="34" charset="-120"/>
                  </a:rPr>
                  <a:t>GMST</a:t>
                </a:r>
                <a:endParaRPr lang="en-US" sz="4533"/>
              </a:p>
              <a:p>
                <a:pPr algn="ctr"/>
                <a:r>
                  <a:rPr lang="en-US" sz="2133">
                    <a:solidFill>
                      <a:srgbClr val="F5C4B3"/>
                    </a:solidFill>
                    <a:latin typeface="Calibri" pitchFamily="34" charset="0"/>
                    <a:ea typeface="Calibri" pitchFamily="34" charset="-122"/>
                    <a:cs typeface="Calibri" pitchFamily="34" charset="-120"/>
                  </a:rPr>
                  <a:t>Not a physical quantity</a:t>
                </a:r>
                <a:endParaRPr lang="en-US" sz="4533"/>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a:extLst>
            <a:ext uri="{FF2B5EF4-FFF2-40B4-BE49-F238E27FC236}">
              <a16:creationId xmlns:a16="http://schemas.microsoft.com/office/drawing/2014/main" id="{5728D97D-D13B-3B00-BE46-A24E656B71D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D40ED8-9187-370E-CB00-23E3A4ED05BB}"/>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pic>
        <p:nvPicPr>
          <p:cNvPr id="31" name="Picture 30">
            <a:extLst>
              <a:ext uri="{FF2B5EF4-FFF2-40B4-BE49-F238E27FC236}">
                <a16:creationId xmlns:a16="http://schemas.microsoft.com/office/drawing/2014/main" id="{583594B3-3439-DD1A-EC74-CBC66906BFF4}"/>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6" name="Shape 3">
            <a:extLst>
              <a:ext uri="{FF2B5EF4-FFF2-40B4-BE49-F238E27FC236}">
                <a16:creationId xmlns:a16="http://schemas.microsoft.com/office/drawing/2014/main" id="{C9DA326C-6268-0AB6-ACB2-9D3A02C741FE}"/>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DA915BFD-D7CF-0B1A-31BC-83CA3EF082E6}"/>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13BD8422-5947-DDAA-4F38-315C98DE80B1}"/>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C598A3E1-FCE2-0D18-6603-57FE2F1BE3F5}"/>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2. CMIP</a:t>
            </a:r>
            <a:endParaRPr lang="en-US" sz="1867"/>
          </a:p>
          <a:p>
            <a:r>
              <a:rPr lang="en-US" sz="1600">
                <a:solidFill>
                  <a:schemeClr val="bg1"/>
                </a:solidFill>
                <a:latin typeface="Calibri" pitchFamily="34" charset="0"/>
                <a:ea typeface="Calibri" pitchFamily="34" charset="-122"/>
                <a:cs typeface="Calibri" pitchFamily="34" charset="-120"/>
              </a:rPr>
              <a:t>Coupled Model Intercomparison Project</a:t>
            </a:r>
          </a:p>
          <a:p>
            <a:r>
              <a:rPr lang="en-US" sz="1600" b="1">
                <a:solidFill>
                  <a:srgbClr val="A8B4CC"/>
                </a:solidFill>
                <a:latin typeface="Calibri" pitchFamily="34" charset="0"/>
                <a:ea typeface="Calibri" pitchFamily="34" charset="-122"/>
                <a:cs typeface="Calibri" pitchFamily="34" charset="-120"/>
              </a:rPr>
              <a:t>Tuned to match GMST</a:t>
            </a:r>
            <a:endParaRPr lang="en-US" sz="1351" b="1"/>
          </a:p>
        </p:txBody>
      </p:sp>
      <p:sp>
        <p:nvSpPr>
          <p:cNvPr id="12" name="Shape 9">
            <a:extLst>
              <a:ext uri="{FF2B5EF4-FFF2-40B4-BE49-F238E27FC236}">
                <a16:creationId xmlns:a16="http://schemas.microsoft.com/office/drawing/2014/main" id="{BD1B862C-D57A-0D52-0EE3-01E5001D7060}"/>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AC211BBF-3DED-6D3B-2978-FEBDEB73AFEE}"/>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CBB3A4DA-D8AE-EB75-3739-87202E824464}"/>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4F20E81B-C7B7-F476-E0E3-E587E5FA4A8D}"/>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4C2D39F1-387B-4BD5-B8CD-41B1027F89C0}"/>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5EEEB3C7-C731-CC8C-5147-E252E0B672A9}"/>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B27A48BC-48B9-179C-EEBC-8CF3779F7EB5}"/>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6BB503F5-0416-ABDD-7FD2-46B81C6152EB}"/>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a:solidFill>
                  <a:srgbClr val="FFFFFF"/>
                </a:solidFill>
                <a:latin typeface="Georgia" pitchFamily="34" charset="0"/>
                <a:ea typeface="Georgia" pitchFamily="34" charset="-122"/>
                <a:cs typeface="Georgia" pitchFamily="34" charset="-120"/>
              </a:rPr>
              <a:t>Each lie leads to the next. None stand on their own.</a:t>
            </a:r>
            <a:endParaRPr lang="en-US" sz="2133"/>
          </a:p>
        </p:txBody>
      </p:sp>
      <p:sp>
        <p:nvSpPr>
          <p:cNvPr id="5" name="Shape 2">
            <a:extLst>
              <a:ext uri="{FF2B5EF4-FFF2-40B4-BE49-F238E27FC236}">
                <a16:creationId xmlns:a16="http://schemas.microsoft.com/office/drawing/2014/main" id="{F50EC793-254D-B77D-0ED6-E0D0218234CC}"/>
              </a:ext>
            </a:extLst>
          </p:cNvPr>
          <p:cNvSpPr/>
          <p:nvPr/>
        </p:nvSpPr>
        <p:spPr>
          <a:xfrm rot="18449730">
            <a:off x="5621829" y="4476962"/>
            <a:ext cx="1569015" cy="599415"/>
          </a:xfrm>
          <a:prstGeom prst="ellipse">
            <a:avLst/>
          </a:prstGeom>
          <a:noFill/>
          <a:ln w="57150">
            <a:solidFill>
              <a:schemeClr val="bg1"/>
            </a:solidFill>
            <a:prstDash val="solid"/>
          </a:ln>
        </p:spPr>
        <p:txBody>
          <a:bodyPr/>
          <a:lstStyle/>
          <a:p>
            <a:endParaRPr lang="en-US" sz="1351"/>
          </a:p>
        </p:txBody>
      </p:sp>
      <p:sp>
        <p:nvSpPr>
          <p:cNvPr id="27" name="TextBox 26">
            <a:extLst>
              <a:ext uri="{FF2B5EF4-FFF2-40B4-BE49-F238E27FC236}">
                <a16:creationId xmlns:a16="http://schemas.microsoft.com/office/drawing/2014/main" id="{1C1BEC29-F272-947B-13F8-8714D8DB02BF}"/>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C647838B-88BC-CC3E-10F5-2AAC763B7B75}"/>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9C65AD71-38D3-C943-84FC-95B042A158DF}"/>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1EA49796-3B0A-37D6-A2B1-5C56E17DFA79}"/>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EE4E11ED-F3E4-80B2-E517-62FFB15DE52F}"/>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4" name="Shape 2">
            <a:extLst>
              <a:ext uri="{FF2B5EF4-FFF2-40B4-BE49-F238E27FC236}">
                <a16:creationId xmlns:a16="http://schemas.microsoft.com/office/drawing/2014/main" id="{F088F178-88CD-8F12-651B-88D553317E88}"/>
              </a:ext>
            </a:extLst>
          </p:cNvPr>
          <p:cNvSpPr/>
          <p:nvPr/>
        </p:nvSpPr>
        <p:spPr>
          <a:xfrm>
            <a:off x="7605308" y="2855791"/>
            <a:ext cx="3593745" cy="1184224"/>
          </a:xfrm>
          <a:prstGeom prst="ellipse">
            <a:avLst/>
          </a:prstGeom>
          <a:noFill/>
          <a:ln w="57150">
            <a:solidFill>
              <a:schemeClr val="bg1"/>
            </a:solidFill>
            <a:prstDash val="solid"/>
          </a:ln>
        </p:spPr>
        <p:txBody>
          <a:bodyPr/>
          <a:lstStyle/>
          <a:p>
            <a:endParaRPr lang="en-US" sz="1351"/>
          </a:p>
        </p:txBody>
      </p:sp>
      <p:sp>
        <p:nvSpPr>
          <p:cNvPr id="14" name="Text 0">
            <a:extLst>
              <a:ext uri="{FF2B5EF4-FFF2-40B4-BE49-F238E27FC236}">
                <a16:creationId xmlns:a16="http://schemas.microsoft.com/office/drawing/2014/main" id="{EF915CCF-EE91-B473-6F59-EEB93EC6B6D9}"/>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Tree>
    <p:extLst>
      <p:ext uri="{BB962C8B-B14F-4D97-AF65-F5344CB8AC3E}">
        <p14:creationId xmlns:p14="http://schemas.microsoft.com/office/powerpoint/2010/main" val="3619182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B4A7C"/>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F8F387A-3815-D555-F189-2E5080CA2D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304" y="382254"/>
            <a:ext cx="11391179" cy="60710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AF5FE64-3807-B78F-4BE0-AB9D1DD00685}"/>
              </a:ext>
            </a:extLst>
          </p:cNvPr>
          <p:cNvSpPr txBox="1"/>
          <p:nvPr/>
        </p:nvSpPr>
        <p:spPr>
          <a:xfrm>
            <a:off x="7592526" y="921897"/>
            <a:ext cx="1633927" cy="769441"/>
          </a:xfrm>
          <a:prstGeom prst="rect">
            <a:avLst/>
          </a:prstGeom>
          <a:noFill/>
        </p:spPr>
        <p:txBody>
          <a:bodyPr wrap="square" rtlCol="0" anchor="ctr" anchorCtr="0">
            <a:spAutoFit/>
          </a:bodyPr>
          <a:lstStyle/>
          <a:p>
            <a:r>
              <a:rPr lang="en-US" sz="4400" b="1">
                <a:latin typeface="Georgia" panose="02040502050405020303" pitchFamily="18" charset="0"/>
              </a:rPr>
              <a:t>Argo</a:t>
            </a:r>
            <a:endParaRPr lang="en-US" sz="1351" b="1">
              <a:latin typeface="Georgia" panose="02040502050405020303" pitchFamily="18" charset="0"/>
            </a:endParaRPr>
          </a:p>
        </p:txBody>
      </p:sp>
    </p:spTree>
    <p:extLst>
      <p:ext uri="{BB962C8B-B14F-4D97-AF65-F5344CB8AC3E}">
        <p14:creationId xmlns:p14="http://schemas.microsoft.com/office/powerpoint/2010/main" val="3798279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087EF7-62F7-D5D6-BC1F-7660413B12B9}"/>
              </a:ext>
            </a:extLst>
          </p:cNvPr>
          <p:cNvPicPr>
            <a:picLocks noChangeAspect="1"/>
          </p:cNvPicPr>
          <p:nvPr/>
        </p:nvPicPr>
        <p:blipFill>
          <a:blip r:embed="rId3"/>
          <a:stretch>
            <a:fillRect/>
          </a:stretch>
        </p:blipFill>
        <p:spPr>
          <a:xfrm>
            <a:off x="0" y="1"/>
            <a:ext cx="12192000" cy="6858000"/>
          </a:xfrm>
          <a:prstGeom prst="rect">
            <a:avLst/>
          </a:prstGeom>
        </p:spPr>
      </p:pic>
      <p:sp>
        <p:nvSpPr>
          <p:cNvPr id="2" name="Content Placeholder 2">
            <a:extLst>
              <a:ext uri="{FF2B5EF4-FFF2-40B4-BE49-F238E27FC236}">
                <a16:creationId xmlns:a16="http://schemas.microsoft.com/office/drawing/2014/main" id="{22A9F3F0-C205-88CA-08DC-DB0332AC47C3}"/>
              </a:ext>
            </a:extLst>
          </p:cNvPr>
          <p:cNvSpPr txBox="1">
            <a:spLocks/>
          </p:cNvSpPr>
          <p:nvPr/>
        </p:nvSpPr>
        <p:spPr>
          <a:xfrm>
            <a:off x="0" y="5793706"/>
            <a:ext cx="12192000" cy="770119"/>
          </a:xfrm>
          <a:prstGeom prst="rect">
            <a:avLst/>
          </a:prstGeom>
          <a:noFill/>
        </p:spPr>
        <p:txBody>
          <a:bodyPr vert="horz" lIns="91440" tIns="45721" rIns="91440" bIns="45721"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400" kern="1200" baseline="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baseline="0">
                <a:solidFill>
                  <a:schemeClr val="bg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baseline="0">
                <a:solidFill>
                  <a:schemeClr val="bg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bg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1" b="1"/>
              <a:t>Atlantic and Oceanographic and Meteorological Laboratory</a:t>
            </a:r>
          </a:p>
          <a:p>
            <a:pPr marL="0" indent="0" algn="ctr">
              <a:lnSpc>
                <a:spcPct val="100000"/>
              </a:lnSpc>
              <a:spcBef>
                <a:spcPts val="0"/>
              </a:spcBef>
              <a:buNone/>
            </a:pPr>
            <a:r>
              <a:rPr lang="en-US" sz="1401" b="1"/>
              <a:t>Physical Oceanography Division (PhOD)</a:t>
            </a:r>
          </a:p>
          <a:p>
            <a:pPr marL="0" indent="0" algn="ctr">
              <a:lnSpc>
                <a:spcPct val="100000"/>
              </a:lnSpc>
              <a:spcBef>
                <a:spcPts val="0"/>
              </a:spcBef>
              <a:buNone/>
            </a:pPr>
            <a:r>
              <a:rPr lang="en-US" sz="1401" b="1"/>
              <a:t>https://www.aoml.noaa.gov/</a:t>
            </a:r>
            <a:r>
              <a:rPr lang="en-US" sz="1401" b="1" err="1"/>
              <a:t>phod</a:t>
            </a:r>
            <a:r>
              <a:rPr lang="en-US" sz="1401" b="1"/>
              <a:t>/argo/opr/float_array.php?args=world_12</a:t>
            </a:r>
          </a:p>
        </p:txBody>
      </p:sp>
      <p:sp>
        <p:nvSpPr>
          <p:cNvPr id="3" name="Content Placeholder 2">
            <a:extLst>
              <a:ext uri="{FF2B5EF4-FFF2-40B4-BE49-F238E27FC236}">
                <a16:creationId xmlns:a16="http://schemas.microsoft.com/office/drawing/2014/main" id="{DB9B4D9C-64DD-2F49-3890-5E05FEC5D5AD}"/>
              </a:ext>
            </a:extLst>
          </p:cNvPr>
          <p:cNvSpPr>
            <a:spLocks noGrp="1"/>
          </p:cNvSpPr>
          <p:nvPr>
            <p:ph idx="1"/>
          </p:nvPr>
        </p:nvSpPr>
        <p:spPr>
          <a:xfrm>
            <a:off x="509668" y="59964"/>
            <a:ext cx="11474971" cy="1197339"/>
          </a:xfrm>
          <a:solidFill>
            <a:srgbClr val="0922E4"/>
          </a:solidFill>
        </p:spPr>
        <p:txBody>
          <a:bodyPr anchor="ctr" anchorCtr="0">
            <a:noAutofit/>
          </a:bodyPr>
          <a:lstStyle/>
          <a:p>
            <a:pPr marL="0" indent="0" algn="ctr">
              <a:lnSpc>
                <a:spcPct val="100000"/>
              </a:lnSpc>
              <a:spcBef>
                <a:spcPts val="0"/>
              </a:spcBef>
              <a:buNone/>
            </a:pPr>
            <a:r>
              <a:rPr lang="en-US" b="1">
                <a:solidFill>
                  <a:schemeClr val="bg1"/>
                </a:solidFill>
              </a:rPr>
              <a:t>US Argo Profile Locations Observed in the Last 12 Days</a:t>
            </a:r>
          </a:p>
          <a:p>
            <a:pPr marL="0" indent="0" algn="ctr">
              <a:lnSpc>
                <a:spcPct val="100000"/>
              </a:lnSpc>
              <a:spcBef>
                <a:spcPts val="0"/>
              </a:spcBef>
              <a:buNone/>
            </a:pPr>
            <a:r>
              <a:rPr lang="en-US" sz="1801">
                <a:solidFill>
                  <a:schemeClr val="bg1"/>
                </a:solidFill>
              </a:rPr>
              <a:t>World Ocean • Mar 25, 2026</a:t>
            </a:r>
          </a:p>
          <a:p>
            <a:pPr marL="0" indent="0" algn="ctr">
              <a:lnSpc>
                <a:spcPct val="100000"/>
              </a:lnSpc>
              <a:spcBef>
                <a:spcPts val="0"/>
              </a:spcBef>
              <a:buNone/>
            </a:pPr>
            <a:r>
              <a:rPr lang="en-US" sz="1801">
                <a:solidFill>
                  <a:schemeClr val="bg1"/>
                </a:solidFill>
              </a:rPr>
              <a:t>National Oceanic and Atmospheric Administration</a:t>
            </a:r>
          </a:p>
        </p:txBody>
      </p:sp>
      <p:sp>
        <p:nvSpPr>
          <p:cNvPr id="5" name="Rectangle 4">
            <a:hlinkClick r:id="rId4"/>
            <a:extLst>
              <a:ext uri="{FF2B5EF4-FFF2-40B4-BE49-F238E27FC236}">
                <a16:creationId xmlns:a16="http://schemas.microsoft.com/office/drawing/2014/main" id="{8613B4B5-294F-393D-623A-90530410F8E5}"/>
              </a:ext>
            </a:extLst>
          </p:cNvPr>
          <p:cNvSpPr/>
          <p:nvPr/>
        </p:nvSpPr>
        <p:spPr>
          <a:xfrm>
            <a:off x="3087982" y="6281826"/>
            <a:ext cx="6460761" cy="2763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7" name="Straight Connector 6">
            <a:extLst>
              <a:ext uri="{FF2B5EF4-FFF2-40B4-BE49-F238E27FC236}">
                <a16:creationId xmlns:a16="http://schemas.microsoft.com/office/drawing/2014/main" id="{45E7163C-49FB-14A9-B500-F9B40D742417}"/>
              </a:ext>
            </a:extLst>
          </p:cNvPr>
          <p:cNvCxnSpPr>
            <a:cxnSpLocks/>
          </p:cNvCxnSpPr>
          <p:nvPr/>
        </p:nvCxnSpPr>
        <p:spPr>
          <a:xfrm>
            <a:off x="485785" y="1199213"/>
            <a:ext cx="11706225" cy="0"/>
          </a:xfrm>
          <a:prstGeom prst="line">
            <a:avLst/>
          </a:prstGeom>
          <a:ln w="12700">
            <a:solidFill>
              <a:srgbClr val="FF0000"/>
            </a:solidFill>
            <a:prstDash val="dash"/>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60FC0B08-859A-BD83-1B81-9C66A84EB092}"/>
              </a:ext>
            </a:extLst>
          </p:cNvPr>
          <p:cNvPicPr>
            <a:picLocks/>
          </p:cNvPicPr>
          <p:nvPr/>
        </p:nvPicPr>
        <p:blipFill>
          <a:blip r:embed="rId5"/>
          <a:stretch>
            <a:fillRect/>
          </a:stretch>
        </p:blipFill>
        <p:spPr>
          <a:xfrm>
            <a:off x="268899" y="1168993"/>
            <a:ext cx="170180" cy="85344"/>
          </a:xfrm>
          <a:prstGeom prst="rect">
            <a:avLst/>
          </a:prstGeom>
        </p:spPr>
      </p:pic>
    </p:spTree>
    <p:extLst>
      <p:ext uri="{BB962C8B-B14F-4D97-AF65-F5344CB8AC3E}">
        <p14:creationId xmlns:p14="http://schemas.microsoft.com/office/powerpoint/2010/main" val="2241714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2A6D1F-E3D9-4A53-85E7-3FC79075ACE9}"/>
              </a:ext>
            </a:extLst>
          </p:cNvPr>
          <p:cNvPicPr>
            <a:picLocks noGrp="1" noChangeAspect="1"/>
          </p:cNvPicPr>
          <p:nvPr>
            <p:ph idx="1"/>
          </p:nvPr>
        </p:nvPicPr>
        <p:blipFill>
          <a:blip r:embed="rId3"/>
          <a:stretch>
            <a:fillRect/>
          </a:stretch>
        </p:blipFill>
        <p:spPr>
          <a:xfrm>
            <a:off x="1684427" y="316260"/>
            <a:ext cx="8828117" cy="4406997"/>
          </a:xfrm>
          <a:prstGeom prst="rect">
            <a:avLst/>
          </a:prstGeom>
        </p:spPr>
      </p:pic>
      <p:pic>
        <p:nvPicPr>
          <p:cNvPr id="4" name="Picture 3">
            <a:extLst>
              <a:ext uri="{FF2B5EF4-FFF2-40B4-BE49-F238E27FC236}">
                <a16:creationId xmlns:a16="http://schemas.microsoft.com/office/drawing/2014/main" id="{AD22FAC7-3735-EFAD-72DB-E4BAF6BA0A04}"/>
              </a:ext>
            </a:extLst>
          </p:cNvPr>
          <p:cNvPicPr>
            <a:picLocks noChangeAspect="1"/>
          </p:cNvPicPr>
          <p:nvPr/>
        </p:nvPicPr>
        <p:blipFill>
          <a:blip r:embed="rId4"/>
          <a:stretch>
            <a:fillRect/>
          </a:stretch>
        </p:blipFill>
        <p:spPr>
          <a:xfrm>
            <a:off x="1353059" y="9"/>
            <a:ext cx="9485892" cy="6697511"/>
          </a:xfrm>
          <a:prstGeom prst="rect">
            <a:avLst/>
          </a:prstGeom>
        </p:spPr>
      </p:pic>
      <p:sp>
        <p:nvSpPr>
          <p:cNvPr id="6" name="Rounded Rectangle 5">
            <a:extLst>
              <a:ext uri="{FF2B5EF4-FFF2-40B4-BE49-F238E27FC236}">
                <a16:creationId xmlns:a16="http://schemas.microsoft.com/office/drawing/2014/main" id="{0A8144B8-5C5E-7E61-5F38-D834D1A4C5BC}"/>
              </a:ext>
            </a:extLst>
          </p:cNvPr>
          <p:cNvSpPr/>
          <p:nvPr/>
        </p:nvSpPr>
        <p:spPr>
          <a:xfrm>
            <a:off x="6036425" y="5039522"/>
            <a:ext cx="2021305" cy="309385"/>
          </a:xfrm>
          <a:prstGeom prst="round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Rounded Rectangle 6">
            <a:extLst>
              <a:ext uri="{FF2B5EF4-FFF2-40B4-BE49-F238E27FC236}">
                <a16:creationId xmlns:a16="http://schemas.microsoft.com/office/drawing/2014/main" id="{2EE36BF2-9A74-A6D9-904A-76BC12FBD89B}"/>
              </a:ext>
            </a:extLst>
          </p:cNvPr>
          <p:cNvSpPr/>
          <p:nvPr/>
        </p:nvSpPr>
        <p:spPr>
          <a:xfrm>
            <a:off x="1616826" y="5039522"/>
            <a:ext cx="995756" cy="309385"/>
          </a:xfrm>
          <a:prstGeom prst="round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326093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a:extLst>
            <a:ext uri="{FF2B5EF4-FFF2-40B4-BE49-F238E27FC236}">
              <a16:creationId xmlns:a16="http://schemas.microsoft.com/office/drawing/2014/main" id="{044EE405-D3D6-0C30-4C3A-86BA203F83A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4ADEC20-BE72-12D8-BF94-20B3F3C1E949}"/>
              </a:ext>
            </a:extLst>
          </p:cNvPr>
          <p:cNvSpPr/>
          <p:nvPr/>
        </p:nvSpPr>
        <p:spPr>
          <a:xfrm>
            <a:off x="731520" y="241469"/>
            <a:ext cx="10728960" cy="853440"/>
          </a:xfrm>
          <a:prstGeom prst="rect">
            <a:avLst/>
          </a:prstGeom>
          <a:noFill/>
          <a:ln/>
        </p:spPr>
        <p:txBody>
          <a:bodyPr wrap="square" lIns="0" tIns="0" rIns="0" bIns="0" rtlCol="0" anchor="ctr"/>
          <a:lstStyle/>
          <a:p>
            <a:r>
              <a:rPr lang="en-US" sz="4800" b="1" dirty="0">
                <a:solidFill>
                  <a:srgbClr val="FFFFFF"/>
                </a:solidFill>
                <a:latin typeface="Georgia" pitchFamily="34" charset="0"/>
                <a:ea typeface="Georgia" pitchFamily="34" charset="-122"/>
                <a:cs typeface="Georgia" pitchFamily="34" charset="-120"/>
              </a:rPr>
              <a:t>Five Papers</a:t>
            </a:r>
            <a:endParaRPr lang="en-US" sz="4800" dirty="0"/>
          </a:p>
        </p:txBody>
      </p:sp>
      <p:sp>
        <p:nvSpPr>
          <p:cNvPr id="3" name="Text 1">
            <a:extLst>
              <a:ext uri="{FF2B5EF4-FFF2-40B4-BE49-F238E27FC236}">
                <a16:creationId xmlns:a16="http://schemas.microsoft.com/office/drawing/2014/main" id="{A3D8E7B7-DA0B-AFD6-C88B-94AEDB877188}"/>
              </a:ext>
            </a:extLst>
          </p:cNvPr>
          <p:cNvSpPr/>
          <p:nvPr/>
        </p:nvSpPr>
        <p:spPr>
          <a:xfrm>
            <a:off x="731520" y="954047"/>
            <a:ext cx="10728960" cy="426720"/>
          </a:xfrm>
          <a:prstGeom prst="rect">
            <a:avLst/>
          </a:prstGeom>
          <a:noFill/>
          <a:ln/>
        </p:spPr>
        <p:txBody>
          <a:bodyPr wrap="square" lIns="0" tIns="0" rIns="0" bIns="0" rtlCol="0" anchor="ctr"/>
          <a:lstStyle/>
          <a:p>
            <a:r>
              <a:rPr lang="en-US" sz="2400" i="1">
                <a:solidFill>
                  <a:srgbClr val="AABBCC"/>
                </a:solidFill>
                <a:latin typeface="Calibri" pitchFamily="34" charset="0"/>
                <a:ea typeface="Calibri" pitchFamily="34" charset="-122"/>
                <a:cs typeface="Calibri" pitchFamily="34" charset="-120"/>
              </a:rPr>
              <a:t>The scientific foundation of this presentation</a:t>
            </a:r>
            <a:endParaRPr lang="en-US" sz="2400"/>
          </a:p>
        </p:txBody>
      </p:sp>
      <p:pic>
        <p:nvPicPr>
          <p:cNvPr id="9" name="Picture 8">
            <a:extLst>
              <a:ext uri="{FF2B5EF4-FFF2-40B4-BE49-F238E27FC236}">
                <a16:creationId xmlns:a16="http://schemas.microsoft.com/office/drawing/2014/main" id="{91BFDF5E-9F01-7A26-F90D-4F28A99FF477}"/>
              </a:ext>
            </a:extLst>
          </p:cNvPr>
          <p:cNvPicPr>
            <a:picLocks noChangeAspect="1"/>
          </p:cNvPicPr>
          <p:nvPr/>
        </p:nvPicPr>
        <p:blipFill>
          <a:blip r:embed="rId3"/>
          <a:stretch>
            <a:fillRect/>
          </a:stretch>
        </p:blipFill>
        <p:spPr>
          <a:xfrm>
            <a:off x="6913354" y="0"/>
            <a:ext cx="5278646" cy="6858000"/>
          </a:xfrm>
          <a:prstGeom prst="rect">
            <a:avLst/>
          </a:prstGeom>
        </p:spPr>
      </p:pic>
      <p:grpSp>
        <p:nvGrpSpPr>
          <p:cNvPr id="37" name="Group 36">
            <a:extLst>
              <a:ext uri="{FF2B5EF4-FFF2-40B4-BE49-F238E27FC236}">
                <a16:creationId xmlns:a16="http://schemas.microsoft.com/office/drawing/2014/main" id="{646EE3E3-7A64-8E0D-5AAF-DC5051DDC575}"/>
              </a:ext>
            </a:extLst>
          </p:cNvPr>
          <p:cNvGrpSpPr/>
          <p:nvPr/>
        </p:nvGrpSpPr>
        <p:grpSpPr>
          <a:xfrm>
            <a:off x="731520" y="1557841"/>
            <a:ext cx="11460480" cy="877824"/>
            <a:chOff x="731520" y="1804417"/>
            <a:chExt cx="11460480" cy="877824"/>
          </a:xfrm>
        </p:grpSpPr>
        <p:grpSp>
          <p:nvGrpSpPr>
            <p:cNvPr id="31" name="Group 30">
              <a:extLst>
                <a:ext uri="{FF2B5EF4-FFF2-40B4-BE49-F238E27FC236}">
                  <a16:creationId xmlns:a16="http://schemas.microsoft.com/office/drawing/2014/main" id="{CE0DFA9E-2E81-45EF-7F3E-93823079F374}"/>
                </a:ext>
              </a:extLst>
            </p:cNvPr>
            <p:cNvGrpSpPr/>
            <p:nvPr/>
          </p:nvGrpSpPr>
          <p:grpSpPr>
            <a:xfrm>
              <a:off x="731520" y="1889761"/>
              <a:ext cx="426720" cy="426720"/>
              <a:chOff x="731520" y="1889761"/>
              <a:chExt cx="426720" cy="426720"/>
            </a:xfrm>
          </p:grpSpPr>
          <p:sp>
            <p:nvSpPr>
              <p:cNvPr id="4" name="Shape 2">
                <a:extLst>
                  <a:ext uri="{FF2B5EF4-FFF2-40B4-BE49-F238E27FC236}">
                    <a16:creationId xmlns:a16="http://schemas.microsoft.com/office/drawing/2014/main" id="{05367AF7-580B-7888-3B6A-7C0AEF86F227}"/>
                  </a:ext>
                </a:extLst>
              </p:cNvPr>
              <p:cNvSpPr/>
              <p:nvPr/>
            </p:nvSpPr>
            <p:spPr>
              <a:xfrm>
                <a:off x="731520" y="1889761"/>
                <a:ext cx="426720" cy="426720"/>
              </a:xfrm>
              <a:prstGeom prst="ellipse">
                <a:avLst/>
              </a:prstGeom>
              <a:solidFill>
                <a:srgbClr val="E8503A"/>
              </a:solidFill>
              <a:ln/>
            </p:spPr>
            <p:txBody>
              <a:bodyPr/>
              <a:lstStyle/>
              <a:p>
                <a:endParaRPr lang="en-US" sz="1801"/>
              </a:p>
            </p:txBody>
          </p:sp>
          <p:sp>
            <p:nvSpPr>
              <p:cNvPr id="5" name="Text 3">
                <a:extLst>
                  <a:ext uri="{FF2B5EF4-FFF2-40B4-BE49-F238E27FC236}">
                    <a16:creationId xmlns:a16="http://schemas.microsoft.com/office/drawing/2014/main" id="{3E174C63-4BBC-5A33-1DBD-95B62C3196FE}"/>
                  </a:ext>
                </a:extLst>
              </p:cNvPr>
              <p:cNvSpPr/>
              <p:nvPr/>
            </p:nvSpPr>
            <p:spPr>
              <a:xfrm>
                <a:off x="731520" y="1889761"/>
                <a:ext cx="426720" cy="426720"/>
              </a:xfrm>
              <a:prstGeom prst="rect">
                <a:avLst/>
              </a:prstGeom>
              <a:noFill/>
              <a:ln/>
            </p:spPr>
            <p:txBody>
              <a:bodyPr wrap="square" lIns="0" tIns="0" rIns="0" bIns="0" rtlCol="0" anchor="ctr"/>
              <a:lstStyle/>
              <a:p>
                <a:pPr algn="ctr"/>
                <a:r>
                  <a:rPr lang="en-US" sz="2133" b="1">
                    <a:solidFill>
                      <a:srgbClr val="FFFFFF"/>
                    </a:solidFill>
                    <a:latin typeface="Georgia" pitchFamily="34" charset="0"/>
                    <a:ea typeface="Georgia" pitchFamily="34" charset="-122"/>
                    <a:cs typeface="Georgia" pitchFamily="34" charset="-120"/>
                  </a:rPr>
                  <a:t>1</a:t>
                </a:r>
                <a:endParaRPr lang="en-US" sz="2133"/>
              </a:p>
            </p:txBody>
          </p:sp>
        </p:grpSp>
        <p:grpSp>
          <p:nvGrpSpPr>
            <p:cNvPr id="36" name="Group 35">
              <a:extLst>
                <a:ext uri="{FF2B5EF4-FFF2-40B4-BE49-F238E27FC236}">
                  <a16:creationId xmlns:a16="http://schemas.microsoft.com/office/drawing/2014/main" id="{1067E25E-514A-9610-970F-840408FF8B04}"/>
                </a:ext>
              </a:extLst>
            </p:cNvPr>
            <p:cNvGrpSpPr/>
            <p:nvPr/>
          </p:nvGrpSpPr>
          <p:grpSpPr>
            <a:xfrm>
              <a:off x="1402080" y="1804417"/>
              <a:ext cx="10789920" cy="877824"/>
              <a:chOff x="1402080" y="1804417"/>
              <a:chExt cx="10789920" cy="877824"/>
            </a:xfrm>
          </p:grpSpPr>
          <p:sp>
            <p:nvSpPr>
              <p:cNvPr id="7" name="Text 5">
                <a:extLst>
                  <a:ext uri="{FF2B5EF4-FFF2-40B4-BE49-F238E27FC236}">
                    <a16:creationId xmlns:a16="http://schemas.microsoft.com/office/drawing/2014/main" id="{3E0938D5-A785-1169-0825-F1D3B299CD3A}"/>
                  </a:ext>
                </a:extLst>
              </p:cNvPr>
              <p:cNvSpPr/>
              <p:nvPr/>
            </p:nvSpPr>
            <p:spPr>
              <a:xfrm>
                <a:off x="1402080" y="2316481"/>
                <a:ext cx="10789920" cy="365760"/>
              </a:xfrm>
              <a:prstGeom prst="rect">
                <a:avLst/>
              </a:prstGeom>
              <a:solidFill>
                <a:srgbClr val="223454"/>
              </a:solidFill>
              <a:ln/>
            </p:spPr>
            <p:txBody>
              <a:bodyPr wrap="square" lIns="0" tIns="0" rIns="0" bIns="0" rtlCol="0" anchor="ctr"/>
              <a:lstStyle/>
              <a:p>
                <a:r>
                  <a:rPr lang="en-US" sz="1401">
                    <a:solidFill>
                      <a:srgbClr val="8899AA"/>
                    </a:solidFill>
                    <a:latin typeface="Calibri" pitchFamily="34" charset="0"/>
                    <a:ea typeface="Calibri" pitchFamily="34" charset="-122"/>
                    <a:cs typeface="Calibri" pitchFamily="34" charset="-120"/>
                  </a:rPr>
                  <a:t>Cohler, J.  •  Journal of American Physicians and Surgeons, 30(4), 2025</a:t>
                </a:r>
                <a:endParaRPr lang="en-US" sz="1401"/>
              </a:p>
            </p:txBody>
          </p:sp>
          <p:sp>
            <p:nvSpPr>
              <p:cNvPr id="6" name="Text 4">
                <a:extLst>
                  <a:ext uri="{FF2B5EF4-FFF2-40B4-BE49-F238E27FC236}">
                    <a16:creationId xmlns:a16="http://schemas.microsoft.com/office/drawing/2014/main" id="{29073257-B053-1ABF-2968-5BDFA5BDF6FC}"/>
                  </a:ext>
                </a:extLst>
              </p:cNvPr>
              <p:cNvSpPr/>
              <p:nvPr/>
            </p:nvSpPr>
            <p:spPr>
              <a:xfrm>
                <a:off x="1402080" y="1804417"/>
                <a:ext cx="10789920" cy="512064"/>
              </a:xfrm>
              <a:prstGeom prst="rect">
                <a:avLst/>
              </a:prstGeom>
              <a:solidFill>
                <a:srgbClr val="223454"/>
              </a:solidFill>
              <a:ln/>
            </p:spPr>
            <p:txBody>
              <a:bodyPr wrap="square" lIns="0" tIns="0" rIns="0" bIns="0" rtlCol="0" anchor="ctr">
                <a:normAutofit/>
              </a:bodyPr>
              <a:lstStyle/>
              <a:p>
                <a:r>
                  <a:rPr lang="en-US" sz="1600" b="1">
                    <a:solidFill>
                      <a:srgbClr val="FFFFFF"/>
                    </a:solidFill>
                    <a:latin typeface="Calibri" pitchFamily="34" charset="0"/>
                    <a:ea typeface="Calibri" pitchFamily="34" charset="-122"/>
                    <a:cs typeface="Calibri" pitchFamily="34" charset="-120"/>
                  </a:rPr>
                  <a:t>The Father of Lies Hijacking Climate Science: Global Mean Surface Temperature Does Not Exist</a:t>
                </a:r>
                <a:endParaRPr lang="en-US" sz="1600"/>
              </a:p>
            </p:txBody>
          </p:sp>
        </p:grpSp>
      </p:grpSp>
      <p:pic>
        <p:nvPicPr>
          <p:cNvPr id="27" name="Picture 26">
            <a:extLst>
              <a:ext uri="{FF2B5EF4-FFF2-40B4-BE49-F238E27FC236}">
                <a16:creationId xmlns:a16="http://schemas.microsoft.com/office/drawing/2014/main" id="{A2117EC7-A67F-2138-A8CE-58C4DC5054F2}"/>
              </a:ext>
            </a:extLst>
          </p:cNvPr>
          <p:cNvPicPr>
            <a:picLocks noChangeAspect="1"/>
          </p:cNvPicPr>
          <p:nvPr/>
        </p:nvPicPr>
        <p:blipFill>
          <a:blip r:embed="rId4"/>
          <a:stretch>
            <a:fillRect/>
          </a:stretch>
        </p:blipFill>
        <p:spPr>
          <a:xfrm>
            <a:off x="7245443" y="0"/>
            <a:ext cx="4838759" cy="6858000"/>
          </a:xfrm>
          <a:prstGeom prst="rect">
            <a:avLst/>
          </a:prstGeom>
        </p:spPr>
      </p:pic>
      <p:grpSp>
        <p:nvGrpSpPr>
          <p:cNvPr id="38" name="Group 37">
            <a:extLst>
              <a:ext uri="{FF2B5EF4-FFF2-40B4-BE49-F238E27FC236}">
                <a16:creationId xmlns:a16="http://schemas.microsoft.com/office/drawing/2014/main" id="{4D49045C-9E82-F6CF-FC0D-FF8F05BEFF54}"/>
              </a:ext>
            </a:extLst>
          </p:cNvPr>
          <p:cNvGrpSpPr/>
          <p:nvPr/>
        </p:nvGrpSpPr>
        <p:grpSpPr>
          <a:xfrm>
            <a:off x="731520" y="2558202"/>
            <a:ext cx="11460480" cy="877824"/>
            <a:chOff x="731520" y="2840737"/>
            <a:chExt cx="11460480" cy="877824"/>
          </a:xfrm>
        </p:grpSpPr>
        <p:grpSp>
          <p:nvGrpSpPr>
            <p:cNvPr id="10" name="Group 9">
              <a:extLst>
                <a:ext uri="{FF2B5EF4-FFF2-40B4-BE49-F238E27FC236}">
                  <a16:creationId xmlns:a16="http://schemas.microsoft.com/office/drawing/2014/main" id="{F258615D-C64E-7DF7-2E3F-2874620FADD5}"/>
                </a:ext>
              </a:extLst>
            </p:cNvPr>
            <p:cNvGrpSpPr/>
            <p:nvPr/>
          </p:nvGrpSpPr>
          <p:grpSpPr>
            <a:xfrm>
              <a:off x="1402080" y="2840737"/>
              <a:ext cx="10789920" cy="877824"/>
              <a:chOff x="1402080" y="2840737"/>
              <a:chExt cx="10119360" cy="877824"/>
            </a:xfrm>
          </p:grpSpPr>
          <p:sp>
            <p:nvSpPr>
              <p:cNvPr id="15" name="Text 9">
                <a:extLst>
                  <a:ext uri="{FF2B5EF4-FFF2-40B4-BE49-F238E27FC236}">
                    <a16:creationId xmlns:a16="http://schemas.microsoft.com/office/drawing/2014/main" id="{B399FDAD-40EA-E005-0F77-494C7B48C3E3}"/>
                  </a:ext>
                </a:extLst>
              </p:cNvPr>
              <p:cNvSpPr/>
              <p:nvPr/>
            </p:nvSpPr>
            <p:spPr>
              <a:xfrm>
                <a:off x="1402080" y="3352801"/>
                <a:ext cx="10119360" cy="365760"/>
              </a:xfrm>
              <a:prstGeom prst="rect">
                <a:avLst/>
              </a:prstGeom>
              <a:solidFill>
                <a:srgbClr val="223454"/>
              </a:solidFill>
              <a:ln/>
            </p:spPr>
            <p:txBody>
              <a:bodyPr wrap="square" lIns="0" tIns="0" rIns="0" bIns="0" rtlCol="0" anchor="ctr"/>
              <a:lstStyle/>
              <a:p>
                <a:r>
                  <a:rPr lang="en-US" sz="1401">
                    <a:solidFill>
                      <a:srgbClr val="8899AA"/>
                    </a:solidFill>
                    <a:latin typeface="Calibri" pitchFamily="34" charset="0"/>
                    <a:ea typeface="Calibri" pitchFamily="34" charset="-122"/>
                    <a:cs typeface="Calibri" pitchFamily="34" charset="-120"/>
                  </a:rPr>
                  <a:t>Cohler, J., Legates, D. R., Green, K. C., Humlum, O., Soon, F., &amp; Soon, W.  •  Science of Climate Change, 6(1), 2026</a:t>
                </a:r>
                <a:endParaRPr lang="en-US" sz="1401"/>
              </a:p>
            </p:txBody>
          </p:sp>
          <p:sp>
            <p:nvSpPr>
              <p:cNvPr id="14" name="Text 8">
                <a:extLst>
                  <a:ext uri="{FF2B5EF4-FFF2-40B4-BE49-F238E27FC236}">
                    <a16:creationId xmlns:a16="http://schemas.microsoft.com/office/drawing/2014/main" id="{2E55875A-A993-4437-C0B4-F3D276FF15C1}"/>
                  </a:ext>
                </a:extLst>
              </p:cNvPr>
              <p:cNvSpPr/>
              <p:nvPr/>
            </p:nvSpPr>
            <p:spPr>
              <a:xfrm>
                <a:off x="1402080" y="2840737"/>
                <a:ext cx="10119360" cy="512064"/>
              </a:xfrm>
              <a:prstGeom prst="rect">
                <a:avLst/>
              </a:prstGeom>
              <a:solidFill>
                <a:srgbClr val="223454"/>
              </a:solidFill>
              <a:ln/>
            </p:spPr>
            <p:txBody>
              <a:bodyPr wrap="square" lIns="0" tIns="0" rIns="0" bIns="0" rtlCol="0" anchor="ctr">
                <a:normAutofit/>
              </a:bodyPr>
              <a:lstStyle/>
              <a:p>
                <a:r>
                  <a:rPr lang="en-US" sz="1600" b="1" dirty="0">
                    <a:solidFill>
                      <a:srgbClr val="FFFFFF"/>
                    </a:solidFill>
                    <a:latin typeface="Calibri" pitchFamily="34" charset="0"/>
                    <a:ea typeface="Calibri" pitchFamily="34" charset="-122"/>
                    <a:cs typeface="Calibri" pitchFamily="34" charset="-120"/>
                  </a:rPr>
                  <a:t>IPCC's Earth Energy Imbalance Assessment is Based on Physically Invalid Argo-Float-Based Estimates of Global Ocean Heat Content</a:t>
                </a:r>
                <a:endParaRPr lang="en-US" sz="1600" dirty="0"/>
              </a:p>
            </p:txBody>
          </p:sp>
        </p:grpSp>
        <p:grpSp>
          <p:nvGrpSpPr>
            <p:cNvPr id="32" name="Group 31">
              <a:extLst>
                <a:ext uri="{FF2B5EF4-FFF2-40B4-BE49-F238E27FC236}">
                  <a16:creationId xmlns:a16="http://schemas.microsoft.com/office/drawing/2014/main" id="{3E924918-BEA0-726D-CF68-5430C988BBB9}"/>
                </a:ext>
              </a:extLst>
            </p:cNvPr>
            <p:cNvGrpSpPr/>
            <p:nvPr/>
          </p:nvGrpSpPr>
          <p:grpSpPr>
            <a:xfrm>
              <a:off x="731520" y="2926081"/>
              <a:ext cx="426720" cy="426720"/>
              <a:chOff x="731520" y="2926081"/>
              <a:chExt cx="426720" cy="426720"/>
            </a:xfrm>
          </p:grpSpPr>
          <p:sp>
            <p:nvSpPr>
              <p:cNvPr id="12" name="Shape 6">
                <a:extLst>
                  <a:ext uri="{FF2B5EF4-FFF2-40B4-BE49-F238E27FC236}">
                    <a16:creationId xmlns:a16="http://schemas.microsoft.com/office/drawing/2014/main" id="{CA02932B-0B83-BA7B-3F72-7AAB92BAEAAD}"/>
                  </a:ext>
                </a:extLst>
              </p:cNvPr>
              <p:cNvSpPr/>
              <p:nvPr/>
            </p:nvSpPr>
            <p:spPr>
              <a:xfrm>
                <a:off x="731520" y="2926081"/>
                <a:ext cx="426720" cy="426720"/>
              </a:xfrm>
              <a:prstGeom prst="ellipse">
                <a:avLst/>
              </a:prstGeom>
              <a:solidFill>
                <a:srgbClr val="E95039"/>
              </a:solidFill>
              <a:ln/>
            </p:spPr>
            <p:txBody>
              <a:bodyPr/>
              <a:lstStyle/>
              <a:p>
                <a:endParaRPr lang="en-US" sz="1801"/>
              </a:p>
            </p:txBody>
          </p:sp>
          <p:sp>
            <p:nvSpPr>
              <p:cNvPr id="13" name="Text 7">
                <a:extLst>
                  <a:ext uri="{FF2B5EF4-FFF2-40B4-BE49-F238E27FC236}">
                    <a16:creationId xmlns:a16="http://schemas.microsoft.com/office/drawing/2014/main" id="{6B93B551-A427-9125-B2F7-5FD0B6C4A3FC}"/>
                  </a:ext>
                </a:extLst>
              </p:cNvPr>
              <p:cNvSpPr/>
              <p:nvPr/>
            </p:nvSpPr>
            <p:spPr>
              <a:xfrm>
                <a:off x="731520" y="2926081"/>
                <a:ext cx="426720" cy="426720"/>
              </a:xfrm>
              <a:prstGeom prst="rect">
                <a:avLst/>
              </a:prstGeom>
              <a:noFill/>
              <a:ln/>
            </p:spPr>
            <p:txBody>
              <a:bodyPr wrap="square" lIns="0" tIns="0" rIns="0" bIns="0" rtlCol="0" anchor="ctr"/>
              <a:lstStyle/>
              <a:p>
                <a:pPr algn="ctr"/>
                <a:r>
                  <a:rPr lang="en-US" sz="2133" b="1">
                    <a:solidFill>
                      <a:schemeClr val="bg1"/>
                    </a:solidFill>
                    <a:latin typeface="Georgia" pitchFamily="34" charset="0"/>
                    <a:ea typeface="Georgia" pitchFamily="34" charset="-122"/>
                    <a:cs typeface="Georgia" pitchFamily="34" charset="-120"/>
                  </a:rPr>
                  <a:t>2</a:t>
                </a:r>
                <a:endParaRPr lang="en-US" sz="2133">
                  <a:solidFill>
                    <a:schemeClr val="bg1"/>
                  </a:solidFill>
                </a:endParaRPr>
              </a:p>
            </p:txBody>
          </p:sp>
        </p:grpSp>
      </p:grpSp>
      <p:pic>
        <p:nvPicPr>
          <p:cNvPr id="29" name="Picture 28">
            <a:extLst>
              <a:ext uri="{FF2B5EF4-FFF2-40B4-BE49-F238E27FC236}">
                <a16:creationId xmlns:a16="http://schemas.microsoft.com/office/drawing/2014/main" id="{98C70264-09C5-62B3-813C-0364F7D58E88}"/>
              </a:ext>
            </a:extLst>
          </p:cNvPr>
          <p:cNvPicPr>
            <a:picLocks noChangeAspect="1"/>
          </p:cNvPicPr>
          <p:nvPr/>
        </p:nvPicPr>
        <p:blipFill>
          <a:blip r:embed="rId5"/>
          <a:stretch>
            <a:fillRect/>
          </a:stretch>
        </p:blipFill>
        <p:spPr>
          <a:xfrm>
            <a:off x="7354186" y="0"/>
            <a:ext cx="4837814" cy="6858000"/>
          </a:xfrm>
          <a:prstGeom prst="rect">
            <a:avLst/>
          </a:prstGeom>
        </p:spPr>
      </p:pic>
      <p:grpSp>
        <p:nvGrpSpPr>
          <p:cNvPr id="39" name="Group 38">
            <a:extLst>
              <a:ext uri="{FF2B5EF4-FFF2-40B4-BE49-F238E27FC236}">
                <a16:creationId xmlns:a16="http://schemas.microsoft.com/office/drawing/2014/main" id="{652585F6-943B-1E6E-A326-FDA3E7A0960C}"/>
              </a:ext>
            </a:extLst>
          </p:cNvPr>
          <p:cNvGrpSpPr/>
          <p:nvPr/>
        </p:nvGrpSpPr>
        <p:grpSpPr>
          <a:xfrm>
            <a:off x="731520" y="3579111"/>
            <a:ext cx="11460480" cy="877824"/>
            <a:chOff x="731520" y="3877057"/>
            <a:chExt cx="11460480" cy="877824"/>
          </a:xfrm>
        </p:grpSpPr>
        <p:grpSp>
          <p:nvGrpSpPr>
            <p:cNvPr id="33" name="Group 32">
              <a:extLst>
                <a:ext uri="{FF2B5EF4-FFF2-40B4-BE49-F238E27FC236}">
                  <a16:creationId xmlns:a16="http://schemas.microsoft.com/office/drawing/2014/main" id="{48C9F531-AE2F-769B-3843-3D5A2E65DB3C}"/>
                </a:ext>
              </a:extLst>
            </p:cNvPr>
            <p:cNvGrpSpPr/>
            <p:nvPr/>
          </p:nvGrpSpPr>
          <p:grpSpPr>
            <a:xfrm>
              <a:off x="731520" y="3962401"/>
              <a:ext cx="426720" cy="426720"/>
              <a:chOff x="731520" y="3962401"/>
              <a:chExt cx="426720" cy="426720"/>
            </a:xfrm>
          </p:grpSpPr>
          <p:sp>
            <p:nvSpPr>
              <p:cNvPr id="16" name="Shape 10">
                <a:extLst>
                  <a:ext uri="{FF2B5EF4-FFF2-40B4-BE49-F238E27FC236}">
                    <a16:creationId xmlns:a16="http://schemas.microsoft.com/office/drawing/2014/main" id="{B7143205-B8B1-E2A5-560F-4CA050248838}"/>
                  </a:ext>
                </a:extLst>
              </p:cNvPr>
              <p:cNvSpPr/>
              <p:nvPr/>
            </p:nvSpPr>
            <p:spPr>
              <a:xfrm>
                <a:off x="731520" y="3962401"/>
                <a:ext cx="426720" cy="426720"/>
              </a:xfrm>
              <a:prstGeom prst="ellipse">
                <a:avLst/>
              </a:prstGeom>
              <a:solidFill>
                <a:srgbClr val="E8503A"/>
              </a:solidFill>
              <a:ln/>
            </p:spPr>
            <p:txBody>
              <a:bodyPr/>
              <a:lstStyle/>
              <a:p>
                <a:endParaRPr lang="en-US" sz="1801"/>
              </a:p>
            </p:txBody>
          </p:sp>
          <p:sp>
            <p:nvSpPr>
              <p:cNvPr id="17" name="Text 11">
                <a:extLst>
                  <a:ext uri="{FF2B5EF4-FFF2-40B4-BE49-F238E27FC236}">
                    <a16:creationId xmlns:a16="http://schemas.microsoft.com/office/drawing/2014/main" id="{50E2C668-93A0-527D-971E-455DECE1B2D7}"/>
                  </a:ext>
                </a:extLst>
              </p:cNvPr>
              <p:cNvSpPr/>
              <p:nvPr/>
            </p:nvSpPr>
            <p:spPr>
              <a:xfrm>
                <a:off x="731520" y="3962401"/>
                <a:ext cx="426720" cy="426720"/>
              </a:xfrm>
              <a:prstGeom prst="rect">
                <a:avLst/>
              </a:prstGeom>
              <a:noFill/>
              <a:ln/>
            </p:spPr>
            <p:txBody>
              <a:bodyPr wrap="square" lIns="0" tIns="0" rIns="0" bIns="0" rtlCol="0" anchor="ctr"/>
              <a:lstStyle/>
              <a:p>
                <a:pPr algn="ctr"/>
                <a:r>
                  <a:rPr lang="en-US" sz="2133" b="1">
                    <a:solidFill>
                      <a:srgbClr val="FFFFFF"/>
                    </a:solidFill>
                    <a:latin typeface="Georgia" pitchFamily="34" charset="0"/>
                    <a:ea typeface="Georgia" pitchFamily="34" charset="-122"/>
                    <a:cs typeface="Georgia" pitchFamily="34" charset="-120"/>
                  </a:rPr>
                  <a:t>3</a:t>
                </a:r>
                <a:endParaRPr lang="en-US" sz="2133"/>
              </a:p>
            </p:txBody>
          </p:sp>
        </p:grpSp>
        <p:grpSp>
          <p:nvGrpSpPr>
            <p:cNvPr id="30" name="Group 29">
              <a:extLst>
                <a:ext uri="{FF2B5EF4-FFF2-40B4-BE49-F238E27FC236}">
                  <a16:creationId xmlns:a16="http://schemas.microsoft.com/office/drawing/2014/main" id="{D06C29A2-7738-73C0-E92B-CA9365922264}"/>
                </a:ext>
              </a:extLst>
            </p:cNvPr>
            <p:cNvGrpSpPr/>
            <p:nvPr/>
          </p:nvGrpSpPr>
          <p:grpSpPr>
            <a:xfrm>
              <a:off x="1402080" y="3877057"/>
              <a:ext cx="10789920" cy="877824"/>
              <a:chOff x="1402080" y="3877057"/>
              <a:chExt cx="10119360" cy="877824"/>
            </a:xfrm>
          </p:grpSpPr>
          <p:sp>
            <p:nvSpPr>
              <p:cNvPr id="19" name="Text 13">
                <a:extLst>
                  <a:ext uri="{FF2B5EF4-FFF2-40B4-BE49-F238E27FC236}">
                    <a16:creationId xmlns:a16="http://schemas.microsoft.com/office/drawing/2014/main" id="{F75C451E-E58F-52E7-C641-D3CAA2D82338}"/>
                  </a:ext>
                </a:extLst>
              </p:cNvPr>
              <p:cNvSpPr/>
              <p:nvPr/>
            </p:nvSpPr>
            <p:spPr>
              <a:xfrm>
                <a:off x="1402080" y="4389121"/>
                <a:ext cx="10119360" cy="365760"/>
              </a:xfrm>
              <a:prstGeom prst="rect">
                <a:avLst/>
              </a:prstGeom>
              <a:solidFill>
                <a:srgbClr val="223454"/>
              </a:solidFill>
              <a:ln/>
            </p:spPr>
            <p:txBody>
              <a:bodyPr wrap="square" lIns="0" tIns="0" rIns="0" bIns="0" rtlCol="0" anchor="ctr"/>
              <a:lstStyle/>
              <a:p>
                <a:r>
                  <a:rPr lang="en-US" sz="1401">
                    <a:solidFill>
                      <a:srgbClr val="8899AA"/>
                    </a:solidFill>
                    <a:latin typeface="Calibri" pitchFamily="34" charset="0"/>
                    <a:ea typeface="Calibri" pitchFamily="34" charset="-122"/>
                    <a:cs typeface="Calibri" pitchFamily="34" charset="-120"/>
                  </a:rPr>
                  <a:t>Cohler, J. &amp; Soon, W.  •  Under Review, 2026</a:t>
                </a:r>
                <a:endParaRPr lang="en-US" sz="1401"/>
              </a:p>
            </p:txBody>
          </p:sp>
          <p:sp>
            <p:nvSpPr>
              <p:cNvPr id="18" name="Text 12">
                <a:extLst>
                  <a:ext uri="{FF2B5EF4-FFF2-40B4-BE49-F238E27FC236}">
                    <a16:creationId xmlns:a16="http://schemas.microsoft.com/office/drawing/2014/main" id="{EB875793-DBAB-5115-8A04-EA6FAB9C2C30}"/>
                  </a:ext>
                </a:extLst>
              </p:cNvPr>
              <p:cNvSpPr/>
              <p:nvPr/>
            </p:nvSpPr>
            <p:spPr>
              <a:xfrm>
                <a:off x="1402080" y="3877057"/>
                <a:ext cx="10119360" cy="512064"/>
              </a:xfrm>
              <a:prstGeom prst="rect">
                <a:avLst/>
              </a:prstGeom>
              <a:solidFill>
                <a:srgbClr val="223454"/>
              </a:solidFill>
              <a:ln/>
            </p:spPr>
            <p:txBody>
              <a:bodyPr wrap="square" lIns="0" tIns="0" rIns="0" bIns="0" rtlCol="0" anchor="ctr">
                <a:normAutofit/>
              </a:bodyPr>
              <a:lstStyle/>
              <a:p>
                <a:r>
                  <a:rPr lang="en-US" sz="1600" b="1" dirty="0">
                    <a:solidFill>
                      <a:srgbClr val="FFFFFF"/>
                    </a:solidFill>
                    <a:latin typeface="Calibri" pitchFamily="34" charset="0"/>
                    <a:ea typeface="Calibri" pitchFamily="34" charset="-122"/>
                    <a:cs typeface="Calibri" pitchFamily="34" charset="-120"/>
                  </a:rPr>
                  <a:t>Dominance of Natural Atmospheric CO₂ Dynamics: Falsification of Anthropogenic Attribution Through Mass-Balance Analysis, Isotopic Diagnostics, and Thermodynamic First Principles</a:t>
                </a:r>
                <a:endParaRPr lang="en-US" sz="1600" dirty="0"/>
              </a:p>
            </p:txBody>
          </p:sp>
        </p:grpSp>
      </p:grpSp>
      <p:pic>
        <p:nvPicPr>
          <p:cNvPr id="41" name="Picture 40">
            <a:extLst>
              <a:ext uri="{FF2B5EF4-FFF2-40B4-BE49-F238E27FC236}">
                <a16:creationId xmlns:a16="http://schemas.microsoft.com/office/drawing/2014/main" id="{9AB3461D-323B-3B4F-C7F4-94461CF5FF5F}"/>
              </a:ext>
            </a:extLst>
          </p:cNvPr>
          <p:cNvPicPr>
            <a:picLocks noChangeAspect="1"/>
          </p:cNvPicPr>
          <p:nvPr/>
        </p:nvPicPr>
        <p:blipFill>
          <a:blip r:embed="rId6"/>
          <a:stretch>
            <a:fillRect/>
          </a:stretch>
        </p:blipFill>
        <p:spPr>
          <a:xfrm>
            <a:off x="6929253" y="0"/>
            <a:ext cx="5262747" cy="6858000"/>
          </a:xfrm>
          <a:prstGeom prst="rect">
            <a:avLst/>
          </a:prstGeom>
        </p:spPr>
      </p:pic>
      <p:grpSp>
        <p:nvGrpSpPr>
          <p:cNvPr id="40" name="Group 39">
            <a:extLst>
              <a:ext uri="{FF2B5EF4-FFF2-40B4-BE49-F238E27FC236}">
                <a16:creationId xmlns:a16="http://schemas.microsoft.com/office/drawing/2014/main" id="{B8B8F41B-3E82-CB99-7239-4E8672B007FF}"/>
              </a:ext>
            </a:extLst>
          </p:cNvPr>
          <p:cNvGrpSpPr/>
          <p:nvPr/>
        </p:nvGrpSpPr>
        <p:grpSpPr>
          <a:xfrm>
            <a:off x="731520" y="4579472"/>
            <a:ext cx="11460480" cy="877824"/>
            <a:chOff x="731520" y="4913377"/>
            <a:chExt cx="11460480" cy="877824"/>
          </a:xfrm>
        </p:grpSpPr>
        <p:grpSp>
          <p:nvGrpSpPr>
            <p:cNvPr id="34" name="Group 33">
              <a:extLst>
                <a:ext uri="{FF2B5EF4-FFF2-40B4-BE49-F238E27FC236}">
                  <a16:creationId xmlns:a16="http://schemas.microsoft.com/office/drawing/2014/main" id="{E838F0CB-9D60-8FD2-E1B4-8197B7CB5D0C}"/>
                </a:ext>
              </a:extLst>
            </p:cNvPr>
            <p:cNvGrpSpPr/>
            <p:nvPr/>
          </p:nvGrpSpPr>
          <p:grpSpPr>
            <a:xfrm>
              <a:off x="731520" y="4998721"/>
              <a:ext cx="426720" cy="426720"/>
              <a:chOff x="731520" y="4998721"/>
              <a:chExt cx="426720" cy="426720"/>
            </a:xfrm>
          </p:grpSpPr>
          <p:sp>
            <p:nvSpPr>
              <p:cNvPr id="20" name="Shape 14">
                <a:extLst>
                  <a:ext uri="{FF2B5EF4-FFF2-40B4-BE49-F238E27FC236}">
                    <a16:creationId xmlns:a16="http://schemas.microsoft.com/office/drawing/2014/main" id="{4AB4C064-817B-B33B-AE50-EFD3177D5EEC}"/>
                  </a:ext>
                </a:extLst>
              </p:cNvPr>
              <p:cNvSpPr/>
              <p:nvPr/>
            </p:nvSpPr>
            <p:spPr>
              <a:xfrm>
                <a:off x="731520" y="4998721"/>
                <a:ext cx="426720" cy="426720"/>
              </a:xfrm>
              <a:prstGeom prst="ellipse">
                <a:avLst/>
              </a:prstGeom>
              <a:solidFill>
                <a:srgbClr val="E8503A"/>
              </a:solidFill>
              <a:ln/>
            </p:spPr>
            <p:txBody>
              <a:bodyPr/>
              <a:lstStyle/>
              <a:p>
                <a:endParaRPr lang="en-US" sz="1801"/>
              </a:p>
            </p:txBody>
          </p:sp>
          <p:sp>
            <p:nvSpPr>
              <p:cNvPr id="21" name="Text 15">
                <a:extLst>
                  <a:ext uri="{FF2B5EF4-FFF2-40B4-BE49-F238E27FC236}">
                    <a16:creationId xmlns:a16="http://schemas.microsoft.com/office/drawing/2014/main" id="{CB4ADD54-F907-8A2C-CDE1-E0A2A70E2983}"/>
                  </a:ext>
                </a:extLst>
              </p:cNvPr>
              <p:cNvSpPr/>
              <p:nvPr/>
            </p:nvSpPr>
            <p:spPr>
              <a:xfrm>
                <a:off x="731520" y="4998721"/>
                <a:ext cx="426720" cy="426720"/>
              </a:xfrm>
              <a:prstGeom prst="rect">
                <a:avLst/>
              </a:prstGeom>
              <a:noFill/>
              <a:ln/>
            </p:spPr>
            <p:txBody>
              <a:bodyPr wrap="square" lIns="0" tIns="0" rIns="0" bIns="0" rtlCol="0" anchor="ctr"/>
              <a:lstStyle/>
              <a:p>
                <a:pPr algn="ctr"/>
                <a:r>
                  <a:rPr lang="en-US" sz="2133" b="1" dirty="0">
                    <a:solidFill>
                      <a:srgbClr val="FFFFFF"/>
                    </a:solidFill>
                    <a:latin typeface="Georgia" pitchFamily="34" charset="0"/>
                    <a:ea typeface="Georgia" pitchFamily="34" charset="-122"/>
                    <a:cs typeface="Georgia" pitchFamily="34" charset="-120"/>
                  </a:rPr>
                  <a:t>4</a:t>
                </a:r>
                <a:endParaRPr lang="en-US" sz="2133" dirty="0"/>
              </a:p>
            </p:txBody>
          </p:sp>
        </p:grpSp>
        <p:grpSp>
          <p:nvGrpSpPr>
            <p:cNvPr id="35" name="Group 34">
              <a:extLst>
                <a:ext uri="{FF2B5EF4-FFF2-40B4-BE49-F238E27FC236}">
                  <a16:creationId xmlns:a16="http://schemas.microsoft.com/office/drawing/2014/main" id="{15195F3F-2705-72EE-3D8F-253F48FD7630}"/>
                </a:ext>
              </a:extLst>
            </p:cNvPr>
            <p:cNvGrpSpPr/>
            <p:nvPr/>
          </p:nvGrpSpPr>
          <p:grpSpPr>
            <a:xfrm>
              <a:off x="1402080" y="4913377"/>
              <a:ext cx="10789920" cy="877824"/>
              <a:chOff x="1402080" y="4913377"/>
              <a:chExt cx="10119360" cy="877824"/>
            </a:xfrm>
          </p:grpSpPr>
          <p:sp>
            <p:nvSpPr>
              <p:cNvPr id="23" name="Text 17">
                <a:extLst>
                  <a:ext uri="{FF2B5EF4-FFF2-40B4-BE49-F238E27FC236}">
                    <a16:creationId xmlns:a16="http://schemas.microsoft.com/office/drawing/2014/main" id="{CF57BE50-11C9-AF00-E539-A66FC31AAD03}"/>
                  </a:ext>
                </a:extLst>
              </p:cNvPr>
              <p:cNvSpPr/>
              <p:nvPr/>
            </p:nvSpPr>
            <p:spPr>
              <a:xfrm>
                <a:off x="1402080" y="5425441"/>
                <a:ext cx="10119360" cy="365760"/>
              </a:xfrm>
              <a:prstGeom prst="rect">
                <a:avLst/>
              </a:prstGeom>
              <a:solidFill>
                <a:srgbClr val="223454"/>
              </a:solidFill>
              <a:ln/>
            </p:spPr>
            <p:txBody>
              <a:bodyPr wrap="square" lIns="0" tIns="0" rIns="0" bIns="0" rtlCol="0" anchor="ctr"/>
              <a:lstStyle/>
              <a:p>
                <a:r>
                  <a:rPr lang="en-US" sz="1401">
                    <a:solidFill>
                      <a:srgbClr val="8899AA"/>
                    </a:solidFill>
                    <a:latin typeface="Calibri" pitchFamily="34" charset="0"/>
                    <a:ea typeface="Calibri" pitchFamily="34" charset="-122"/>
                    <a:cs typeface="Calibri" pitchFamily="34" charset="-120"/>
                  </a:rPr>
                  <a:t>Cohler, J.  •  Preprint, 2026</a:t>
                </a:r>
                <a:endParaRPr lang="en-US" sz="1401"/>
              </a:p>
            </p:txBody>
          </p:sp>
          <p:sp>
            <p:nvSpPr>
              <p:cNvPr id="22" name="Text 16">
                <a:extLst>
                  <a:ext uri="{FF2B5EF4-FFF2-40B4-BE49-F238E27FC236}">
                    <a16:creationId xmlns:a16="http://schemas.microsoft.com/office/drawing/2014/main" id="{01F91FD9-155C-2813-6B51-CA29328DB851}"/>
                  </a:ext>
                </a:extLst>
              </p:cNvPr>
              <p:cNvSpPr/>
              <p:nvPr/>
            </p:nvSpPr>
            <p:spPr>
              <a:xfrm>
                <a:off x="1402080" y="4913377"/>
                <a:ext cx="10119360" cy="512064"/>
              </a:xfrm>
              <a:prstGeom prst="rect">
                <a:avLst/>
              </a:prstGeom>
              <a:solidFill>
                <a:srgbClr val="223454"/>
              </a:solidFill>
              <a:ln/>
            </p:spPr>
            <p:txBody>
              <a:bodyPr wrap="square" lIns="0" tIns="0" rIns="0" bIns="0" rtlCol="0" anchor="ctr">
                <a:normAutofit/>
              </a:bodyPr>
              <a:lstStyle/>
              <a:p>
                <a:r>
                  <a:rPr lang="en-US" sz="1600" b="1" dirty="0">
                    <a:solidFill>
                      <a:srgbClr val="FFFFFF"/>
                    </a:solidFill>
                    <a:latin typeface="Calibri" pitchFamily="34" charset="0"/>
                    <a:ea typeface="Calibri" pitchFamily="34" charset="-122"/>
                    <a:cs typeface="Calibri" pitchFamily="34" charset="-120"/>
                  </a:rPr>
                  <a:t>The Physical Tether Theorem: A Rigorous Formal Synthesis of Representational Measurement Theory, Operationalism, and Classical Thermodynamics</a:t>
                </a:r>
                <a:endParaRPr lang="en-US" sz="1600" dirty="0"/>
              </a:p>
            </p:txBody>
          </p:sp>
        </p:grpSp>
      </p:grpSp>
      <p:pic>
        <p:nvPicPr>
          <p:cNvPr id="53" name="Picture 52">
            <a:extLst>
              <a:ext uri="{FF2B5EF4-FFF2-40B4-BE49-F238E27FC236}">
                <a16:creationId xmlns:a16="http://schemas.microsoft.com/office/drawing/2014/main" id="{A393915C-02F1-8CE8-2BCE-B4F6D9F20D37}"/>
              </a:ext>
            </a:extLst>
          </p:cNvPr>
          <p:cNvPicPr>
            <a:picLocks noChangeAspect="1"/>
          </p:cNvPicPr>
          <p:nvPr/>
        </p:nvPicPr>
        <p:blipFill>
          <a:blip r:embed="rId7"/>
          <a:stretch>
            <a:fillRect/>
          </a:stretch>
        </p:blipFill>
        <p:spPr>
          <a:xfrm>
            <a:off x="6753225" y="0"/>
            <a:ext cx="5438775" cy="6858000"/>
          </a:xfrm>
          <a:prstGeom prst="rect">
            <a:avLst/>
          </a:prstGeom>
        </p:spPr>
      </p:pic>
      <p:grpSp>
        <p:nvGrpSpPr>
          <p:cNvPr id="46" name="Group 45">
            <a:extLst>
              <a:ext uri="{FF2B5EF4-FFF2-40B4-BE49-F238E27FC236}">
                <a16:creationId xmlns:a16="http://schemas.microsoft.com/office/drawing/2014/main" id="{E9886577-5784-C2AE-8785-5F908ED67704}"/>
              </a:ext>
            </a:extLst>
          </p:cNvPr>
          <p:cNvGrpSpPr/>
          <p:nvPr/>
        </p:nvGrpSpPr>
        <p:grpSpPr>
          <a:xfrm>
            <a:off x="731520" y="5620512"/>
            <a:ext cx="11460480" cy="877824"/>
            <a:chOff x="731520" y="4913377"/>
            <a:chExt cx="11460480" cy="877824"/>
          </a:xfrm>
        </p:grpSpPr>
        <p:grpSp>
          <p:nvGrpSpPr>
            <p:cNvPr id="47" name="Group 46">
              <a:extLst>
                <a:ext uri="{FF2B5EF4-FFF2-40B4-BE49-F238E27FC236}">
                  <a16:creationId xmlns:a16="http://schemas.microsoft.com/office/drawing/2014/main" id="{289CCC54-2212-D789-5AB8-2CC900BA6EA8}"/>
                </a:ext>
              </a:extLst>
            </p:cNvPr>
            <p:cNvGrpSpPr/>
            <p:nvPr/>
          </p:nvGrpSpPr>
          <p:grpSpPr>
            <a:xfrm>
              <a:off x="731520" y="4998721"/>
              <a:ext cx="426720" cy="426720"/>
              <a:chOff x="731520" y="4998721"/>
              <a:chExt cx="426720" cy="426720"/>
            </a:xfrm>
          </p:grpSpPr>
          <p:sp>
            <p:nvSpPr>
              <p:cNvPr id="51" name="Shape 14">
                <a:extLst>
                  <a:ext uri="{FF2B5EF4-FFF2-40B4-BE49-F238E27FC236}">
                    <a16:creationId xmlns:a16="http://schemas.microsoft.com/office/drawing/2014/main" id="{2B0A6894-1077-88C8-FCD8-889A418528F1}"/>
                  </a:ext>
                </a:extLst>
              </p:cNvPr>
              <p:cNvSpPr/>
              <p:nvPr/>
            </p:nvSpPr>
            <p:spPr>
              <a:xfrm>
                <a:off x="731520" y="4998721"/>
                <a:ext cx="426720" cy="426720"/>
              </a:xfrm>
              <a:prstGeom prst="ellipse">
                <a:avLst/>
              </a:prstGeom>
              <a:solidFill>
                <a:srgbClr val="E8503A"/>
              </a:solidFill>
              <a:ln/>
            </p:spPr>
            <p:txBody>
              <a:bodyPr/>
              <a:lstStyle/>
              <a:p>
                <a:endParaRPr lang="en-US" sz="1801"/>
              </a:p>
            </p:txBody>
          </p:sp>
          <p:sp>
            <p:nvSpPr>
              <p:cNvPr id="52" name="Text 15">
                <a:extLst>
                  <a:ext uri="{FF2B5EF4-FFF2-40B4-BE49-F238E27FC236}">
                    <a16:creationId xmlns:a16="http://schemas.microsoft.com/office/drawing/2014/main" id="{7B0D78CE-145B-F85C-E06A-C3FAE3F3AC38}"/>
                  </a:ext>
                </a:extLst>
              </p:cNvPr>
              <p:cNvSpPr/>
              <p:nvPr/>
            </p:nvSpPr>
            <p:spPr>
              <a:xfrm>
                <a:off x="731520" y="4998721"/>
                <a:ext cx="426720" cy="426720"/>
              </a:xfrm>
              <a:prstGeom prst="rect">
                <a:avLst/>
              </a:prstGeom>
              <a:noFill/>
              <a:ln/>
            </p:spPr>
            <p:txBody>
              <a:bodyPr wrap="square" lIns="0" tIns="0" rIns="0" bIns="0" rtlCol="0" anchor="ctr"/>
              <a:lstStyle/>
              <a:p>
                <a:pPr algn="ctr"/>
                <a:r>
                  <a:rPr lang="en-US" sz="2133" b="1" dirty="0">
                    <a:solidFill>
                      <a:srgbClr val="FFFFFF"/>
                    </a:solidFill>
                    <a:latin typeface="Georgia" pitchFamily="34" charset="0"/>
                  </a:rPr>
                  <a:t>5</a:t>
                </a:r>
                <a:endParaRPr lang="en-US" sz="2133" dirty="0"/>
              </a:p>
            </p:txBody>
          </p:sp>
        </p:grpSp>
        <p:grpSp>
          <p:nvGrpSpPr>
            <p:cNvPr id="48" name="Group 47">
              <a:extLst>
                <a:ext uri="{FF2B5EF4-FFF2-40B4-BE49-F238E27FC236}">
                  <a16:creationId xmlns:a16="http://schemas.microsoft.com/office/drawing/2014/main" id="{A2B5CA4E-788B-14A0-454F-E105030A5BE9}"/>
                </a:ext>
              </a:extLst>
            </p:cNvPr>
            <p:cNvGrpSpPr/>
            <p:nvPr/>
          </p:nvGrpSpPr>
          <p:grpSpPr>
            <a:xfrm>
              <a:off x="1402080" y="4913377"/>
              <a:ext cx="10789920" cy="877824"/>
              <a:chOff x="1402080" y="4913377"/>
              <a:chExt cx="10119360" cy="877824"/>
            </a:xfrm>
          </p:grpSpPr>
          <p:sp>
            <p:nvSpPr>
              <p:cNvPr id="49" name="Text 17">
                <a:extLst>
                  <a:ext uri="{FF2B5EF4-FFF2-40B4-BE49-F238E27FC236}">
                    <a16:creationId xmlns:a16="http://schemas.microsoft.com/office/drawing/2014/main" id="{C3679495-4AA5-D159-DA53-E393C6BFE6D0}"/>
                  </a:ext>
                </a:extLst>
              </p:cNvPr>
              <p:cNvSpPr/>
              <p:nvPr/>
            </p:nvSpPr>
            <p:spPr>
              <a:xfrm>
                <a:off x="1402080" y="5425441"/>
                <a:ext cx="10119360" cy="365760"/>
              </a:xfrm>
              <a:prstGeom prst="rect">
                <a:avLst/>
              </a:prstGeom>
              <a:solidFill>
                <a:srgbClr val="223454"/>
              </a:solidFill>
              <a:ln/>
            </p:spPr>
            <p:txBody>
              <a:bodyPr wrap="square" lIns="0" tIns="0" rIns="0" bIns="0" rtlCol="0" anchor="ctr"/>
              <a:lstStyle/>
              <a:p>
                <a:r>
                  <a:rPr lang="en-US" sz="1401" dirty="0">
                    <a:solidFill>
                      <a:srgbClr val="8899AA"/>
                    </a:solidFill>
                    <a:latin typeface="Calibri" pitchFamily="34" charset="0"/>
                    <a:ea typeface="Calibri" pitchFamily="34" charset="-122"/>
                    <a:cs typeface="Calibri" pitchFamily="34" charset="-120"/>
                  </a:rPr>
                  <a:t>Cohler, J. &amp; Soon, S.  •  Preprint, 2026</a:t>
                </a:r>
                <a:endParaRPr lang="en-US" sz="1401" dirty="0"/>
              </a:p>
            </p:txBody>
          </p:sp>
          <p:sp>
            <p:nvSpPr>
              <p:cNvPr id="50" name="Text 16">
                <a:extLst>
                  <a:ext uri="{FF2B5EF4-FFF2-40B4-BE49-F238E27FC236}">
                    <a16:creationId xmlns:a16="http://schemas.microsoft.com/office/drawing/2014/main" id="{90987581-5EAD-3C62-B281-A6AEADE39F2E}"/>
                  </a:ext>
                </a:extLst>
              </p:cNvPr>
              <p:cNvSpPr/>
              <p:nvPr/>
            </p:nvSpPr>
            <p:spPr>
              <a:xfrm>
                <a:off x="1402080" y="4913377"/>
                <a:ext cx="10119360" cy="512064"/>
              </a:xfrm>
              <a:prstGeom prst="rect">
                <a:avLst/>
              </a:prstGeom>
              <a:solidFill>
                <a:srgbClr val="223454"/>
              </a:solidFill>
              <a:ln/>
            </p:spPr>
            <p:txBody>
              <a:bodyPr wrap="square" lIns="0" tIns="0" rIns="0" bIns="0" rtlCol="0" anchor="ctr">
                <a:normAutofit/>
              </a:bodyPr>
              <a:lstStyle/>
              <a:p>
                <a:r>
                  <a:rPr lang="en-US" sz="1600" b="1" dirty="0">
                    <a:solidFill>
                      <a:srgbClr val="FFFFFF"/>
                    </a:solidFill>
                    <a:latin typeface="Calibri" pitchFamily="34" charset="0"/>
                    <a:ea typeface="Calibri" pitchFamily="34" charset="-122"/>
                    <a:cs typeface="Calibri" pitchFamily="34" charset="-120"/>
                  </a:rPr>
                  <a:t>One Equation Reproduces Fifty-Four Years of Bomb-Radiocarbon Decay and Challenges Central Assumptions of the IPCC</a:t>
                </a:r>
                <a:br>
                  <a:rPr lang="en-US" sz="1600" b="1" dirty="0">
                    <a:solidFill>
                      <a:srgbClr val="FFFFFF"/>
                    </a:solidFill>
                    <a:latin typeface="Calibri" pitchFamily="34" charset="0"/>
                    <a:ea typeface="Calibri" pitchFamily="34" charset="-122"/>
                    <a:cs typeface="Calibri" pitchFamily="34" charset="-120"/>
                  </a:rPr>
                </a:br>
                <a:r>
                  <a:rPr lang="en-US" sz="1600" b="1" dirty="0">
                    <a:solidFill>
                      <a:srgbClr val="FFFFFF"/>
                    </a:solidFill>
                    <a:latin typeface="Calibri" pitchFamily="34" charset="0"/>
                    <a:ea typeface="Calibri" pitchFamily="34" charset="-122"/>
                    <a:cs typeface="Calibri" pitchFamily="34" charset="-120"/>
                  </a:rPr>
                  <a:t>Carbon-Cycle Framework</a:t>
                </a:r>
                <a:endParaRPr lang="en-US" sz="1600" dirty="0"/>
              </a:p>
            </p:txBody>
          </p:sp>
        </p:grpSp>
      </p:grpSp>
    </p:spTree>
    <p:extLst>
      <p:ext uri="{BB962C8B-B14F-4D97-AF65-F5344CB8AC3E}">
        <p14:creationId xmlns:p14="http://schemas.microsoft.com/office/powerpoint/2010/main" val="250594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2" presetClass="entr" presetSubtype="4" fill="hold" nodeType="afterEffect">
                                  <p:stCondLst>
                                    <p:cond delay="50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par>
                                <p:cTn id="18" presetID="9" presetClass="entr" presetSubtype="0"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dissolve">
                                      <p:cBhvr>
                                        <p:cTn id="20" dur="500"/>
                                        <p:tgtEl>
                                          <p:spTgt spid="27"/>
                                        </p:tgtEl>
                                      </p:cBhvr>
                                    </p:animEffect>
                                  </p:childTnLst>
                                </p:cTn>
                              </p:par>
                            </p:childTnLst>
                          </p:cTn>
                        </p:par>
                        <p:par>
                          <p:cTn id="21" fill="hold">
                            <p:stCondLst>
                              <p:cond delay="500"/>
                            </p:stCondLst>
                            <p:childTnLst>
                              <p:par>
                                <p:cTn id="22" presetID="2" presetClass="entr" presetSubtype="4" fill="hold" nodeType="afterEffect">
                                  <p:stCondLst>
                                    <p:cond delay="50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500" fill="hold"/>
                                        <p:tgtEl>
                                          <p:spTgt spid="38"/>
                                        </p:tgtEl>
                                        <p:attrNameLst>
                                          <p:attrName>ppt_x</p:attrName>
                                        </p:attrNameLst>
                                      </p:cBhvr>
                                      <p:tavLst>
                                        <p:tav tm="0">
                                          <p:val>
                                            <p:strVal val="#ppt_x"/>
                                          </p:val>
                                        </p:tav>
                                        <p:tav tm="100000">
                                          <p:val>
                                            <p:strVal val="#ppt_x"/>
                                          </p:val>
                                        </p:tav>
                                      </p:tavLst>
                                    </p:anim>
                                    <p:anim calcmode="lin" valueType="num">
                                      <p:cBhvr additive="base">
                                        <p:cTn id="2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9" presetClass="exit" presetSubtype="0" fill="hold" nodeType="clickEffect">
                                  <p:stCondLst>
                                    <p:cond delay="0"/>
                                  </p:stCondLst>
                                  <p:childTnLst>
                                    <p:animEffect transition="out" filter="dissolve">
                                      <p:cBhvr>
                                        <p:cTn id="29" dur="500"/>
                                        <p:tgtEl>
                                          <p:spTgt spid="27"/>
                                        </p:tgtEl>
                                      </p:cBhvr>
                                    </p:animEffect>
                                    <p:set>
                                      <p:cBhvr>
                                        <p:cTn id="30" dur="1" fill="hold">
                                          <p:stCondLst>
                                            <p:cond delay="499"/>
                                          </p:stCondLst>
                                        </p:cTn>
                                        <p:tgtEl>
                                          <p:spTgt spid="27"/>
                                        </p:tgtEl>
                                        <p:attrNameLst>
                                          <p:attrName>style.visibility</p:attrName>
                                        </p:attrNameLst>
                                      </p:cBhvr>
                                      <p:to>
                                        <p:strVal val="hidden"/>
                                      </p:to>
                                    </p:set>
                                  </p:childTnLst>
                                </p:cTn>
                              </p:par>
                              <p:par>
                                <p:cTn id="31" presetID="9"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dissolve">
                                      <p:cBhvr>
                                        <p:cTn id="33" dur="500"/>
                                        <p:tgtEl>
                                          <p:spTgt spid="29"/>
                                        </p:tgtEl>
                                      </p:cBhvr>
                                    </p:animEffect>
                                  </p:childTnLst>
                                </p:cTn>
                              </p:par>
                            </p:childTnLst>
                          </p:cTn>
                        </p:par>
                        <p:par>
                          <p:cTn id="34" fill="hold">
                            <p:stCondLst>
                              <p:cond delay="500"/>
                            </p:stCondLst>
                            <p:childTnLst>
                              <p:par>
                                <p:cTn id="35" presetID="2" presetClass="entr" presetSubtype="4"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ppt_x"/>
                                          </p:val>
                                        </p:tav>
                                        <p:tav tm="100000">
                                          <p:val>
                                            <p:strVal val="#ppt_x"/>
                                          </p:val>
                                        </p:tav>
                                      </p:tavLst>
                                    </p:anim>
                                    <p:anim calcmode="lin" valueType="num">
                                      <p:cBhvr additive="base">
                                        <p:cTn id="3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xit" presetSubtype="0" fill="hold" nodeType="clickEffect">
                                  <p:stCondLst>
                                    <p:cond delay="0"/>
                                  </p:stCondLst>
                                  <p:childTnLst>
                                    <p:animEffect transition="out" filter="dissolve">
                                      <p:cBhvr>
                                        <p:cTn id="42" dur="500"/>
                                        <p:tgtEl>
                                          <p:spTgt spid="29"/>
                                        </p:tgtEl>
                                      </p:cBhvr>
                                    </p:animEffect>
                                    <p:set>
                                      <p:cBhvr>
                                        <p:cTn id="43" dur="1" fill="hold">
                                          <p:stCondLst>
                                            <p:cond delay="499"/>
                                          </p:stCondLst>
                                        </p:cTn>
                                        <p:tgtEl>
                                          <p:spTgt spid="29"/>
                                        </p:tgtEl>
                                        <p:attrNameLst>
                                          <p:attrName>style.visibility</p:attrName>
                                        </p:attrNameLst>
                                      </p:cBhvr>
                                      <p:to>
                                        <p:strVal val="hidden"/>
                                      </p:to>
                                    </p:set>
                                  </p:childTnLst>
                                </p:cTn>
                              </p:par>
                              <p:par>
                                <p:cTn id="44" presetID="9" presetClass="entr" presetSubtype="0" fill="hold"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dissolve">
                                      <p:cBhvr>
                                        <p:cTn id="46" dur="500"/>
                                        <p:tgtEl>
                                          <p:spTgt spid="41"/>
                                        </p:tgtEl>
                                      </p:cBhvr>
                                    </p:animEffect>
                                  </p:childTnLst>
                                </p:cTn>
                              </p:par>
                            </p:childTnLst>
                          </p:cTn>
                        </p:par>
                        <p:par>
                          <p:cTn id="47" fill="hold">
                            <p:stCondLst>
                              <p:cond delay="500"/>
                            </p:stCondLst>
                            <p:childTnLst>
                              <p:par>
                                <p:cTn id="48" presetID="2" presetClass="entr" presetSubtype="4" fill="hold" nodeType="afterEffect">
                                  <p:stCondLst>
                                    <p:cond delay="500"/>
                                  </p:stCondLst>
                                  <p:childTnLst>
                                    <p:set>
                                      <p:cBhvr>
                                        <p:cTn id="49" dur="1" fill="hold">
                                          <p:stCondLst>
                                            <p:cond delay="0"/>
                                          </p:stCondLst>
                                        </p:cTn>
                                        <p:tgtEl>
                                          <p:spTgt spid="40"/>
                                        </p:tgtEl>
                                        <p:attrNameLst>
                                          <p:attrName>style.visibility</p:attrName>
                                        </p:attrNameLst>
                                      </p:cBhvr>
                                      <p:to>
                                        <p:strVal val="visible"/>
                                      </p:to>
                                    </p:set>
                                    <p:anim calcmode="lin" valueType="num">
                                      <p:cBhvr additive="base">
                                        <p:cTn id="50" dur="500" fill="hold"/>
                                        <p:tgtEl>
                                          <p:spTgt spid="40"/>
                                        </p:tgtEl>
                                        <p:attrNameLst>
                                          <p:attrName>ppt_x</p:attrName>
                                        </p:attrNameLst>
                                      </p:cBhvr>
                                      <p:tavLst>
                                        <p:tav tm="0">
                                          <p:val>
                                            <p:strVal val="#ppt_x"/>
                                          </p:val>
                                        </p:tav>
                                        <p:tav tm="100000">
                                          <p:val>
                                            <p:strVal val="#ppt_x"/>
                                          </p:val>
                                        </p:tav>
                                      </p:tavLst>
                                    </p:anim>
                                    <p:anim calcmode="lin" valueType="num">
                                      <p:cBhvr additive="base">
                                        <p:cTn id="51"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9" presetClass="exit" presetSubtype="0" fill="hold" nodeType="clickEffect">
                                  <p:stCondLst>
                                    <p:cond delay="0"/>
                                  </p:stCondLst>
                                  <p:childTnLst>
                                    <p:animEffect transition="out" filter="dissolve">
                                      <p:cBhvr>
                                        <p:cTn id="55" dur="500"/>
                                        <p:tgtEl>
                                          <p:spTgt spid="41"/>
                                        </p:tgtEl>
                                      </p:cBhvr>
                                    </p:animEffect>
                                    <p:set>
                                      <p:cBhvr>
                                        <p:cTn id="56" dur="1" fill="hold">
                                          <p:stCondLst>
                                            <p:cond delay="499"/>
                                          </p:stCondLst>
                                        </p:cTn>
                                        <p:tgtEl>
                                          <p:spTgt spid="41"/>
                                        </p:tgtEl>
                                        <p:attrNameLst>
                                          <p:attrName>style.visibility</p:attrName>
                                        </p:attrNameLst>
                                      </p:cBhvr>
                                      <p:to>
                                        <p:strVal val="hidden"/>
                                      </p:to>
                                    </p:set>
                                  </p:childTnLst>
                                </p:cTn>
                              </p:par>
                              <p:par>
                                <p:cTn id="57" presetID="9" presetClass="entr" presetSubtype="0" fill="hold" nodeType="with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dissolve">
                                      <p:cBhvr>
                                        <p:cTn id="59" dur="500"/>
                                        <p:tgtEl>
                                          <p:spTgt spid="53"/>
                                        </p:tgtEl>
                                      </p:cBhvr>
                                    </p:animEffect>
                                  </p:childTnLst>
                                </p:cTn>
                              </p:par>
                            </p:childTnLst>
                          </p:cTn>
                        </p:par>
                        <p:par>
                          <p:cTn id="60" fill="hold">
                            <p:stCondLst>
                              <p:cond delay="500"/>
                            </p:stCondLst>
                            <p:childTnLst>
                              <p:par>
                                <p:cTn id="61" presetID="2" presetClass="entr" presetSubtype="4" fill="hold" nodeType="afterEffect">
                                  <p:stCondLst>
                                    <p:cond delay="500"/>
                                  </p:stCondLst>
                                  <p:childTnLst>
                                    <p:set>
                                      <p:cBhvr>
                                        <p:cTn id="62" dur="1" fill="hold">
                                          <p:stCondLst>
                                            <p:cond delay="0"/>
                                          </p:stCondLst>
                                        </p:cTn>
                                        <p:tgtEl>
                                          <p:spTgt spid="46"/>
                                        </p:tgtEl>
                                        <p:attrNameLst>
                                          <p:attrName>style.visibility</p:attrName>
                                        </p:attrNameLst>
                                      </p:cBhvr>
                                      <p:to>
                                        <p:strVal val="visible"/>
                                      </p:to>
                                    </p:set>
                                    <p:anim calcmode="lin" valueType="num">
                                      <p:cBhvr additive="base">
                                        <p:cTn id="63" dur="500" fill="hold"/>
                                        <p:tgtEl>
                                          <p:spTgt spid="46"/>
                                        </p:tgtEl>
                                        <p:attrNameLst>
                                          <p:attrName>ppt_x</p:attrName>
                                        </p:attrNameLst>
                                      </p:cBhvr>
                                      <p:tavLst>
                                        <p:tav tm="0">
                                          <p:val>
                                            <p:strVal val="#ppt_x"/>
                                          </p:val>
                                        </p:tav>
                                        <p:tav tm="100000">
                                          <p:val>
                                            <p:strVal val="#ppt_x"/>
                                          </p:val>
                                        </p:tav>
                                      </p:tavLst>
                                    </p:anim>
                                    <p:anim calcmode="lin" valueType="num">
                                      <p:cBhvr additive="base">
                                        <p:cTn id="6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8058-2C68-53F6-5E42-8780EE87AEE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497C2EF-B0B3-870D-BC7C-058657E3656A}"/>
              </a:ext>
            </a:extLst>
          </p:cNvPr>
          <p:cNvPicPr>
            <a:picLocks noChangeAspect="1"/>
          </p:cNvPicPr>
          <p:nvPr/>
        </p:nvPicPr>
        <p:blipFill>
          <a:blip r:embed="rId3"/>
          <a:srcRect l="23610" t="57277" r="1612"/>
          <a:stretch>
            <a:fillRect/>
          </a:stretch>
        </p:blipFill>
        <p:spPr>
          <a:xfrm>
            <a:off x="801980" y="1267445"/>
            <a:ext cx="10717037" cy="4323110"/>
          </a:xfrm>
          <a:prstGeom prst="rect">
            <a:avLst/>
          </a:prstGeom>
        </p:spPr>
      </p:pic>
      <p:sp>
        <p:nvSpPr>
          <p:cNvPr id="6" name="Rounded Rectangle 5">
            <a:extLst>
              <a:ext uri="{FF2B5EF4-FFF2-40B4-BE49-F238E27FC236}">
                <a16:creationId xmlns:a16="http://schemas.microsoft.com/office/drawing/2014/main" id="{1F08B622-1BD6-18EA-4227-79AB9E77FE36}"/>
              </a:ext>
            </a:extLst>
          </p:cNvPr>
          <p:cNvSpPr/>
          <p:nvPr/>
        </p:nvSpPr>
        <p:spPr>
          <a:xfrm>
            <a:off x="4494135" y="3085563"/>
            <a:ext cx="3053896" cy="467435"/>
          </a:xfrm>
          <a:prstGeom prst="round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54984353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A54D73D-125B-1569-6EEC-68E2B24CD4F5}"/>
              </a:ext>
            </a:extLst>
          </p:cNvPr>
          <p:cNvPicPr>
            <a:picLocks noGrp="1" noChangeAspect="1"/>
          </p:cNvPicPr>
          <p:nvPr>
            <p:ph idx="1"/>
          </p:nvPr>
        </p:nvPicPr>
        <p:blipFill>
          <a:blip r:embed="rId3"/>
          <a:stretch>
            <a:fillRect/>
          </a:stretch>
        </p:blipFill>
        <p:spPr>
          <a:xfrm>
            <a:off x="3239155" y="359172"/>
            <a:ext cx="8621079" cy="5979761"/>
          </a:xfrm>
          <a:prstGeom prst="rect">
            <a:avLst/>
          </a:prstGeom>
        </p:spPr>
      </p:pic>
      <p:sp>
        <p:nvSpPr>
          <p:cNvPr id="7" name="Shape 0">
            <a:extLst>
              <a:ext uri="{FF2B5EF4-FFF2-40B4-BE49-F238E27FC236}">
                <a16:creationId xmlns:a16="http://schemas.microsoft.com/office/drawing/2014/main" id="{CB427FF5-7D40-8944-314C-BB8255CCD7FD}"/>
              </a:ext>
            </a:extLst>
          </p:cNvPr>
          <p:cNvSpPr/>
          <p:nvPr/>
        </p:nvSpPr>
        <p:spPr>
          <a:xfrm>
            <a:off x="-1" y="18850"/>
            <a:ext cx="3239147" cy="6839150"/>
          </a:xfrm>
          <a:prstGeom prst="rect">
            <a:avLst/>
          </a:prstGeom>
          <a:solidFill>
            <a:srgbClr val="223454">
              <a:alpha val="70000"/>
            </a:srgbClr>
          </a:solidFill>
          <a:ln/>
        </p:spPr>
        <p:txBody>
          <a:bodyPr/>
          <a:lstStyle/>
          <a:p>
            <a:endParaRPr lang="en-US" sz="1351"/>
          </a:p>
        </p:txBody>
      </p:sp>
      <p:sp>
        <p:nvSpPr>
          <p:cNvPr id="8" name="Shape 1">
            <a:extLst>
              <a:ext uri="{FF2B5EF4-FFF2-40B4-BE49-F238E27FC236}">
                <a16:creationId xmlns:a16="http://schemas.microsoft.com/office/drawing/2014/main" id="{ED37BDD2-9C57-361D-F125-73E8BF461D0A}"/>
              </a:ext>
            </a:extLst>
          </p:cNvPr>
          <p:cNvSpPr/>
          <p:nvPr/>
        </p:nvSpPr>
        <p:spPr>
          <a:xfrm>
            <a:off x="3239150" y="352156"/>
            <a:ext cx="71321" cy="5979761"/>
          </a:xfrm>
          <a:prstGeom prst="rect">
            <a:avLst/>
          </a:prstGeom>
          <a:solidFill>
            <a:srgbClr val="E8503A"/>
          </a:solidFill>
          <a:ln/>
        </p:spPr>
        <p:txBody>
          <a:bodyPr/>
          <a:lstStyle/>
          <a:p>
            <a:endParaRPr lang="en-US" sz="1351"/>
          </a:p>
        </p:txBody>
      </p:sp>
      <p:sp>
        <p:nvSpPr>
          <p:cNvPr id="9" name="Text 2">
            <a:extLst>
              <a:ext uri="{FF2B5EF4-FFF2-40B4-BE49-F238E27FC236}">
                <a16:creationId xmlns:a16="http://schemas.microsoft.com/office/drawing/2014/main" id="{6046F42F-677C-F28D-7CDF-D55890079AC4}"/>
              </a:ext>
            </a:extLst>
          </p:cNvPr>
          <p:cNvSpPr/>
          <p:nvPr/>
        </p:nvSpPr>
        <p:spPr>
          <a:xfrm>
            <a:off x="342997" y="215578"/>
            <a:ext cx="3201231" cy="571065"/>
          </a:xfrm>
          <a:prstGeom prst="rect">
            <a:avLst/>
          </a:prstGeom>
          <a:noFill/>
          <a:ln/>
        </p:spPr>
        <p:txBody>
          <a:bodyPr wrap="square" lIns="0" tIns="0" rIns="0" bIns="0" rtlCol="0" anchor="ctr"/>
          <a:lstStyle/>
          <a:p>
            <a:r>
              <a:rPr lang="en-US" sz="3001" b="1">
                <a:solidFill>
                  <a:srgbClr val="FFFFFF"/>
                </a:solidFill>
                <a:latin typeface="Georgia" pitchFamily="34" charset="0"/>
                <a:ea typeface="Georgia" pitchFamily="34" charset="-122"/>
                <a:cs typeface="Georgia" pitchFamily="34" charset="-120"/>
              </a:rPr>
              <a:t>Argo</a:t>
            </a:r>
            <a:endParaRPr lang="en-US" sz="3001"/>
          </a:p>
        </p:txBody>
      </p:sp>
      <p:sp>
        <p:nvSpPr>
          <p:cNvPr id="10" name="Shape 3">
            <a:extLst>
              <a:ext uri="{FF2B5EF4-FFF2-40B4-BE49-F238E27FC236}">
                <a16:creationId xmlns:a16="http://schemas.microsoft.com/office/drawing/2014/main" id="{7908D1F7-CA81-027E-238C-3B09096AB4A1}"/>
              </a:ext>
            </a:extLst>
          </p:cNvPr>
          <p:cNvSpPr/>
          <p:nvPr/>
        </p:nvSpPr>
        <p:spPr>
          <a:xfrm>
            <a:off x="342992" y="752374"/>
            <a:ext cx="1257627" cy="34265"/>
          </a:xfrm>
          <a:prstGeom prst="rect">
            <a:avLst/>
          </a:prstGeom>
          <a:solidFill>
            <a:srgbClr val="E8503A"/>
          </a:solidFill>
          <a:ln/>
        </p:spPr>
        <p:txBody>
          <a:bodyPr/>
          <a:lstStyle/>
          <a:p>
            <a:endParaRPr lang="en-US" sz="1351"/>
          </a:p>
        </p:txBody>
      </p:sp>
      <p:grpSp>
        <p:nvGrpSpPr>
          <p:cNvPr id="22" name="Group 21">
            <a:extLst>
              <a:ext uri="{FF2B5EF4-FFF2-40B4-BE49-F238E27FC236}">
                <a16:creationId xmlns:a16="http://schemas.microsoft.com/office/drawing/2014/main" id="{28ED204C-E3A7-95E6-D716-76E42C007718}"/>
              </a:ext>
            </a:extLst>
          </p:cNvPr>
          <p:cNvGrpSpPr/>
          <p:nvPr/>
        </p:nvGrpSpPr>
        <p:grpSpPr>
          <a:xfrm>
            <a:off x="342988" y="913852"/>
            <a:ext cx="3372725" cy="1507611"/>
            <a:chOff x="342988" y="909711"/>
            <a:chExt cx="3372725" cy="1507611"/>
          </a:xfrm>
        </p:grpSpPr>
        <p:sp>
          <p:nvSpPr>
            <p:cNvPr id="11" name="Text 4">
              <a:extLst>
                <a:ext uri="{FF2B5EF4-FFF2-40B4-BE49-F238E27FC236}">
                  <a16:creationId xmlns:a16="http://schemas.microsoft.com/office/drawing/2014/main" id="{82EE7684-AE69-BCF0-B768-E9448135A151}"/>
                </a:ext>
              </a:extLst>
            </p:cNvPr>
            <p:cNvSpPr/>
            <p:nvPr/>
          </p:nvSpPr>
          <p:spPr>
            <a:xfrm>
              <a:off x="342988" y="909711"/>
              <a:ext cx="3315561" cy="205583"/>
            </a:xfrm>
            <a:prstGeom prst="rect">
              <a:avLst/>
            </a:prstGeom>
            <a:noFill/>
            <a:ln/>
          </p:spPr>
          <p:txBody>
            <a:bodyPr wrap="square" lIns="0" tIns="0" rIns="0" bIns="0" rtlCol="0" anchor="ctr"/>
            <a:lstStyle/>
            <a:p>
              <a:r>
                <a:rPr lang="en-US" sz="1600" b="1" kern="0" spc="201">
                  <a:solidFill>
                    <a:srgbClr val="E8503A"/>
                  </a:solidFill>
                  <a:latin typeface="Calibri" pitchFamily="34" charset="0"/>
                  <a:ea typeface="Calibri" pitchFamily="34" charset="-122"/>
                  <a:cs typeface="Calibri" pitchFamily="34" charset="-120"/>
                </a:rPr>
                <a:t>PROGRAM OVERVIEW</a:t>
              </a:r>
              <a:endParaRPr lang="en-US" sz="1600"/>
            </a:p>
          </p:txBody>
        </p:sp>
        <p:sp>
          <p:nvSpPr>
            <p:cNvPr id="12" name="Text 5">
              <a:extLst>
                <a:ext uri="{FF2B5EF4-FFF2-40B4-BE49-F238E27FC236}">
                  <a16:creationId xmlns:a16="http://schemas.microsoft.com/office/drawing/2014/main" id="{D9B67926-0264-DC19-B8E5-636846467E82}"/>
                </a:ext>
              </a:extLst>
            </p:cNvPr>
            <p:cNvSpPr/>
            <p:nvPr/>
          </p:nvSpPr>
          <p:spPr>
            <a:xfrm>
              <a:off x="342988" y="1103873"/>
              <a:ext cx="3372725" cy="1313449"/>
            </a:xfrm>
            <a:prstGeom prst="rect">
              <a:avLst/>
            </a:prstGeom>
            <a:noFill/>
            <a:ln/>
          </p:spPr>
          <p:txBody>
            <a:bodyPr wrap="square" lIns="0" tIns="0" rIns="0" bIns="0" rtlCol="0" anchor="t"/>
            <a:lstStyle/>
            <a:p>
              <a:pPr>
                <a:spcAft>
                  <a:spcPts val="100"/>
                </a:spcAft>
              </a:pPr>
              <a:r>
                <a:rPr lang="en-US" sz="1401" b="1">
                  <a:solidFill>
                    <a:srgbClr val="8FA3BF"/>
                  </a:solidFill>
                  <a:latin typeface="Calibri" pitchFamily="34" charset="0"/>
                  <a:ea typeface="Calibri" pitchFamily="34" charset="-122"/>
                  <a:cs typeface="Calibri" pitchFamily="34" charset="-120"/>
                </a:rPr>
                <a:t>Started: </a:t>
              </a:r>
              <a:r>
                <a:rPr lang="en-US" sz="1401">
                  <a:solidFill>
                    <a:srgbClr val="FFFFFF"/>
                  </a:solidFill>
                  <a:latin typeface="Calibri" pitchFamily="34" charset="0"/>
                  <a:ea typeface="Calibri" pitchFamily="34" charset="-122"/>
                  <a:cs typeface="Calibri" pitchFamily="34" charset="-120"/>
                </a:rPr>
                <a:t>2000</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Active Floats: </a:t>
              </a:r>
              <a:r>
                <a:rPr lang="en-US" sz="1401">
                  <a:solidFill>
                    <a:srgbClr val="FFFFFF"/>
                  </a:solidFill>
                  <a:latin typeface="Calibri" pitchFamily="34" charset="0"/>
                  <a:ea typeface="Calibri" pitchFamily="34" charset="-122"/>
                  <a:cs typeface="Calibri" pitchFamily="34" charset="-120"/>
                </a:rPr>
                <a:t>~4,400</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Output: </a:t>
              </a:r>
              <a:r>
                <a:rPr lang="en-US" sz="1401">
                  <a:solidFill>
                    <a:srgbClr val="FFFFFF"/>
                  </a:solidFill>
                  <a:latin typeface="Calibri" pitchFamily="34" charset="0"/>
                  <a:ea typeface="Calibri" pitchFamily="34" charset="-122"/>
                  <a:cs typeface="Calibri" pitchFamily="34" charset="-120"/>
                </a:rPr>
                <a:t>~100K profiles/yr (~400/day)</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Nations: </a:t>
              </a:r>
              <a:r>
                <a:rPr lang="en-US" sz="1401">
                  <a:solidFill>
                    <a:srgbClr val="FFFFFF"/>
                  </a:solidFill>
                  <a:latin typeface="Calibri" pitchFamily="34" charset="0"/>
                  <a:ea typeface="Calibri" pitchFamily="34" charset="-122"/>
                  <a:cs typeface="Calibri" pitchFamily="34" charset="-120"/>
                </a:rPr>
                <a:t>30+ contributing</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Annual Cost: </a:t>
              </a:r>
              <a:r>
                <a:rPr lang="en-US" sz="1401">
                  <a:solidFill>
                    <a:srgbClr val="FFFFFF"/>
                  </a:solidFill>
                  <a:latin typeface="Calibri" pitchFamily="34" charset="0"/>
                  <a:ea typeface="Calibri" pitchFamily="34" charset="-122"/>
                  <a:cs typeface="Calibri" pitchFamily="34" charset="-120"/>
                </a:rPr>
                <a:t>~$40M globally</a:t>
              </a:r>
              <a:endParaRPr lang="en-US" sz="1401"/>
            </a:p>
          </p:txBody>
        </p:sp>
      </p:grpSp>
      <p:grpSp>
        <p:nvGrpSpPr>
          <p:cNvPr id="21" name="Group 20">
            <a:extLst>
              <a:ext uri="{FF2B5EF4-FFF2-40B4-BE49-F238E27FC236}">
                <a16:creationId xmlns:a16="http://schemas.microsoft.com/office/drawing/2014/main" id="{2224F123-F049-C09A-6A2F-B449453EA538}"/>
              </a:ext>
            </a:extLst>
          </p:cNvPr>
          <p:cNvGrpSpPr/>
          <p:nvPr/>
        </p:nvGrpSpPr>
        <p:grpSpPr>
          <a:xfrm>
            <a:off x="342988" y="2307568"/>
            <a:ext cx="3372725" cy="970811"/>
            <a:chOff x="342988" y="2494812"/>
            <a:chExt cx="3372725" cy="970810"/>
          </a:xfrm>
        </p:grpSpPr>
        <p:sp>
          <p:nvSpPr>
            <p:cNvPr id="13" name="Text 6">
              <a:extLst>
                <a:ext uri="{FF2B5EF4-FFF2-40B4-BE49-F238E27FC236}">
                  <a16:creationId xmlns:a16="http://schemas.microsoft.com/office/drawing/2014/main" id="{240CFED6-79BC-E11C-98CC-B29FB84AE100}"/>
                </a:ext>
              </a:extLst>
            </p:cNvPr>
            <p:cNvSpPr/>
            <p:nvPr/>
          </p:nvSpPr>
          <p:spPr>
            <a:xfrm>
              <a:off x="342988" y="2494812"/>
              <a:ext cx="3315561" cy="205583"/>
            </a:xfrm>
            <a:prstGeom prst="rect">
              <a:avLst/>
            </a:prstGeom>
            <a:noFill/>
            <a:ln/>
          </p:spPr>
          <p:txBody>
            <a:bodyPr wrap="square" lIns="0" tIns="0" rIns="0" bIns="0" rtlCol="0" anchor="ctr"/>
            <a:lstStyle/>
            <a:p>
              <a:r>
                <a:rPr lang="en-US" sz="1600" b="1" kern="0" spc="201">
                  <a:solidFill>
                    <a:srgbClr val="E8503A"/>
                  </a:solidFill>
                  <a:latin typeface="Calibri" pitchFamily="34" charset="0"/>
                  <a:ea typeface="Calibri" pitchFamily="34" charset="-122"/>
                  <a:cs typeface="Calibri" pitchFamily="34" charset="-120"/>
                </a:rPr>
                <a:t>FLOAT TYPES</a:t>
              </a:r>
              <a:endParaRPr lang="en-US" sz="1600"/>
            </a:p>
          </p:txBody>
        </p:sp>
        <p:sp>
          <p:nvSpPr>
            <p:cNvPr id="14" name="Text 7">
              <a:extLst>
                <a:ext uri="{FF2B5EF4-FFF2-40B4-BE49-F238E27FC236}">
                  <a16:creationId xmlns:a16="http://schemas.microsoft.com/office/drawing/2014/main" id="{906B369A-CD31-BF94-D36E-7AD4C279E30A}"/>
                </a:ext>
              </a:extLst>
            </p:cNvPr>
            <p:cNvSpPr/>
            <p:nvPr/>
          </p:nvSpPr>
          <p:spPr>
            <a:xfrm>
              <a:off x="342988" y="2688974"/>
              <a:ext cx="3372725" cy="776648"/>
            </a:xfrm>
            <a:prstGeom prst="rect">
              <a:avLst/>
            </a:prstGeom>
            <a:noFill/>
            <a:ln/>
          </p:spPr>
          <p:txBody>
            <a:bodyPr wrap="square" lIns="0" tIns="0" rIns="0" bIns="0" rtlCol="0" anchor="t"/>
            <a:lstStyle/>
            <a:p>
              <a:pPr>
                <a:spcAft>
                  <a:spcPts val="100"/>
                </a:spcAft>
              </a:pPr>
              <a:r>
                <a:rPr lang="en-US" sz="1401" b="1">
                  <a:solidFill>
                    <a:srgbClr val="8FA3BF"/>
                  </a:solidFill>
                  <a:latin typeface="Calibri" pitchFamily="34" charset="0"/>
                  <a:ea typeface="Calibri" pitchFamily="34" charset="-122"/>
                  <a:cs typeface="Calibri" pitchFamily="34" charset="-120"/>
                </a:rPr>
                <a:t>Core (0–2,000 m): </a:t>
              </a:r>
              <a:r>
                <a:rPr lang="en-US" sz="1401">
                  <a:solidFill>
                    <a:srgbClr val="FFFFFF"/>
                  </a:solidFill>
                  <a:latin typeface="Calibri" pitchFamily="34" charset="0"/>
                  <a:ea typeface="Calibri" pitchFamily="34" charset="-122"/>
                  <a:cs typeface="Calibri" pitchFamily="34" charset="-120"/>
                </a:rPr>
                <a:t>~3,600</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BGC (0-2,000 m): </a:t>
              </a:r>
              <a:r>
                <a:rPr lang="en-US" sz="1401">
                  <a:solidFill>
                    <a:srgbClr val="FFFFFF"/>
                  </a:solidFill>
                  <a:latin typeface="Calibri" pitchFamily="34" charset="0"/>
                  <a:ea typeface="Calibri" pitchFamily="34" charset="-122"/>
                  <a:cs typeface="Calibri" pitchFamily="34" charset="-120"/>
                </a:rPr>
                <a:t>~600</a:t>
              </a:r>
              <a:endParaRPr lang="en-US" sz="1401" b="1">
                <a:solidFill>
                  <a:srgbClr val="8FA3BF"/>
                </a:solidFill>
                <a:latin typeface="Calibri" pitchFamily="34" charset="0"/>
                <a:ea typeface="Calibri" pitchFamily="34" charset="-122"/>
                <a:cs typeface="Calibri" pitchFamily="34" charset="-120"/>
              </a:endParaRPr>
            </a:p>
            <a:p>
              <a:pPr>
                <a:spcAft>
                  <a:spcPts val="100"/>
                </a:spcAft>
              </a:pPr>
              <a:r>
                <a:rPr lang="en-US" sz="1401" b="1">
                  <a:solidFill>
                    <a:srgbClr val="8FA3BF"/>
                  </a:solidFill>
                  <a:latin typeface="Calibri" pitchFamily="34" charset="0"/>
                  <a:ea typeface="Calibri" pitchFamily="34" charset="-122"/>
                  <a:cs typeface="Calibri" pitchFamily="34" charset="-120"/>
                </a:rPr>
                <a:t>Deep (0-4,000/6,000 m): </a:t>
              </a:r>
              <a:r>
                <a:rPr lang="en-US" sz="1401">
                  <a:solidFill>
                    <a:srgbClr val="FFFFFF"/>
                  </a:solidFill>
                  <a:latin typeface="Calibri" pitchFamily="34" charset="0"/>
                  <a:ea typeface="Calibri" pitchFamily="34" charset="-122"/>
                  <a:cs typeface="Calibri" pitchFamily="34" charset="-120"/>
                </a:rPr>
                <a:t>~230</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Deep target: </a:t>
              </a:r>
              <a:r>
                <a:rPr lang="en-US" sz="1401">
                  <a:solidFill>
                    <a:srgbClr val="FFFFFF"/>
                  </a:solidFill>
                  <a:latin typeface="Calibri" pitchFamily="34" charset="0"/>
                  <a:ea typeface="Calibri" pitchFamily="34" charset="-122"/>
                  <a:cs typeface="Calibri" pitchFamily="34" charset="-120"/>
                </a:rPr>
                <a:t>1,228</a:t>
              </a:r>
              <a:endParaRPr lang="en-US" sz="1401"/>
            </a:p>
          </p:txBody>
        </p:sp>
      </p:grpSp>
      <p:grpSp>
        <p:nvGrpSpPr>
          <p:cNvPr id="23" name="Group 22">
            <a:extLst>
              <a:ext uri="{FF2B5EF4-FFF2-40B4-BE49-F238E27FC236}">
                <a16:creationId xmlns:a16="http://schemas.microsoft.com/office/drawing/2014/main" id="{006B7FEF-F56B-6226-15FD-2A5FBA0E3DD5}"/>
              </a:ext>
            </a:extLst>
          </p:cNvPr>
          <p:cNvGrpSpPr/>
          <p:nvPr/>
        </p:nvGrpSpPr>
        <p:grpSpPr>
          <a:xfrm>
            <a:off x="342988" y="3489672"/>
            <a:ext cx="3372725" cy="1238112"/>
            <a:chOff x="342988" y="3512116"/>
            <a:chExt cx="3372725" cy="1238112"/>
          </a:xfrm>
        </p:grpSpPr>
        <p:sp>
          <p:nvSpPr>
            <p:cNvPr id="15" name="Text 8">
              <a:extLst>
                <a:ext uri="{FF2B5EF4-FFF2-40B4-BE49-F238E27FC236}">
                  <a16:creationId xmlns:a16="http://schemas.microsoft.com/office/drawing/2014/main" id="{04CCE064-7077-A0F9-D3F7-75509C978AA7}"/>
                </a:ext>
              </a:extLst>
            </p:cNvPr>
            <p:cNvSpPr/>
            <p:nvPr/>
          </p:nvSpPr>
          <p:spPr>
            <a:xfrm>
              <a:off x="342988" y="3512116"/>
              <a:ext cx="3315561" cy="205583"/>
            </a:xfrm>
            <a:prstGeom prst="rect">
              <a:avLst/>
            </a:prstGeom>
            <a:noFill/>
            <a:ln/>
          </p:spPr>
          <p:txBody>
            <a:bodyPr wrap="square" lIns="0" tIns="0" rIns="0" bIns="0" rtlCol="0" anchor="ctr"/>
            <a:lstStyle/>
            <a:p>
              <a:r>
                <a:rPr lang="en-US" sz="1600" b="1" kern="0" spc="201">
                  <a:solidFill>
                    <a:srgbClr val="E8503A"/>
                  </a:solidFill>
                  <a:latin typeface="Calibri" pitchFamily="34" charset="0"/>
                  <a:ea typeface="Calibri" pitchFamily="34" charset="-122"/>
                  <a:cs typeface="Calibri" pitchFamily="34" charset="-120"/>
                </a:rPr>
                <a:t>COVERAGE &amp; SAMPLING</a:t>
              </a:r>
              <a:endParaRPr lang="en-US" sz="1600"/>
            </a:p>
          </p:txBody>
        </p:sp>
        <p:sp>
          <p:nvSpPr>
            <p:cNvPr id="16" name="Text 9">
              <a:extLst>
                <a:ext uri="{FF2B5EF4-FFF2-40B4-BE49-F238E27FC236}">
                  <a16:creationId xmlns:a16="http://schemas.microsoft.com/office/drawing/2014/main" id="{A9866700-1BAE-3F04-8025-2E0EBC0B7780}"/>
                </a:ext>
              </a:extLst>
            </p:cNvPr>
            <p:cNvSpPr/>
            <p:nvPr/>
          </p:nvSpPr>
          <p:spPr>
            <a:xfrm>
              <a:off x="342988" y="3706278"/>
              <a:ext cx="3372725" cy="1043950"/>
            </a:xfrm>
            <a:prstGeom prst="rect">
              <a:avLst/>
            </a:prstGeom>
            <a:noFill/>
            <a:ln/>
          </p:spPr>
          <p:txBody>
            <a:bodyPr wrap="square" lIns="0" tIns="0" rIns="0" bIns="0" rtlCol="0" anchor="t"/>
            <a:lstStyle/>
            <a:p>
              <a:pPr>
                <a:spcAft>
                  <a:spcPts val="100"/>
                </a:spcAft>
              </a:pPr>
              <a:r>
                <a:rPr lang="en-US" sz="1401" b="1">
                  <a:solidFill>
                    <a:srgbClr val="8FA3BF"/>
                  </a:solidFill>
                  <a:latin typeface="Calibri" pitchFamily="34" charset="0"/>
                  <a:ea typeface="Calibri" pitchFamily="34" charset="-122"/>
                  <a:cs typeface="Calibri" pitchFamily="34" charset="-120"/>
                </a:rPr>
                <a:t>Spacing: </a:t>
              </a:r>
              <a:r>
                <a:rPr lang="en-US" sz="1401">
                  <a:solidFill>
                    <a:srgbClr val="FFFFFF"/>
                  </a:solidFill>
                  <a:latin typeface="Calibri" pitchFamily="34" charset="0"/>
                  <a:ea typeface="Calibri" pitchFamily="34" charset="-122"/>
                  <a:cs typeface="Calibri" pitchFamily="34" charset="-120"/>
                </a:rPr>
                <a:t>1 float per 3° × 3° box</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Cycle: </a:t>
              </a:r>
              <a:r>
                <a:rPr lang="en-US" sz="1401">
                  <a:solidFill>
                    <a:srgbClr val="FFFFFF"/>
                  </a:solidFill>
                  <a:latin typeface="Calibri" pitchFamily="34" charset="0"/>
                  <a:ea typeface="Calibri" pitchFamily="34" charset="-122"/>
                  <a:cs typeface="Calibri" pitchFamily="34" charset="-120"/>
                </a:rPr>
                <a:t>10-day duty cycle</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Replacement: ~</a:t>
              </a:r>
              <a:r>
                <a:rPr lang="en-US" sz="1401">
                  <a:solidFill>
                    <a:srgbClr val="FFFFFF"/>
                  </a:solidFill>
                  <a:latin typeface="Calibri" pitchFamily="34" charset="0"/>
                  <a:ea typeface="Calibri" pitchFamily="34" charset="-122"/>
                  <a:cs typeface="Calibri" pitchFamily="34" charset="-120"/>
                </a:rPr>
                <a:t>500-600 new floats/yr</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Data delivery: </a:t>
              </a:r>
              <a:r>
                <a:rPr lang="en-US" sz="1401">
                  <a:solidFill>
                    <a:srgbClr val="FFFFFF"/>
                  </a:solidFill>
                  <a:latin typeface="Calibri" pitchFamily="34" charset="0"/>
                  <a:ea typeface="Calibri" pitchFamily="34" charset="-122"/>
                  <a:cs typeface="Calibri" pitchFamily="34" charset="-120"/>
                </a:rPr>
                <a:t>90% within 12 hrs</a:t>
              </a:r>
              <a:endParaRPr lang="en-US" sz="1401"/>
            </a:p>
            <a:p>
              <a:pPr>
                <a:spcAft>
                  <a:spcPts val="100"/>
                </a:spcAft>
              </a:pPr>
              <a:r>
                <a:rPr lang="en-US" sz="1401" b="1">
                  <a:solidFill>
                    <a:srgbClr val="8FA3BF"/>
                  </a:solidFill>
                  <a:latin typeface="Calibri" pitchFamily="34" charset="0"/>
                  <a:ea typeface="Calibri" pitchFamily="34" charset="-122"/>
                  <a:cs typeface="Calibri" pitchFamily="34" charset="-120"/>
                </a:rPr>
                <a:t>Float cost: </a:t>
              </a:r>
              <a:r>
                <a:rPr lang="en-US" sz="1401">
                  <a:solidFill>
                    <a:srgbClr val="FFFFFF"/>
                  </a:solidFill>
                  <a:latin typeface="Calibri" pitchFamily="34" charset="0"/>
                  <a:ea typeface="Calibri" pitchFamily="34" charset="-122"/>
                  <a:cs typeface="Calibri" pitchFamily="34" charset="-120"/>
                </a:rPr>
                <a:t>$25K–$185K</a:t>
              </a:r>
              <a:endParaRPr lang="en-US" sz="1401"/>
            </a:p>
          </p:txBody>
        </p:sp>
      </p:grpSp>
      <p:sp>
        <p:nvSpPr>
          <p:cNvPr id="19" name="Text 12">
            <a:extLst>
              <a:ext uri="{FF2B5EF4-FFF2-40B4-BE49-F238E27FC236}">
                <a16:creationId xmlns:a16="http://schemas.microsoft.com/office/drawing/2014/main" id="{503BAF4E-8D6C-19D4-73F3-C0385A3D540E}"/>
              </a:ext>
            </a:extLst>
          </p:cNvPr>
          <p:cNvSpPr/>
          <p:nvPr/>
        </p:nvSpPr>
        <p:spPr>
          <a:xfrm>
            <a:off x="342988" y="4893489"/>
            <a:ext cx="3372725" cy="228427"/>
          </a:xfrm>
          <a:prstGeom prst="rect">
            <a:avLst/>
          </a:prstGeom>
          <a:noFill/>
          <a:ln/>
        </p:spPr>
        <p:txBody>
          <a:bodyPr wrap="square" lIns="0" tIns="0" rIns="0" bIns="0" rtlCol="0" anchor="ctr"/>
          <a:lstStyle/>
          <a:p>
            <a:r>
              <a:rPr lang="en-US" sz="1200" i="1">
                <a:solidFill>
                  <a:srgbClr val="5A7A9E"/>
                </a:solidFill>
                <a:latin typeface="Calibri" pitchFamily="34" charset="0"/>
                <a:ea typeface="Calibri" pitchFamily="34" charset="-122"/>
                <a:cs typeface="Calibri" pitchFamily="34" charset="-120"/>
              </a:rPr>
              <a:t>Source: argo.ucsd.edu / AOML (March 2026)</a:t>
            </a:r>
            <a:endParaRPr lang="en-US" sz="1200"/>
          </a:p>
        </p:txBody>
      </p:sp>
    </p:spTree>
    <p:extLst>
      <p:ext uri="{BB962C8B-B14F-4D97-AF65-F5344CB8AC3E}">
        <p14:creationId xmlns:p14="http://schemas.microsoft.com/office/powerpoint/2010/main" val="1813195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B4A7C"/>
        </a:solidFill>
        <a:effectLst/>
      </p:bgPr>
    </p:bg>
    <p:spTree>
      <p:nvGrpSpPr>
        <p:cNvPr id="1" name=""/>
        <p:cNvGrpSpPr/>
        <p:nvPr/>
      </p:nvGrpSpPr>
      <p:grpSpPr>
        <a:xfrm>
          <a:off x="0" y="0"/>
          <a:ext cx="0" cy="0"/>
          <a:chOff x="0" y="0"/>
          <a:chExt cx="0" cy="0"/>
        </a:xfrm>
      </p:grpSpPr>
      <p:sp>
        <p:nvSpPr>
          <p:cNvPr id="2" name="Text 0"/>
          <p:cNvSpPr/>
          <p:nvPr/>
        </p:nvSpPr>
        <p:spPr>
          <a:xfrm>
            <a:off x="487680" y="146305"/>
            <a:ext cx="9144000" cy="487680"/>
          </a:xfrm>
          <a:prstGeom prst="rect">
            <a:avLst/>
          </a:prstGeom>
          <a:noFill/>
          <a:ln/>
        </p:spPr>
        <p:txBody>
          <a:bodyPr wrap="square" lIns="0" tIns="0" rIns="0" bIns="0" rtlCol="0" anchor="ctr"/>
          <a:lstStyle/>
          <a:p>
            <a:r>
              <a:rPr lang="en-US" sz="2933" b="1">
                <a:solidFill>
                  <a:srgbClr val="FFFFFF"/>
                </a:solidFill>
                <a:latin typeface="Georgia" pitchFamily="34" charset="0"/>
                <a:ea typeface="Georgia" pitchFamily="34" charset="-122"/>
                <a:cs typeface="Georgia" pitchFamily="34" charset="-120"/>
              </a:rPr>
              <a:t>From measurement to fiction</a:t>
            </a:r>
            <a:endParaRPr lang="en-US" sz="2933"/>
          </a:p>
        </p:txBody>
      </p:sp>
      <p:sp>
        <p:nvSpPr>
          <p:cNvPr id="3" name="Text 1"/>
          <p:cNvSpPr/>
          <p:nvPr/>
        </p:nvSpPr>
        <p:spPr>
          <a:xfrm>
            <a:off x="487680" y="555171"/>
            <a:ext cx="9144000" cy="304800"/>
          </a:xfrm>
          <a:prstGeom prst="rect">
            <a:avLst/>
          </a:prstGeom>
          <a:noFill/>
          <a:ln/>
        </p:spPr>
        <p:txBody>
          <a:bodyPr wrap="square" lIns="0" tIns="0" rIns="0" bIns="0" rtlCol="0" anchor="ctr"/>
          <a:lstStyle/>
          <a:p>
            <a:r>
              <a:rPr lang="en-US" sz="1351" i="1">
                <a:solidFill>
                  <a:srgbClr val="AABBCC"/>
                </a:solidFill>
                <a:latin typeface="Calibri" pitchFamily="34" charset="0"/>
                <a:ea typeface="Calibri" pitchFamily="34" charset="-122"/>
                <a:cs typeface="Calibri" pitchFamily="34" charset="-120"/>
              </a:rPr>
              <a:t>Five steps that destroy the physics of Argo data</a:t>
            </a:r>
            <a:endParaRPr lang="en-US" sz="1351"/>
          </a:p>
        </p:txBody>
      </p:sp>
      <p:sp>
        <p:nvSpPr>
          <p:cNvPr id="4" name="Shape 2"/>
          <p:cNvSpPr/>
          <p:nvPr/>
        </p:nvSpPr>
        <p:spPr>
          <a:xfrm>
            <a:off x="243840" y="851263"/>
            <a:ext cx="11704320" cy="0"/>
          </a:xfrm>
          <a:prstGeom prst="line">
            <a:avLst/>
          </a:prstGeom>
          <a:noFill/>
          <a:ln w="31750">
            <a:solidFill>
              <a:srgbClr val="E8503A"/>
            </a:solidFill>
            <a:prstDash val="dash"/>
          </a:ln>
        </p:spPr>
        <p:txBody>
          <a:bodyPr/>
          <a:lstStyle/>
          <a:p>
            <a:endParaRPr lang="en-US" sz="1351"/>
          </a:p>
        </p:txBody>
      </p:sp>
      <p:sp>
        <p:nvSpPr>
          <p:cNvPr id="5" name="Shape 3"/>
          <p:cNvSpPr/>
          <p:nvPr/>
        </p:nvSpPr>
        <p:spPr>
          <a:xfrm>
            <a:off x="8778240" y="-6100"/>
            <a:ext cx="3048000" cy="670560"/>
          </a:xfrm>
          <a:prstGeom prst="rect">
            <a:avLst/>
          </a:prstGeom>
          <a:solidFill>
            <a:srgbClr val="E8503A"/>
          </a:solidFill>
          <a:ln/>
        </p:spPr>
        <p:txBody>
          <a:bodyPr/>
          <a:lstStyle/>
          <a:p>
            <a:endParaRPr lang="en-US" sz="1351"/>
          </a:p>
        </p:txBody>
      </p:sp>
      <p:sp>
        <p:nvSpPr>
          <p:cNvPr id="6" name="Text 4"/>
          <p:cNvSpPr/>
          <p:nvPr/>
        </p:nvSpPr>
        <p:spPr>
          <a:xfrm>
            <a:off x="8778240" y="4787"/>
            <a:ext cx="3048000" cy="670560"/>
          </a:xfrm>
          <a:prstGeom prst="rect">
            <a:avLst/>
          </a:prstGeom>
          <a:noFill/>
          <a:ln/>
        </p:spPr>
        <p:txBody>
          <a:bodyPr wrap="square" lIns="0" tIns="0" rIns="0" bIns="0" rtlCol="0" anchor="ctr"/>
          <a:lstStyle/>
          <a:p>
            <a:pPr algn="ctr"/>
            <a:r>
              <a:rPr lang="en-US" sz="1733" b="1">
                <a:solidFill>
                  <a:srgbClr val="FFFFFF"/>
                </a:solidFill>
                <a:latin typeface="Georgia" pitchFamily="34" charset="0"/>
                <a:ea typeface="Georgia" pitchFamily="34" charset="-122"/>
                <a:cs typeface="Georgia" pitchFamily="34" charset="-120"/>
              </a:rPr>
              <a:t>REALITY ENDS</a:t>
            </a:r>
            <a:endParaRPr lang="en-US" sz="1733"/>
          </a:p>
          <a:p>
            <a:pPr algn="ctr"/>
            <a:r>
              <a:rPr lang="en-US" sz="1200">
                <a:solidFill>
                  <a:srgbClr val="FFFFFF"/>
                </a:solidFill>
                <a:latin typeface="Georgia" pitchFamily="34" charset="0"/>
                <a:ea typeface="Georgia" pitchFamily="34" charset="-122"/>
                <a:cs typeface="Georgia" pitchFamily="34" charset="-120"/>
              </a:rPr>
              <a:t>below this line</a:t>
            </a:r>
            <a:endParaRPr lang="en-US" sz="1733"/>
          </a:p>
        </p:txBody>
      </p:sp>
      <p:grpSp>
        <p:nvGrpSpPr>
          <p:cNvPr id="52" name="Group 51">
            <a:extLst>
              <a:ext uri="{FF2B5EF4-FFF2-40B4-BE49-F238E27FC236}">
                <a16:creationId xmlns:a16="http://schemas.microsoft.com/office/drawing/2014/main" id="{012ED143-A3AA-E5C6-20DA-F5E91869D012}"/>
              </a:ext>
            </a:extLst>
          </p:cNvPr>
          <p:cNvGrpSpPr/>
          <p:nvPr/>
        </p:nvGrpSpPr>
        <p:grpSpPr>
          <a:xfrm>
            <a:off x="487680" y="968823"/>
            <a:ext cx="11216640" cy="1085088"/>
            <a:chOff x="487680" y="968822"/>
            <a:chExt cx="11216640" cy="1085088"/>
          </a:xfrm>
        </p:grpSpPr>
        <p:sp>
          <p:nvSpPr>
            <p:cNvPr id="7" name="Shape 5"/>
            <p:cNvSpPr/>
            <p:nvPr/>
          </p:nvSpPr>
          <p:spPr>
            <a:xfrm>
              <a:off x="487680" y="968822"/>
              <a:ext cx="73152" cy="999744"/>
            </a:xfrm>
            <a:prstGeom prst="rect">
              <a:avLst/>
            </a:prstGeom>
            <a:solidFill>
              <a:srgbClr val="E8503A"/>
            </a:solidFill>
            <a:ln/>
          </p:spPr>
          <p:txBody>
            <a:bodyPr/>
            <a:lstStyle/>
            <a:p>
              <a:endParaRPr lang="en-US" sz="1351"/>
            </a:p>
          </p:txBody>
        </p:sp>
        <p:sp>
          <p:nvSpPr>
            <p:cNvPr id="8" name="Shape 6"/>
            <p:cNvSpPr/>
            <p:nvPr/>
          </p:nvSpPr>
          <p:spPr>
            <a:xfrm>
              <a:off x="560832" y="968822"/>
              <a:ext cx="11143488" cy="999744"/>
            </a:xfrm>
            <a:prstGeom prst="rect">
              <a:avLst/>
            </a:prstGeom>
            <a:solidFill>
              <a:srgbClr val="1E3050"/>
            </a:solidFill>
            <a:ln/>
          </p:spPr>
          <p:txBody>
            <a:bodyPr/>
            <a:lstStyle/>
            <a:p>
              <a:endParaRPr lang="en-US" sz="1351"/>
            </a:p>
          </p:txBody>
        </p:sp>
        <p:sp>
          <p:nvSpPr>
            <p:cNvPr id="9" name="Shape 7"/>
            <p:cNvSpPr/>
            <p:nvPr/>
          </p:nvSpPr>
          <p:spPr>
            <a:xfrm>
              <a:off x="755904" y="1176086"/>
              <a:ext cx="585216" cy="585216"/>
            </a:xfrm>
            <a:prstGeom prst="ellipse">
              <a:avLst/>
            </a:prstGeom>
            <a:solidFill>
              <a:srgbClr val="E8503A"/>
            </a:solidFill>
            <a:ln/>
          </p:spPr>
          <p:txBody>
            <a:bodyPr/>
            <a:lstStyle/>
            <a:p>
              <a:endParaRPr lang="en-US" sz="1351"/>
            </a:p>
          </p:txBody>
        </p:sp>
        <p:sp>
          <p:nvSpPr>
            <p:cNvPr id="10" name="Text 8"/>
            <p:cNvSpPr/>
            <p:nvPr/>
          </p:nvSpPr>
          <p:spPr>
            <a:xfrm>
              <a:off x="755904" y="1176086"/>
              <a:ext cx="585216" cy="585216"/>
            </a:xfrm>
            <a:prstGeom prst="rect">
              <a:avLst/>
            </a:prstGeom>
            <a:noFill/>
            <a:ln/>
          </p:spPr>
          <p:txBody>
            <a:bodyPr wrap="square" lIns="0" tIns="0" rIns="0" bIns="0" rtlCol="0" anchor="ctr"/>
            <a:lstStyle/>
            <a:p>
              <a:pPr algn="ctr"/>
              <a:r>
                <a:rPr lang="en-US" sz="1351" b="1">
                  <a:solidFill>
                    <a:srgbClr val="FFFFFF"/>
                  </a:solidFill>
                  <a:latin typeface="Georgia" pitchFamily="34" charset="0"/>
                  <a:ea typeface="Georgia" pitchFamily="34" charset="-122"/>
                  <a:cs typeface="Georgia" pitchFamily="34" charset="-120"/>
                </a:rPr>
                <a:t>1</a:t>
              </a:r>
              <a:endParaRPr lang="en-US" sz="1351"/>
            </a:p>
          </p:txBody>
        </p:sp>
        <p:sp>
          <p:nvSpPr>
            <p:cNvPr id="11" name="Text 9"/>
            <p:cNvSpPr/>
            <p:nvPr/>
          </p:nvSpPr>
          <p:spPr>
            <a:xfrm>
              <a:off x="1524000" y="1041974"/>
              <a:ext cx="9875520" cy="316992"/>
            </a:xfrm>
            <a:prstGeom prst="rect">
              <a:avLst/>
            </a:prstGeom>
            <a:noFill/>
            <a:ln/>
          </p:spPr>
          <p:txBody>
            <a:bodyPr wrap="square" lIns="0" tIns="0" rIns="0" bIns="0" rtlCol="0" anchor="ctr"/>
            <a:lstStyle/>
            <a:p>
              <a:r>
                <a:rPr lang="en-US" sz="1733" b="1">
                  <a:solidFill>
                    <a:srgbClr val="FFFFFF"/>
                  </a:solidFill>
                  <a:latin typeface="Calibri" pitchFamily="34" charset="0"/>
                  <a:ea typeface="Calibri" pitchFamily="34" charset="-122"/>
                  <a:cs typeface="Calibri" pitchFamily="34" charset="-120"/>
                </a:rPr>
                <a:t>Assign all data to surface GPS fix</a:t>
              </a:r>
              <a:endParaRPr lang="en-US" sz="1733"/>
            </a:p>
          </p:txBody>
        </p:sp>
        <p:sp>
          <p:nvSpPr>
            <p:cNvPr id="12" name="Text 10"/>
            <p:cNvSpPr/>
            <p:nvPr/>
          </p:nvSpPr>
          <p:spPr>
            <a:xfrm>
              <a:off x="1524000" y="1383350"/>
              <a:ext cx="9875520" cy="536448"/>
            </a:xfrm>
            <a:prstGeom prst="rect">
              <a:avLst/>
            </a:prstGeom>
            <a:noFill/>
            <a:ln/>
          </p:spPr>
          <p:txBody>
            <a:bodyPr wrap="square" lIns="0" tIns="0" rIns="0" bIns="0" rtlCol="0" anchor="t"/>
            <a:lstStyle/>
            <a:p>
              <a:r>
                <a:rPr lang="en-US" sz="1401">
                  <a:solidFill>
                    <a:srgbClr val="99AABB"/>
                  </a:solidFill>
                  <a:latin typeface="Calibri" pitchFamily="34" charset="0"/>
                  <a:ea typeface="Calibri" pitchFamily="34" charset="-122"/>
                  <a:cs typeface="Calibri" pitchFamily="34" charset="-120"/>
                </a:rPr>
                <a:t>No subsurface positioning exists. All ~1,000 measurements from a 6–10 hr ascent assigned to one surface point. Deepest data: up to 50 km upstream, 10 hrs earlier. Actual locations unknown and unknowable.</a:t>
              </a:r>
              <a:endParaRPr lang="en-US" sz="1401"/>
            </a:p>
          </p:txBody>
        </p:sp>
        <p:sp>
          <p:nvSpPr>
            <p:cNvPr id="13" name="Text 11"/>
            <p:cNvSpPr/>
            <p:nvPr/>
          </p:nvSpPr>
          <p:spPr>
            <a:xfrm>
              <a:off x="755904" y="1956374"/>
              <a:ext cx="585216" cy="97536"/>
            </a:xfrm>
            <a:prstGeom prst="rect">
              <a:avLst/>
            </a:prstGeom>
            <a:noFill/>
            <a:ln/>
          </p:spPr>
          <p:txBody>
            <a:bodyPr wrap="square" lIns="0" tIns="0" rIns="0" bIns="0" rtlCol="0" anchor="ctr"/>
            <a:lstStyle/>
            <a:p>
              <a:pPr algn="ctr"/>
              <a:r>
                <a:rPr lang="en-US" sz="933">
                  <a:solidFill>
                    <a:srgbClr val="E8503A"/>
                  </a:solidFill>
                </a:rPr>
                <a:t>▼</a:t>
              </a:r>
              <a:endParaRPr lang="en-US" sz="933"/>
            </a:p>
          </p:txBody>
        </p:sp>
      </p:grpSp>
      <p:grpSp>
        <p:nvGrpSpPr>
          <p:cNvPr id="49" name="Group 48">
            <a:extLst>
              <a:ext uri="{FF2B5EF4-FFF2-40B4-BE49-F238E27FC236}">
                <a16:creationId xmlns:a16="http://schemas.microsoft.com/office/drawing/2014/main" id="{08A963E9-5812-3916-2C68-F05F026556F8}"/>
              </a:ext>
            </a:extLst>
          </p:cNvPr>
          <p:cNvGrpSpPr/>
          <p:nvPr/>
        </p:nvGrpSpPr>
        <p:grpSpPr>
          <a:xfrm>
            <a:off x="487680" y="3114615"/>
            <a:ext cx="11216640" cy="1085088"/>
            <a:chOff x="487680" y="3114614"/>
            <a:chExt cx="11216640" cy="1085088"/>
          </a:xfrm>
        </p:grpSpPr>
        <p:sp>
          <p:nvSpPr>
            <p:cNvPr id="21" name="Shape 19"/>
            <p:cNvSpPr/>
            <p:nvPr/>
          </p:nvSpPr>
          <p:spPr>
            <a:xfrm>
              <a:off x="487680" y="3114614"/>
              <a:ext cx="73152" cy="999744"/>
            </a:xfrm>
            <a:prstGeom prst="rect">
              <a:avLst/>
            </a:prstGeom>
            <a:solidFill>
              <a:srgbClr val="BF360C"/>
            </a:solidFill>
            <a:ln/>
          </p:spPr>
          <p:txBody>
            <a:bodyPr/>
            <a:lstStyle/>
            <a:p>
              <a:endParaRPr lang="en-US" sz="1351"/>
            </a:p>
          </p:txBody>
        </p:sp>
        <p:sp>
          <p:nvSpPr>
            <p:cNvPr id="22" name="Shape 20"/>
            <p:cNvSpPr/>
            <p:nvPr/>
          </p:nvSpPr>
          <p:spPr>
            <a:xfrm>
              <a:off x="560832" y="3114614"/>
              <a:ext cx="11143488" cy="999744"/>
            </a:xfrm>
            <a:prstGeom prst="rect">
              <a:avLst/>
            </a:prstGeom>
            <a:solidFill>
              <a:srgbClr val="1E3050"/>
            </a:solidFill>
            <a:ln/>
          </p:spPr>
          <p:txBody>
            <a:bodyPr/>
            <a:lstStyle/>
            <a:p>
              <a:endParaRPr lang="en-US" sz="1351"/>
            </a:p>
          </p:txBody>
        </p:sp>
        <p:sp>
          <p:nvSpPr>
            <p:cNvPr id="23" name="Shape 21"/>
            <p:cNvSpPr/>
            <p:nvPr/>
          </p:nvSpPr>
          <p:spPr>
            <a:xfrm>
              <a:off x="755904" y="3321878"/>
              <a:ext cx="585216" cy="585216"/>
            </a:xfrm>
            <a:prstGeom prst="ellipse">
              <a:avLst/>
            </a:prstGeom>
            <a:solidFill>
              <a:srgbClr val="BF360C"/>
            </a:solidFill>
            <a:ln/>
          </p:spPr>
          <p:txBody>
            <a:bodyPr/>
            <a:lstStyle/>
            <a:p>
              <a:endParaRPr lang="en-US" sz="1351"/>
            </a:p>
          </p:txBody>
        </p:sp>
        <p:sp>
          <p:nvSpPr>
            <p:cNvPr id="24" name="Text 22"/>
            <p:cNvSpPr/>
            <p:nvPr/>
          </p:nvSpPr>
          <p:spPr>
            <a:xfrm>
              <a:off x="755904" y="3321878"/>
              <a:ext cx="585216" cy="585216"/>
            </a:xfrm>
            <a:prstGeom prst="rect">
              <a:avLst/>
            </a:prstGeom>
            <a:noFill/>
            <a:ln/>
          </p:spPr>
          <p:txBody>
            <a:bodyPr wrap="square" lIns="0" tIns="0" rIns="0" bIns="0" rtlCol="0" anchor="ctr"/>
            <a:lstStyle/>
            <a:p>
              <a:pPr algn="ctr"/>
              <a:r>
                <a:rPr lang="en-US" sz="1351" b="1">
                  <a:solidFill>
                    <a:srgbClr val="FFFFFF"/>
                  </a:solidFill>
                  <a:latin typeface="Georgia" pitchFamily="34" charset="0"/>
                  <a:ea typeface="Georgia" pitchFamily="34" charset="-122"/>
                  <a:cs typeface="Georgia" pitchFamily="34" charset="-120"/>
                </a:rPr>
                <a:t>3</a:t>
              </a:r>
              <a:endParaRPr lang="en-US" sz="1351"/>
            </a:p>
          </p:txBody>
        </p:sp>
        <p:sp>
          <p:nvSpPr>
            <p:cNvPr id="25" name="Text 23"/>
            <p:cNvSpPr/>
            <p:nvPr/>
          </p:nvSpPr>
          <p:spPr>
            <a:xfrm>
              <a:off x="1524000" y="3187766"/>
              <a:ext cx="9875520" cy="316992"/>
            </a:xfrm>
            <a:prstGeom prst="rect">
              <a:avLst/>
            </a:prstGeom>
            <a:noFill/>
            <a:ln/>
          </p:spPr>
          <p:txBody>
            <a:bodyPr wrap="square" lIns="0" tIns="0" rIns="0" bIns="0" rtlCol="0" anchor="ctr"/>
            <a:lstStyle/>
            <a:p>
              <a:r>
                <a:rPr lang="en-US" sz="1733" b="1">
                  <a:solidFill>
                    <a:srgbClr val="FFFFFF"/>
                  </a:solidFill>
                  <a:latin typeface="Calibri" pitchFamily="34" charset="0"/>
                  <a:ea typeface="Calibri" pitchFamily="34" charset="-122"/>
                  <a:cs typeface="Calibri" pitchFamily="34" charset="-120"/>
                </a:rPr>
                <a:t>Construct reference climatology, compute ΔT</a:t>
              </a:r>
              <a:endParaRPr lang="en-US" sz="1733"/>
            </a:p>
          </p:txBody>
        </p:sp>
        <p:sp>
          <p:nvSpPr>
            <p:cNvPr id="26" name="Text 24"/>
            <p:cNvSpPr/>
            <p:nvPr/>
          </p:nvSpPr>
          <p:spPr>
            <a:xfrm>
              <a:off x="1524000" y="3529142"/>
              <a:ext cx="9875520" cy="536448"/>
            </a:xfrm>
            <a:prstGeom prst="rect">
              <a:avLst/>
            </a:prstGeom>
            <a:noFill/>
            <a:ln/>
          </p:spPr>
          <p:txBody>
            <a:bodyPr wrap="square" lIns="0" tIns="0" rIns="0" bIns="0" rtlCol="0" anchor="t"/>
            <a:lstStyle/>
            <a:p>
              <a:r>
                <a:rPr lang="en-US" sz="1401">
                  <a:solidFill>
                    <a:srgbClr val="99AABB"/>
                  </a:solidFill>
                  <a:latin typeface="Calibri" pitchFamily="34" charset="0"/>
                  <a:ea typeface="Calibri" pitchFamily="34" charset="-122"/>
                  <a:cs typeface="Calibri" pitchFamily="34" charset="-120"/>
                </a:rPr>
                <a:t>Same invalid gridding applied over arbitrary 15-yr baseline capturing random ocean cycle phases (ENSO, PDO, AMO). ΔT = ghost minus ghost. Neither number represents any real water mass. Temperature is intensive → non-additive (Essex et al. 2007).</a:t>
              </a:r>
              <a:endParaRPr lang="en-US" sz="1401"/>
            </a:p>
          </p:txBody>
        </p:sp>
        <p:sp>
          <p:nvSpPr>
            <p:cNvPr id="27" name="Text 25"/>
            <p:cNvSpPr/>
            <p:nvPr/>
          </p:nvSpPr>
          <p:spPr>
            <a:xfrm>
              <a:off x="755904" y="4102166"/>
              <a:ext cx="585216" cy="97536"/>
            </a:xfrm>
            <a:prstGeom prst="rect">
              <a:avLst/>
            </a:prstGeom>
            <a:noFill/>
            <a:ln/>
          </p:spPr>
          <p:txBody>
            <a:bodyPr wrap="square" lIns="0" tIns="0" rIns="0" bIns="0" rtlCol="0" anchor="ctr"/>
            <a:lstStyle/>
            <a:p>
              <a:pPr algn="ctr"/>
              <a:r>
                <a:rPr lang="en-US" sz="933">
                  <a:solidFill>
                    <a:srgbClr val="BF360C"/>
                  </a:solidFill>
                </a:rPr>
                <a:t>▼</a:t>
              </a:r>
              <a:endParaRPr lang="en-US" sz="933"/>
            </a:p>
          </p:txBody>
        </p:sp>
      </p:grpSp>
      <p:grpSp>
        <p:nvGrpSpPr>
          <p:cNvPr id="50" name="Group 49">
            <a:extLst>
              <a:ext uri="{FF2B5EF4-FFF2-40B4-BE49-F238E27FC236}">
                <a16:creationId xmlns:a16="http://schemas.microsoft.com/office/drawing/2014/main" id="{77AAECEE-5402-E35E-DC37-E21F28D4317A}"/>
              </a:ext>
            </a:extLst>
          </p:cNvPr>
          <p:cNvGrpSpPr/>
          <p:nvPr/>
        </p:nvGrpSpPr>
        <p:grpSpPr>
          <a:xfrm>
            <a:off x="487680" y="4187511"/>
            <a:ext cx="11216640" cy="1085088"/>
            <a:chOff x="487680" y="4187510"/>
            <a:chExt cx="11216640" cy="1085088"/>
          </a:xfrm>
        </p:grpSpPr>
        <p:sp>
          <p:nvSpPr>
            <p:cNvPr id="28" name="Shape 26"/>
            <p:cNvSpPr/>
            <p:nvPr/>
          </p:nvSpPr>
          <p:spPr>
            <a:xfrm>
              <a:off x="487680" y="4187510"/>
              <a:ext cx="73152" cy="999744"/>
            </a:xfrm>
            <a:prstGeom prst="rect">
              <a:avLst/>
            </a:prstGeom>
            <a:solidFill>
              <a:srgbClr val="9A0007"/>
            </a:solidFill>
            <a:ln/>
          </p:spPr>
          <p:txBody>
            <a:bodyPr/>
            <a:lstStyle/>
            <a:p>
              <a:endParaRPr lang="en-US" sz="1351"/>
            </a:p>
          </p:txBody>
        </p:sp>
        <p:sp>
          <p:nvSpPr>
            <p:cNvPr id="29" name="Shape 27"/>
            <p:cNvSpPr/>
            <p:nvPr/>
          </p:nvSpPr>
          <p:spPr>
            <a:xfrm>
              <a:off x="560832" y="4187510"/>
              <a:ext cx="11143488" cy="999744"/>
            </a:xfrm>
            <a:prstGeom prst="rect">
              <a:avLst/>
            </a:prstGeom>
            <a:solidFill>
              <a:srgbClr val="1E3050"/>
            </a:solidFill>
            <a:ln/>
          </p:spPr>
          <p:txBody>
            <a:bodyPr/>
            <a:lstStyle/>
            <a:p>
              <a:endParaRPr lang="en-US" sz="1351"/>
            </a:p>
          </p:txBody>
        </p:sp>
        <p:sp>
          <p:nvSpPr>
            <p:cNvPr id="30" name="Shape 28"/>
            <p:cNvSpPr/>
            <p:nvPr/>
          </p:nvSpPr>
          <p:spPr>
            <a:xfrm>
              <a:off x="755904" y="4394774"/>
              <a:ext cx="585216" cy="585216"/>
            </a:xfrm>
            <a:prstGeom prst="ellipse">
              <a:avLst/>
            </a:prstGeom>
            <a:solidFill>
              <a:srgbClr val="9A0007"/>
            </a:solidFill>
            <a:ln/>
          </p:spPr>
          <p:txBody>
            <a:bodyPr/>
            <a:lstStyle/>
            <a:p>
              <a:endParaRPr lang="en-US" sz="1351"/>
            </a:p>
          </p:txBody>
        </p:sp>
        <p:sp>
          <p:nvSpPr>
            <p:cNvPr id="31" name="Text 29"/>
            <p:cNvSpPr/>
            <p:nvPr/>
          </p:nvSpPr>
          <p:spPr>
            <a:xfrm>
              <a:off x="755904" y="4394774"/>
              <a:ext cx="585216" cy="585216"/>
            </a:xfrm>
            <a:prstGeom prst="rect">
              <a:avLst/>
            </a:prstGeom>
            <a:noFill/>
            <a:ln/>
          </p:spPr>
          <p:txBody>
            <a:bodyPr wrap="square" lIns="0" tIns="0" rIns="0" bIns="0" rtlCol="0" anchor="ctr"/>
            <a:lstStyle/>
            <a:p>
              <a:pPr algn="ctr"/>
              <a:r>
                <a:rPr lang="en-US" sz="1351" b="1">
                  <a:solidFill>
                    <a:srgbClr val="FFFFFF"/>
                  </a:solidFill>
                  <a:latin typeface="Georgia" pitchFamily="34" charset="0"/>
                  <a:ea typeface="Georgia" pitchFamily="34" charset="-122"/>
                  <a:cs typeface="Georgia" pitchFamily="34" charset="-120"/>
                </a:rPr>
                <a:t>4</a:t>
              </a:r>
              <a:endParaRPr lang="en-US" sz="1351"/>
            </a:p>
          </p:txBody>
        </p:sp>
        <p:sp>
          <p:nvSpPr>
            <p:cNvPr id="32" name="Text 30"/>
            <p:cNvSpPr/>
            <p:nvPr/>
          </p:nvSpPr>
          <p:spPr>
            <a:xfrm>
              <a:off x="1524000" y="4260662"/>
              <a:ext cx="9875520" cy="316992"/>
            </a:xfrm>
            <a:prstGeom prst="rect">
              <a:avLst/>
            </a:prstGeom>
            <a:noFill/>
            <a:ln/>
          </p:spPr>
          <p:txBody>
            <a:bodyPr wrap="square" lIns="0" tIns="0" rIns="0" bIns="0" rtlCol="0" anchor="ctr"/>
            <a:lstStyle/>
            <a:p>
              <a:r>
                <a:rPr lang="en-US" sz="1733" b="1">
                  <a:solidFill>
                    <a:srgbClr val="FFFFFF"/>
                  </a:solidFill>
                  <a:latin typeface="Calibri" pitchFamily="34" charset="0"/>
                  <a:ea typeface="Calibri" pitchFamily="34" charset="-122"/>
                  <a:cs typeface="Calibri" pitchFamily="34" charset="-120"/>
                </a:rPr>
                <a:t>Discrete sum (not integral) over grid cells</a:t>
              </a:r>
              <a:endParaRPr lang="en-US" sz="1733"/>
            </a:p>
          </p:txBody>
        </p:sp>
        <p:sp>
          <p:nvSpPr>
            <p:cNvPr id="33" name="Text 31"/>
            <p:cNvSpPr/>
            <p:nvPr/>
          </p:nvSpPr>
          <p:spPr>
            <a:xfrm>
              <a:off x="1524000" y="4602038"/>
              <a:ext cx="9875520" cy="536448"/>
            </a:xfrm>
            <a:prstGeom prst="rect">
              <a:avLst/>
            </a:prstGeom>
            <a:noFill/>
            <a:ln/>
          </p:spPr>
          <p:txBody>
            <a:bodyPr wrap="square" lIns="0" tIns="0" rIns="0" bIns="0" rtlCol="0" anchor="t"/>
            <a:lstStyle/>
            <a:p>
              <a:r>
                <a:rPr lang="en-US" sz="1401">
                  <a:solidFill>
                    <a:srgbClr val="99AABB"/>
                  </a:solidFill>
                  <a:latin typeface="Calibri" pitchFamily="34" charset="0"/>
                  <a:ea typeface="Calibri" pitchFamily="34" charset="-122"/>
                  <a:cs typeface="Calibri" pitchFamily="34" charset="-120"/>
                </a:rPr>
                <a:t>NOT a mathematical integral — discrete sum of widely separated fabricated ΔT values × fixed ρ × fixed cₚ × ΔV. Non-physical inputs produce non-physical output with units of energy attached by algebraic convention only.</a:t>
              </a:r>
              <a:endParaRPr lang="en-US" sz="1401"/>
            </a:p>
          </p:txBody>
        </p:sp>
        <p:sp>
          <p:nvSpPr>
            <p:cNvPr id="34" name="Text 32"/>
            <p:cNvSpPr/>
            <p:nvPr/>
          </p:nvSpPr>
          <p:spPr>
            <a:xfrm>
              <a:off x="755904" y="5175062"/>
              <a:ext cx="585216" cy="97536"/>
            </a:xfrm>
            <a:prstGeom prst="rect">
              <a:avLst/>
            </a:prstGeom>
            <a:noFill/>
            <a:ln/>
          </p:spPr>
          <p:txBody>
            <a:bodyPr wrap="square" lIns="0" tIns="0" rIns="0" bIns="0" rtlCol="0" anchor="ctr"/>
            <a:lstStyle/>
            <a:p>
              <a:pPr algn="ctr"/>
              <a:r>
                <a:rPr lang="en-US" sz="933">
                  <a:solidFill>
                    <a:srgbClr val="9A0007"/>
                  </a:solidFill>
                </a:rPr>
                <a:t>▼</a:t>
              </a:r>
              <a:endParaRPr lang="en-US" sz="933"/>
            </a:p>
          </p:txBody>
        </p:sp>
      </p:grpSp>
      <p:grpSp>
        <p:nvGrpSpPr>
          <p:cNvPr id="51" name="Group 50">
            <a:extLst>
              <a:ext uri="{FF2B5EF4-FFF2-40B4-BE49-F238E27FC236}">
                <a16:creationId xmlns:a16="http://schemas.microsoft.com/office/drawing/2014/main" id="{FDDE5591-6CC8-BF1C-BC15-D6DF63995DE6}"/>
              </a:ext>
            </a:extLst>
          </p:cNvPr>
          <p:cNvGrpSpPr/>
          <p:nvPr/>
        </p:nvGrpSpPr>
        <p:grpSpPr>
          <a:xfrm>
            <a:off x="487680" y="5260407"/>
            <a:ext cx="11216640" cy="999744"/>
            <a:chOff x="487680" y="5260406"/>
            <a:chExt cx="11216640" cy="999744"/>
          </a:xfrm>
        </p:grpSpPr>
        <p:sp>
          <p:nvSpPr>
            <p:cNvPr id="35" name="Shape 33"/>
            <p:cNvSpPr/>
            <p:nvPr/>
          </p:nvSpPr>
          <p:spPr>
            <a:xfrm>
              <a:off x="487680" y="5260406"/>
              <a:ext cx="73152" cy="999744"/>
            </a:xfrm>
            <a:prstGeom prst="rect">
              <a:avLst/>
            </a:prstGeom>
            <a:solidFill>
              <a:srgbClr val="7B0000"/>
            </a:solidFill>
            <a:ln/>
          </p:spPr>
          <p:txBody>
            <a:bodyPr/>
            <a:lstStyle/>
            <a:p>
              <a:endParaRPr lang="en-US" sz="1351"/>
            </a:p>
          </p:txBody>
        </p:sp>
        <p:sp>
          <p:nvSpPr>
            <p:cNvPr id="36" name="Shape 34"/>
            <p:cNvSpPr/>
            <p:nvPr/>
          </p:nvSpPr>
          <p:spPr>
            <a:xfrm>
              <a:off x="560832" y="5260406"/>
              <a:ext cx="11143488" cy="999744"/>
            </a:xfrm>
            <a:prstGeom prst="rect">
              <a:avLst/>
            </a:prstGeom>
            <a:solidFill>
              <a:srgbClr val="1E3050"/>
            </a:solidFill>
            <a:ln/>
          </p:spPr>
          <p:txBody>
            <a:bodyPr/>
            <a:lstStyle/>
            <a:p>
              <a:endParaRPr lang="en-US" sz="1351"/>
            </a:p>
          </p:txBody>
        </p:sp>
        <p:sp>
          <p:nvSpPr>
            <p:cNvPr id="37" name="Shape 35"/>
            <p:cNvSpPr/>
            <p:nvPr/>
          </p:nvSpPr>
          <p:spPr>
            <a:xfrm>
              <a:off x="755904" y="5467670"/>
              <a:ext cx="585216" cy="585216"/>
            </a:xfrm>
            <a:prstGeom prst="ellipse">
              <a:avLst/>
            </a:prstGeom>
            <a:solidFill>
              <a:srgbClr val="7B0000"/>
            </a:solidFill>
            <a:ln/>
          </p:spPr>
          <p:txBody>
            <a:bodyPr/>
            <a:lstStyle/>
            <a:p>
              <a:endParaRPr lang="en-US" sz="1351"/>
            </a:p>
          </p:txBody>
        </p:sp>
        <p:sp>
          <p:nvSpPr>
            <p:cNvPr id="38" name="Text 36"/>
            <p:cNvSpPr/>
            <p:nvPr/>
          </p:nvSpPr>
          <p:spPr>
            <a:xfrm>
              <a:off x="755904" y="5467670"/>
              <a:ext cx="585216" cy="585216"/>
            </a:xfrm>
            <a:prstGeom prst="rect">
              <a:avLst/>
            </a:prstGeom>
            <a:noFill/>
            <a:ln/>
          </p:spPr>
          <p:txBody>
            <a:bodyPr wrap="square" lIns="0" tIns="0" rIns="0" bIns="0" rtlCol="0" anchor="ctr"/>
            <a:lstStyle/>
            <a:p>
              <a:pPr algn="ctr"/>
              <a:r>
                <a:rPr lang="en-US" sz="1351" b="1">
                  <a:solidFill>
                    <a:srgbClr val="FFFFFF"/>
                  </a:solidFill>
                  <a:latin typeface="Georgia" pitchFamily="34" charset="0"/>
                  <a:ea typeface="Georgia" pitchFamily="34" charset="-122"/>
                  <a:cs typeface="Georgia" pitchFamily="34" charset="-120"/>
                </a:rPr>
                <a:t>5</a:t>
              </a:r>
              <a:endParaRPr lang="en-US" sz="1351"/>
            </a:p>
          </p:txBody>
        </p:sp>
        <p:sp>
          <p:nvSpPr>
            <p:cNvPr id="39" name="Text 37"/>
            <p:cNvSpPr/>
            <p:nvPr/>
          </p:nvSpPr>
          <p:spPr>
            <a:xfrm>
              <a:off x="1524000" y="5333558"/>
              <a:ext cx="9875520" cy="316992"/>
            </a:xfrm>
            <a:prstGeom prst="rect">
              <a:avLst/>
            </a:prstGeom>
            <a:noFill/>
            <a:ln/>
          </p:spPr>
          <p:txBody>
            <a:bodyPr wrap="square" lIns="0" tIns="0" rIns="0" bIns="0" rtlCol="0" anchor="ctr"/>
            <a:lstStyle/>
            <a:p>
              <a:r>
                <a:rPr lang="en-US" sz="1733" b="1">
                  <a:solidFill>
                    <a:srgbClr val="FFFFFF"/>
                  </a:solidFill>
                  <a:latin typeface="Calibri" pitchFamily="34" charset="0"/>
                  <a:ea typeface="Calibri" pitchFamily="34" charset="-122"/>
                  <a:cs typeface="Calibri" pitchFamily="34" charset="-120"/>
                </a:rPr>
                <a:t>Declare result = Ocean Heat Content → EEI</a:t>
              </a:r>
              <a:endParaRPr lang="en-US" sz="1733"/>
            </a:p>
          </p:txBody>
        </p:sp>
        <p:sp>
          <p:nvSpPr>
            <p:cNvPr id="40" name="Text 38"/>
            <p:cNvSpPr/>
            <p:nvPr/>
          </p:nvSpPr>
          <p:spPr>
            <a:xfrm>
              <a:off x="1524000" y="5674934"/>
              <a:ext cx="9875520" cy="536448"/>
            </a:xfrm>
            <a:prstGeom prst="rect">
              <a:avLst/>
            </a:prstGeom>
            <a:noFill/>
            <a:ln/>
          </p:spPr>
          <p:txBody>
            <a:bodyPr wrap="square" lIns="0" tIns="0" rIns="0" bIns="0" rtlCol="0" anchor="t"/>
            <a:lstStyle/>
            <a:p>
              <a:r>
                <a:rPr lang="en-US" sz="1401">
                  <a:solidFill>
                    <a:srgbClr val="99AABB"/>
                  </a:solidFill>
                  <a:latin typeface="Calibri" pitchFamily="34" charset="0"/>
                  <a:ea typeface="Calibri" pitchFamily="34" charset="-122"/>
                  <a:cs typeface="Calibri" pitchFamily="34" charset="-120"/>
                </a:rPr>
                <a:t>Final scalar (0.7 ± 0.2 W/m²) presented as precision measurement of planetary energy uptake. ~50% of ocean volume unsampled. Polar, coastal, marginal seas excluded. True uncertainty ≥ ±1 W/m² — indistinguishable from zero.</a:t>
              </a:r>
              <a:endParaRPr lang="en-US" sz="1401"/>
            </a:p>
          </p:txBody>
        </p:sp>
      </p:grpSp>
      <p:sp>
        <p:nvSpPr>
          <p:cNvPr id="41" name="Shape 39"/>
          <p:cNvSpPr/>
          <p:nvPr/>
        </p:nvSpPr>
        <p:spPr>
          <a:xfrm>
            <a:off x="0" y="6211384"/>
            <a:ext cx="12192000" cy="646619"/>
          </a:xfrm>
          <a:prstGeom prst="rect">
            <a:avLst/>
          </a:prstGeom>
          <a:solidFill>
            <a:srgbClr val="E8503A"/>
          </a:solidFill>
          <a:ln/>
        </p:spPr>
        <p:txBody>
          <a:bodyPr/>
          <a:lstStyle/>
          <a:p>
            <a:endParaRPr lang="en-US" sz="1351"/>
          </a:p>
        </p:txBody>
      </p:sp>
      <p:sp>
        <p:nvSpPr>
          <p:cNvPr id="42" name="Text 40"/>
          <p:cNvSpPr/>
          <p:nvPr/>
        </p:nvSpPr>
        <p:spPr>
          <a:xfrm>
            <a:off x="0" y="6202680"/>
            <a:ext cx="12192000" cy="655323"/>
          </a:xfrm>
          <a:prstGeom prst="rect">
            <a:avLst/>
          </a:prstGeom>
          <a:noFill/>
          <a:ln/>
        </p:spPr>
        <p:txBody>
          <a:bodyPr wrap="square" lIns="0" tIns="0" rIns="0" bIns="0" rtlCol="0" anchor="ctr"/>
          <a:lstStyle/>
          <a:p>
            <a:pPr algn="ctr"/>
            <a:r>
              <a:rPr lang="en-US" sz="2800" b="1" i="1" dirty="0">
                <a:solidFill>
                  <a:srgbClr val="FFFFFF"/>
                </a:solidFill>
                <a:latin typeface="Georgia" pitchFamily="34" charset="0"/>
                <a:ea typeface="Georgia" pitchFamily="34" charset="-122"/>
                <a:cs typeface="Georgia" pitchFamily="34" charset="-120"/>
              </a:rPr>
              <a:t>Result: EEI is no different from ZERO. </a:t>
            </a:r>
            <a:endParaRPr lang="en-US" sz="2800" dirty="0"/>
          </a:p>
        </p:txBody>
      </p:sp>
      <p:grpSp>
        <p:nvGrpSpPr>
          <p:cNvPr id="48" name="Group 47">
            <a:extLst>
              <a:ext uri="{FF2B5EF4-FFF2-40B4-BE49-F238E27FC236}">
                <a16:creationId xmlns:a16="http://schemas.microsoft.com/office/drawing/2014/main" id="{5E16F12E-1C87-5780-EDE8-65A9D64C04E7}"/>
              </a:ext>
            </a:extLst>
          </p:cNvPr>
          <p:cNvGrpSpPr/>
          <p:nvPr/>
        </p:nvGrpSpPr>
        <p:grpSpPr>
          <a:xfrm>
            <a:off x="487680" y="2041719"/>
            <a:ext cx="11216640" cy="1085088"/>
            <a:chOff x="487680" y="2041718"/>
            <a:chExt cx="11216640" cy="1085088"/>
          </a:xfrm>
        </p:grpSpPr>
        <p:sp>
          <p:nvSpPr>
            <p:cNvPr id="14" name="Shape 12"/>
            <p:cNvSpPr/>
            <p:nvPr/>
          </p:nvSpPr>
          <p:spPr>
            <a:xfrm>
              <a:off x="487680" y="2041718"/>
              <a:ext cx="73152" cy="999744"/>
            </a:xfrm>
            <a:prstGeom prst="rect">
              <a:avLst/>
            </a:prstGeom>
            <a:solidFill>
              <a:srgbClr val="D84315"/>
            </a:solidFill>
            <a:ln/>
          </p:spPr>
          <p:txBody>
            <a:bodyPr/>
            <a:lstStyle/>
            <a:p>
              <a:endParaRPr lang="en-US" sz="1351"/>
            </a:p>
          </p:txBody>
        </p:sp>
        <p:sp>
          <p:nvSpPr>
            <p:cNvPr id="15" name="Shape 13"/>
            <p:cNvSpPr/>
            <p:nvPr/>
          </p:nvSpPr>
          <p:spPr>
            <a:xfrm>
              <a:off x="560832" y="2041718"/>
              <a:ext cx="11143488" cy="999744"/>
            </a:xfrm>
            <a:prstGeom prst="rect">
              <a:avLst/>
            </a:prstGeom>
            <a:solidFill>
              <a:srgbClr val="1E3050"/>
            </a:solidFill>
            <a:ln/>
          </p:spPr>
          <p:txBody>
            <a:bodyPr/>
            <a:lstStyle/>
            <a:p>
              <a:endParaRPr lang="en-US" sz="1351"/>
            </a:p>
          </p:txBody>
        </p:sp>
        <p:sp>
          <p:nvSpPr>
            <p:cNvPr id="16" name="Shape 14"/>
            <p:cNvSpPr/>
            <p:nvPr/>
          </p:nvSpPr>
          <p:spPr>
            <a:xfrm>
              <a:off x="755904" y="2248982"/>
              <a:ext cx="585216" cy="585216"/>
            </a:xfrm>
            <a:prstGeom prst="ellipse">
              <a:avLst/>
            </a:prstGeom>
            <a:solidFill>
              <a:srgbClr val="D84315"/>
            </a:solidFill>
            <a:ln/>
          </p:spPr>
          <p:txBody>
            <a:bodyPr/>
            <a:lstStyle/>
            <a:p>
              <a:endParaRPr lang="en-US" sz="1351"/>
            </a:p>
          </p:txBody>
        </p:sp>
        <p:sp>
          <p:nvSpPr>
            <p:cNvPr id="18" name="Text 16"/>
            <p:cNvSpPr/>
            <p:nvPr/>
          </p:nvSpPr>
          <p:spPr>
            <a:xfrm>
              <a:off x="1524000" y="2114870"/>
              <a:ext cx="9875520" cy="316992"/>
            </a:xfrm>
            <a:prstGeom prst="rect">
              <a:avLst/>
            </a:prstGeom>
            <a:noFill/>
            <a:ln/>
          </p:spPr>
          <p:txBody>
            <a:bodyPr wrap="square" lIns="0" tIns="0" rIns="0" bIns="0" rtlCol="0" anchor="ctr"/>
            <a:lstStyle/>
            <a:p>
              <a:r>
                <a:rPr lang="en-US" sz="1733" b="1" err="1">
                  <a:solidFill>
                    <a:srgbClr val="FFFFFF"/>
                  </a:solidFill>
                  <a:latin typeface="Calibri" pitchFamily="34" charset="0"/>
                  <a:ea typeface="Calibri" pitchFamily="34" charset="-122"/>
                  <a:cs typeface="Calibri" pitchFamily="34" charset="-120"/>
                </a:rPr>
                <a:t>EXtrapolate</a:t>
              </a:r>
              <a:r>
                <a:rPr lang="en-US" sz="1733" b="1">
                  <a:solidFill>
                    <a:srgbClr val="FFFFFF"/>
                  </a:solidFill>
                  <a:latin typeface="Calibri" pitchFamily="34" charset="0"/>
                  <a:ea typeface="Calibri" pitchFamily="34" charset="-122"/>
                  <a:cs typeface="Calibri" pitchFamily="34" charset="-120"/>
                </a:rPr>
                <a:t> 12,000 profiles → 45,000 grid cells</a:t>
              </a:r>
              <a:endParaRPr lang="en-US" sz="1733"/>
            </a:p>
          </p:txBody>
        </p:sp>
        <p:sp>
          <p:nvSpPr>
            <p:cNvPr id="19" name="Text 17"/>
            <p:cNvSpPr/>
            <p:nvPr/>
          </p:nvSpPr>
          <p:spPr>
            <a:xfrm>
              <a:off x="1524000" y="2456246"/>
              <a:ext cx="9875520" cy="536448"/>
            </a:xfrm>
            <a:prstGeom prst="rect">
              <a:avLst/>
            </a:prstGeom>
            <a:noFill/>
            <a:ln/>
          </p:spPr>
          <p:txBody>
            <a:bodyPr wrap="square" lIns="0" tIns="0" rIns="0" bIns="0" rtlCol="0" anchor="t"/>
            <a:lstStyle/>
            <a:p>
              <a:r>
                <a:rPr lang="en-US" sz="1401">
                  <a:solidFill>
                    <a:srgbClr val="99AABB"/>
                  </a:solidFill>
                  <a:latin typeface="Calibri" pitchFamily="34" charset="0"/>
                  <a:ea typeface="Calibri" pitchFamily="34" charset="-122"/>
                  <a:cs typeface="Calibri" pitchFamily="34" charset="-120"/>
                </a:rPr>
                <a:t>100% calculated numbers. Correlation scales of 300–2,800 km blend measurements from different water masses. Monthly bins average profiles up to 30 days apart. Cannot increase information content — can only destroy it.</a:t>
              </a:r>
              <a:endParaRPr lang="en-US" sz="1401"/>
            </a:p>
          </p:txBody>
        </p:sp>
        <p:sp>
          <p:nvSpPr>
            <p:cNvPr id="20" name="Text 18"/>
            <p:cNvSpPr/>
            <p:nvPr/>
          </p:nvSpPr>
          <p:spPr>
            <a:xfrm>
              <a:off x="755904" y="3029270"/>
              <a:ext cx="585216" cy="97536"/>
            </a:xfrm>
            <a:prstGeom prst="rect">
              <a:avLst/>
            </a:prstGeom>
            <a:noFill/>
            <a:ln/>
          </p:spPr>
          <p:txBody>
            <a:bodyPr wrap="square" lIns="0" tIns="0" rIns="0" bIns="0" rtlCol="0" anchor="ctr"/>
            <a:lstStyle/>
            <a:p>
              <a:pPr algn="ctr"/>
              <a:r>
                <a:rPr lang="en-US" sz="933">
                  <a:solidFill>
                    <a:srgbClr val="D84315"/>
                  </a:solidFill>
                </a:rPr>
                <a:t>▼</a:t>
              </a:r>
              <a:endParaRPr lang="en-US" sz="933"/>
            </a:p>
          </p:txBody>
        </p:sp>
        <p:sp>
          <p:nvSpPr>
            <p:cNvPr id="44" name="Text 8">
              <a:extLst>
                <a:ext uri="{FF2B5EF4-FFF2-40B4-BE49-F238E27FC236}">
                  <a16:creationId xmlns:a16="http://schemas.microsoft.com/office/drawing/2014/main" id="{62A33651-2D6F-D646-5A80-7439B6A9BE97}"/>
                </a:ext>
              </a:extLst>
            </p:cNvPr>
            <p:cNvSpPr/>
            <p:nvPr/>
          </p:nvSpPr>
          <p:spPr>
            <a:xfrm>
              <a:off x="755904" y="2238332"/>
              <a:ext cx="585216" cy="585216"/>
            </a:xfrm>
            <a:prstGeom prst="rect">
              <a:avLst/>
            </a:prstGeom>
            <a:noFill/>
            <a:ln/>
          </p:spPr>
          <p:txBody>
            <a:bodyPr wrap="square" lIns="0" tIns="0" rIns="0" bIns="0" rtlCol="0" anchor="ctr"/>
            <a:lstStyle/>
            <a:p>
              <a:pPr algn="ctr"/>
              <a:r>
                <a:rPr lang="en-US" sz="1351" b="1">
                  <a:solidFill>
                    <a:srgbClr val="FFFFFF"/>
                  </a:solidFill>
                  <a:latin typeface="Georgia" pitchFamily="34" charset="0"/>
                  <a:ea typeface="Georgia" pitchFamily="34" charset="-122"/>
                  <a:cs typeface="Georgia" pitchFamily="34" charset="-120"/>
                </a:rPr>
                <a:t>2</a:t>
              </a:r>
              <a:endParaRPr lang="en-US" sz="135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ppt_x"/>
                                          </p:val>
                                        </p:tav>
                                        <p:tav tm="100000">
                                          <p:val>
                                            <p:strVal val="#ppt_x"/>
                                          </p:val>
                                        </p:tav>
                                      </p:tavLst>
                                    </p:anim>
                                    <p:anim calcmode="lin" valueType="num">
                                      <p:cBhvr additive="base">
                                        <p:cTn id="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500" fill="hold"/>
                                        <p:tgtEl>
                                          <p:spTgt spid="50"/>
                                        </p:tgtEl>
                                        <p:attrNameLst>
                                          <p:attrName>ppt_x</p:attrName>
                                        </p:attrNameLst>
                                      </p:cBhvr>
                                      <p:tavLst>
                                        <p:tav tm="0">
                                          <p:val>
                                            <p:strVal val="#ppt_x"/>
                                          </p:val>
                                        </p:tav>
                                        <p:tav tm="100000">
                                          <p:val>
                                            <p:strVal val="#ppt_x"/>
                                          </p:val>
                                        </p:tav>
                                      </p:tavLst>
                                    </p:anim>
                                    <p:anim calcmode="lin" valueType="num">
                                      <p:cBhvr additive="base">
                                        <p:cTn id="2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p:cTn id="31" dur="1000" fill="hold"/>
                                        <p:tgtEl>
                                          <p:spTgt spid="42"/>
                                        </p:tgtEl>
                                        <p:attrNameLst>
                                          <p:attrName>ppt_w</p:attrName>
                                        </p:attrNameLst>
                                      </p:cBhvr>
                                      <p:tavLst>
                                        <p:tav tm="0">
                                          <p:val>
                                            <p:fltVal val="0"/>
                                          </p:val>
                                        </p:tav>
                                        <p:tav tm="100000">
                                          <p:val>
                                            <p:strVal val="#ppt_w"/>
                                          </p:val>
                                        </p:tav>
                                      </p:tavLst>
                                    </p:anim>
                                    <p:anim calcmode="lin" valueType="num">
                                      <p:cBhvr>
                                        <p:cTn id="32" dur="1000" fill="hold"/>
                                        <p:tgtEl>
                                          <p:spTgt spid="42"/>
                                        </p:tgtEl>
                                        <p:attrNameLst>
                                          <p:attrName>ppt_h</p:attrName>
                                        </p:attrNameLst>
                                      </p:cBhvr>
                                      <p:tavLst>
                                        <p:tav tm="0">
                                          <p:val>
                                            <p:fltVal val="0"/>
                                          </p:val>
                                        </p:tav>
                                        <p:tav tm="100000">
                                          <p:val>
                                            <p:strVal val="#ppt_h"/>
                                          </p:val>
                                        </p:tav>
                                      </p:tavLst>
                                    </p:anim>
                                    <p:anim calcmode="lin" valueType="num">
                                      <p:cBhvr>
                                        <p:cTn id="33" dur="1000" fill="hold"/>
                                        <p:tgtEl>
                                          <p:spTgt spid="42"/>
                                        </p:tgtEl>
                                        <p:attrNameLst>
                                          <p:attrName>style.rotation</p:attrName>
                                        </p:attrNameLst>
                                      </p:cBhvr>
                                      <p:tavLst>
                                        <p:tav tm="0">
                                          <p:val>
                                            <p:fltVal val="90"/>
                                          </p:val>
                                        </p:tav>
                                        <p:tav tm="100000">
                                          <p:val>
                                            <p:fltVal val="0"/>
                                          </p:val>
                                        </p:tav>
                                      </p:tavLst>
                                    </p:anim>
                                    <p:animEffect transition="in" filter="fade">
                                      <p:cBhvr>
                                        <p:cTn id="34"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A4DD1A-E422-9931-C0D5-6B0367A9F6DE}"/>
              </a:ext>
            </a:extLst>
          </p:cNvPr>
          <p:cNvPicPr>
            <a:picLocks noChangeAspect="1"/>
          </p:cNvPicPr>
          <p:nvPr/>
        </p:nvPicPr>
        <p:blipFill>
          <a:blip r:embed="rId3"/>
          <a:stretch>
            <a:fillRect/>
          </a:stretch>
        </p:blipFill>
        <p:spPr>
          <a:xfrm>
            <a:off x="2335640" y="886436"/>
            <a:ext cx="7520719" cy="5470925"/>
          </a:xfrm>
          <a:prstGeom prst="rect">
            <a:avLst/>
          </a:prstGeom>
        </p:spPr>
      </p:pic>
      <p:sp>
        <p:nvSpPr>
          <p:cNvPr id="12" name="Oval 11">
            <a:extLst>
              <a:ext uri="{FF2B5EF4-FFF2-40B4-BE49-F238E27FC236}">
                <a16:creationId xmlns:a16="http://schemas.microsoft.com/office/drawing/2014/main" id="{DCD97307-2000-EDD1-2E43-73F83FAA39A4}"/>
              </a:ext>
            </a:extLst>
          </p:cNvPr>
          <p:cNvSpPr/>
          <p:nvPr/>
        </p:nvSpPr>
        <p:spPr>
          <a:xfrm>
            <a:off x="6334625" y="5736739"/>
            <a:ext cx="457526" cy="457526"/>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xplosion 1 13">
            <a:extLst>
              <a:ext uri="{FF2B5EF4-FFF2-40B4-BE49-F238E27FC236}">
                <a16:creationId xmlns:a16="http://schemas.microsoft.com/office/drawing/2014/main" id="{74DD6C28-965E-E47D-5451-91BB16B58C32}"/>
              </a:ext>
            </a:extLst>
          </p:cNvPr>
          <p:cNvSpPr/>
          <p:nvPr/>
        </p:nvSpPr>
        <p:spPr>
          <a:xfrm>
            <a:off x="5842660" y="5682343"/>
            <a:ext cx="413158" cy="332509"/>
          </a:xfrm>
          <a:prstGeom prst="irregularSeal1">
            <a:avLst/>
          </a:prstGeom>
          <a:solidFill>
            <a:srgbClr val="FFFF00"/>
          </a:solidFill>
          <a:ln w="12700">
            <a:solidFill>
              <a:srgbClr val="2234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E25399E-89F1-8EFB-A3F2-5F900059E5D0}"/>
              </a:ext>
            </a:extLst>
          </p:cNvPr>
          <p:cNvSpPr txBox="1"/>
          <p:nvPr/>
        </p:nvSpPr>
        <p:spPr>
          <a:xfrm>
            <a:off x="998194" y="262427"/>
            <a:ext cx="10404682" cy="523220"/>
          </a:xfrm>
          <a:prstGeom prst="rect">
            <a:avLst/>
          </a:prstGeom>
          <a:noFill/>
        </p:spPr>
        <p:txBody>
          <a:bodyPr wrap="square" rtlCol="0">
            <a:spAutoFit/>
          </a:bodyPr>
          <a:lstStyle/>
          <a:p>
            <a:pPr algn="ctr"/>
            <a:r>
              <a:rPr lang="en-US" sz="2800" b="1" dirty="0">
                <a:solidFill>
                  <a:srgbClr val="FFFF00"/>
                </a:solidFill>
              </a:rPr>
              <a:t>Quantified Sources of Uncertainty and Bias in Argo-based EEI</a:t>
            </a:r>
          </a:p>
        </p:txBody>
      </p:sp>
    </p:spTree>
    <p:extLst>
      <p:ext uri="{BB962C8B-B14F-4D97-AF65-F5344CB8AC3E}">
        <p14:creationId xmlns:p14="http://schemas.microsoft.com/office/powerpoint/2010/main" val="3711325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B4A7C"/>
        </a:solidFill>
        <a:effectLst/>
      </p:bgPr>
    </p:bg>
    <p:spTree>
      <p:nvGrpSpPr>
        <p:cNvPr id="1" name=""/>
        <p:cNvGrpSpPr/>
        <p:nvPr/>
      </p:nvGrpSpPr>
      <p:grpSpPr>
        <a:xfrm>
          <a:off x="0" y="0"/>
          <a:ext cx="0" cy="0"/>
          <a:chOff x="0" y="0"/>
          <a:chExt cx="0" cy="0"/>
        </a:xfrm>
      </p:grpSpPr>
      <p:sp>
        <p:nvSpPr>
          <p:cNvPr id="18" name="Text 0">
            <a:extLst>
              <a:ext uri="{FF2B5EF4-FFF2-40B4-BE49-F238E27FC236}">
                <a16:creationId xmlns:a16="http://schemas.microsoft.com/office/drawing/2014/main" id="{76C6AF1D-45E4-8A40-6325-72EFB556CEAC}"/>
              </a:ext>
            </a:extLst>
          </p:cNvPr>
          <p:cNvSpPr/>
          <p:nvPr/>
        </p:nvSpPr>
        <p:spPr>
          <a:xfrm>
            <a:off x="853440" y="365761"/>
            <a:ext cx="10485120" cy="853440"/>
          </a:xfrm>
          <a:prstGeom prst="rect">
            <a:avLst/>
          </a:prstGeom>
          <a:noFill/>
          <a:ln/>
        </p:spPr>
        <p:txBody>
          <a:bodyPr wrap="square" lIns="0" tIns="0" rIns="0" bIns="0" rtlCol="0" anchor="ctr"/>
          <a:lstStyle/>
          <a:p>
            <a:r>
              <a:rPr lang="en-US" sz="4267" b="1">
                <a:solidFill>
                  <a:srgbClr val="FFFFFF"/>
                </a:solidFill>
                <a:latin typeface="Georgia" pitchFamily="34" charset="0"/>
                <a:ea typeface="Georgia" pitchFamily="34" charset="-122"/>
                <a:cs typeface="Georgia" pitchFamily="34" charset="-120"/>
              </a:rPr>
              <a:t>Argo founding objectives (1998)</a:t>
            </a:r>
            <a:endParaRPr lang="en-US" sz="4267"/>
          </a:p>
        </p:txBody>
      </p:sp>
      <p:sp>
        <p:nvSpPr>
          <p:cNvPr id="19" name="Text 1">
            <a:extLst>
              <a:ext uri="{FF2B5EF4-FFF2-40B4-BE49-F238E27FC236}">
                <a16:creationId xmlns:a16="http://schemas.microsoft.com/office/drawing/2014/main" id="{F4BE9FDD-FEFE-88D7-3443-EC77CDD74C53}"/>
              </a:ext>
            </a:extLst>
          </p:cNvPr>
          <p:cNvSpPr/>
          <p:nvPr/>
        </p:nvSpPr>
        <p:spPr>
          <a:xfrm>
            <a:off x="853440" y="1110168"/>
            <a:ext cx="10485120" cy="487680"/>
          </a:xfrm>
          <a:prstGeom prst="rect">
            <a:avLst/>
          </a:prstGeom>
          <a:noFill/>
          <a:ln/>
        </p:spPr>
        <p:txBody>
          <a:bodyPr wrap="square" lIns="0" tIns="0" rIns="0" bIns="0" rtlCol="0" anchor="ctr"/>
          <a:lstStyle/>
          <a:p>
            <a:r>
              <a:rPr lang="en-US" sz="2133" i="1">
                <a:solidFill>
                  <a:srgbClr val="C8D6E5"/>
                </a:solidFill>
                <a:latin typeface="Calibri" pitchFamily="34" charset="0"/>
                <a:ea typeface="Calibri" pitchFamily="34" charset="-122"/>
                <a:cs typeface="Calibri" pitchFamily="34" charset="-120"/>
              </a:rPr>
              <a:t>What Argo was actually designed to do</a:t>
            </a:r>
            <a:endParaRPr lang="en-US" sz="2133"/>
          </a:p>
        </p:txBody>
      </p:sp>
      <p:sp>
        <p:nvSpPr>
          <p:cNvPr id="20" name="Shape 2">
            <a:extLst>
              <a:ext uri="{FF2B5EF4-FFF2-40B4-BE49-F238E27FC236}">
                <a16:creationId xmlns:a16="http://schemas.microsoft.com/office/drawing/2014/main" id="{DB677FA9-BF2E-2159-AAD9-3B59CCC0FCAA}"/>
              </a:ext>
            </a:extLst>
          </p:cNvPr>
          <p:cNvSpPr/>
          <p:nvPr/>
        </p:nvSpPr>
        <p:spPr>
          <a:xfrm>
            <a:off x="853440" y="1773793"/>
            <a:ext cx="5059680" cy="1645920"/>
          </a:xfrm>
          <a:prstGeom prst="roundRect">
            <a:avLst>
              <a:gd name="adj" fmla="val 7407"/>
            </a:avLst>
          </a:prstGeom>
          <a:solidFill>
            <a:srgbClr val="1E3456"/>
          </a:solidFill>
          <a:ln/>
        </p:spPr>
        <p:txBody>
          <a:bodyPr/>
          <a:lstStyle/>
          <a:p>
            <a:endParaRPr lang="en-US" sz="1801"/>
          </a:p>
        </p:txBody>
      </p:sp>
      <p:pic>
        <p:nvPicPr>
          <p:cNvPr id="21" name="Image 0" descr="preencoded.png">
            <a:extLst>
              <a:ext uri="{FF2B5EF4-FFF2-40B4-BE49-F238E27FC236}">
                <a16:creationId xmlns:a16="http://schemas.microsoft.com/office/drawing/2014/main" id="{B5A3BF21-9791-6EB5-AC62-84D6656D4479}"/>
              </a:ext>
            </a:extLst>
          </p:cNvPr>
          <p:cNvPicPr>
            <a:picLocks noChangeAspect="1"/>
          </p:cNvPicPr>
          <p:nvPr/>
        </p:nvPicPr>
        <p:blipFill>
          <a:blip r:embed="rId3"/>
          <a:stretch>
            <a:fillRect/>
          </a:stretch>
        </p:blipFill>
        <p:spPr>
          <a:xfrm>
            <a:off x="1158240" y="2078593"/>
            <a:ext cx="609600" cy="609600"/>
          </a:xfrm>
          <a:prstGeom prst="rect">
            <a:avLst/>
          </a:prstGeom>
        </p:spPr>
      </p:pic>
      <p:sp>
        <p:nvSpPr>
          <p:cNvPr id="22" name="Text 3">
            <a:extLst>
              <a:ext uri="{FF2B5EF4-FFF2-40B4-BE49-F238E27FC236}">
                <a16:creationId xmlns:a16="http://schemas.microsoft.com/office/drawing/2014/main" id="{50DA04B8-EF49-16B8-0509-DA5D18FDF748}"/>
              </a:ext>
            </a:extLst>
          </p:cNvPr>
          <p:cNvSpPr/>
          <p:nvPr/>
        </p:nvSpPr>
        <p:spPr>
          <a:xfrm>
            <a:off x="1950720" y="1956673"/>
            <a:ext cx="3657600" cy="487680"/>
          </a:xfrm>
          <a:prstGeom prst="rect">
            <a:avLst/>
          </a:prstGeom>
          <a:noFill/>
          <a:ln/>
        </p:spPr>
        <p:txBody>
          <a:bodyPr wrap="square" lIns="0" tIns="0" rIns="0" bIns="0" rtlCol="0" anchor="ctr"/>
          <a:lstStyle/>
          <a:p>
            <a:r>
              <a:rPr lang="en-US" sz="2000" b="1">
                <a:solidFill>
                  <a:srgbClr val="FFFFFF"/>
                </a:solidFill>
                <a:latin typeface="Georgia" pitchFamily="34" charset="0"/>
                <a:ea typeface="Georgia" pitchFamily="34" charset="-122"/>
                <a:cs typeface="Georgia" pitchFamily="34" charset="-120"/>
              </a:rPr>
              <a:t>Physical state of the upper ocean</a:t>
            </a:r>
            <a:endParaRPr lang="en-US" sz="2000"/>
          </a:p>
        </p:txBody>
      </p:sp>
      <p:sp>
        <p:nvSpPr>
          <p:cNvPr id="23" name="Text 4">
            <a:extLst>
              <a:ext uri="{FF2B5EF4-FFF2-40B4-BE49-F238E27FC236}">
                <a16:creationId xmlns:a16="http://schemas.microsoft.com/office/drawing/2014/main" id="{C49A4735-BF2F-0FA6-2D72-0060ADA12729}"/>
              </a:ext>
            </a:extLst>
          </p:cNvPr>
          <p:cNvSpPr/>
          <p:nvPr/>
        </p:nvSpPr>
        <p:spPr>
          <a:xfrm>
            <a:off x="1950720" y="2444353"/>
            <a:ext cx="3657600" cy="792480"/>
          </a:xfrm>
          <a:prstGeom prst="rect">
            <a:avLst/>
          </a:prstGeom>
          <a:noFill/>
          <a:ln/>
        </p:spPr>
        <p:txBody>
          <a:bodyPr wrap="square" lIns="0" tIns="0" rIns="0" bIns="0" rtlCol="0" anchor="ctr"/>
          <a:lstStyle/>
          <a:p>
            <a:r>
              <a:rPr lang="en-US" sz="1733">
                <a:solidFill>
                  <a:srgbClr val="C8D6E5"/>
                </a:solidFill>
                <a:latin typeface="Calibri" pitchFamily="34" charset="0"/>
                <a:ea typeface="Calibri" pitchFamily="34" charset="-122"/>
                <a:cs typeface="Calibri" pitchFamily="34" charset="-120"/>
              </a:rPr>
              <a:t>Observe the evolving physical state of the upper ocean</a:t>
            </a:r>
            <a:endParaRPr lang="en-US" sz="1733"/>
          </a:p>
        </p:txBody>
      </p:sp>
      <p:sp>
        <p:nvSpPr>
          <p:cNvPr id="24" name="Shape 5">
            <a:extLst>
              <a:ext uri="{FF2B5EF4-FFF2-40B4-BE49-F238E27FC236}">
                <a16:creationId xmlns:a16="http://schemas.microsoft.com/office/drawing/2014/main" id="{540B4374-8261-110B-80A2-732856C138C5}"/>
              </a:ext>
            </a:extLst>
          </p:cNvPr>
          <p:cNvSpPr/>
          <p:nvPr/>
        </p:nvSpPr>
        <p:spPr>
          <a:xfrm>
            <a:off x="6278880" y="1773793"/>
            <a:ext cx="5059680" cy="1645920"/>
          </a:xfrm>
          <a:prstGeom prst="roundRect">
            <a:avLst>
              <a:gd name="adj" fmla="val 7407"/>
            </a:avLst>
          </a:prstGeom>
          <a:solidFill>
            <a:srgbClr val="1E3456"/>
          </a:solidFill>
          <a:ln/>
        </p:spPr>
        <p:txBody>
          <a:bodyPr/>
          <a:lstStyle/>
          <a:p>
            <a:endParaRPr lang="en-US" sz="1801"/>
          </a:p>
        </p:txBody>
      </p:sp>
      <p:pic>
        <p:nvPicPr>
          <p:cNvPr id="25" name="Image 1" descr="preencoded.png">
            <a:extLst>
              <a:ext uri="{FF2B5EF4-FFF2-40B4-BE49-F238E27FC236}">
                <a16:creationId xmlns:a16="http://schemas.microsoft.com/office/drawing/2014/main" id="{99BB6D6E-4B58-3700-3502-F65E46AE8DB3}"/>
              </a:ext>
            </a:extLst>
          </p:cNvPr>
          <p:cNvPicPr>
            <a:picLocks noChangeAspect="1"/>
          </p:cNvPicPr>
          <p:nvPr/>
        </p:nvPicPr>
        <p:blipFill>
          <a:blip r:embed="rId4"/>
          <a:stretch>
            <a:fillRect/>
          </a:stretch>
        </p:blipFill>
        <p:spPr>
          <a:xfrm>
            <a:off x="6583680" y="2078593"/>
            <a:ext cx="609600" cy="609600"/>
          </a:xfrm>
          <a:prstGeom prst="rect">
            <a:avLst/>
          </a:prstGeom>
        </p:spPr>
      </p:pic>
      <p:sp>
        <p:nvSpPr>
          <p:cNvPr id="26" name="Text 6">
            <a:extLst>
              <a:ext uri="{FF2B5EF4-FFF2-40B4-BE49-F238E27FC236}">
                <a16:creationId xmlns:a16="http://schemas.microsoft.com/office/drawing/2014/main" id="{A1C2BA4B-8AA4-F03E-6070-43A81E926263}"/>
              </a:ext>
            </a:extLst>
          </p:cNvPr>
          <p:cNvSpPr/>
          <p:nvPr/>
        </p:nvSpPr>
        <p:spPr>
          <a:xfrm>
            <a:off x="7376160" y="1956673"/>
            <a:ext cx="3657600" cy="487680"/>
          </a:xfrm>
          <a:prstGeom prst="rect">
            <a:avLst/>
          </a:prstGeom>
          <a:noFill/>
          <a:ln/>
        </p:spPr>
        <p:txBody>
          <a:bodyPr wrap="square" lIns="0" tIns="0" rIns="0" bIns="0" rtlCol="0" anchor="ctr"/>
          <a:lstStyle/>
          <a:p>
            <a:r>
              <a:rPr lang="en-US" sz="2000" b="1">
                <a:solidFill>
                  <a:srgbClr val="FFFFFF"/>
                </a:solidFill>
                <a:latin typeface="Georgia" pitchFamily="34" charset="0"/>
                <a:ea typeface="Georgia" pitchFamily="34" charset="-122"/>
                <a:cs typeface="Georgia" pitchFamily="34" charset="-120"/>
              </a:rPr>
              <a:t>Regional heat &amp; salinity</a:t>
            </a:r>
            <a:endParaRPr lang="en-US" sz="2000"/>
          </a:p>
        </p:txBody>
      </p:sp>
      <p:sp>
        <p:nvSpPr>
          <p:cNvPr id="27" name="Text 7">
            <a:extLst>
              <a:ext uri="{FF2B5EF4-FFF2-40B4-BE49-F238E27FC236}">
                <a16:creationId xmlns:a16="http://schemas.microsoft.com/office/drawing/2014/main" id="{857EF6E0-4A6F-B698-0346-46FA0D6124CD}"/>
              </a:ext>
            </a:extLst>
          </p:cNvPr>
          <p:cNvSpPr/>
          <p:nvPr/>
        </p:nvSpPr>
        <p:spPr>
          <a:xfrm>
            <a:off x="7376160" y="2444353"/>
            <a:ext cx="3657600" cy="792480"/>
          </a:xfrm>
          <a:prstGeom prst="rect">
            <a:avLst/>
          </a:prstGeom>
          <a:noFill/>
          <a:ln/>
        </p:spPr>
        <p:txBody>
          <a:bodyPr wrap="square" lIns="0" tIns="0" rIns="0" bIns="0" rtlCol="0" anchor="ctr"/>
          <a:lstStyle/>
          <a:p>
            <a:r>
              <a:rPr lang="en-US" sz="1733">
                <a:solidFill>
                  <a:srgbClr val="C8D6E5"/>
                </a:solidFill>
                <a:latin typeface="Calibri" pitchFamily="34" charset="0"/>
                <a:ea typeface="Calibri" pitchFamily="34" charset="-122"/>
                <a:cs typeface="Calibri" pitchFamily="34" charset="-120"/>
              </a:rPr>
              <a:t>Track regional patterns of heat and salinity change</a:t>
            </a:r>
            <a:endParaRPr lang="en-US" sz="1733"/>
          </a:p>
        </p:txBody>
      </p:sp>
      <p:sp>
        <p:nvSpPr>
          <p:cNvPr id="28" name="Shape 8">
            <a:extLst>
              <a:ext uri="{FF2B5EF4-FFF2-40B4-BE49-F238E27FC236}">
                <a16:creationId xmlns:a16="http://schemas.microsoft.com/office/drawing/2014/main" id="{25037138-41BA-7B2E-F79A-84D816041E37}"/>
              </a:ext>
            </a:extLst>
          </p:cNvPr>
          <p:cNvSpPr/>
          <p:nvPr/>
        </p:nvSpPr>
        <p:spPr>
          <a:xfrm>
            <a:off x="853440" y="3694775"/>
            <a:ext cx="5059680" cy="1645920"/>
          </a:xfrm>
          <a:prstGeom prst="roundRect">
            <a:avLst>
              <a:gd name="adj" fmla="val 7407"/>
            </a:avLst>
          </a:prstGeom>
          <a:solidFill>
            <a:srgbClr val="1E3456"/>
          </a:solidFill>
          <a:ln/>
        </p:spPr>
        <p:txBody>
          <a:bodyPr/>
          <a:lstStyle/>
          <a:p>
            <a:endParaRPr lang="en-US" sz="1801"/>
          </a:p>
        </p:txBody>
      </p:sp>
      <p:pic>
        <p:nvPicPr>
          <p:cNvPr id="29" name="Image 2" descr="preencoded.png">
            <a:extLst>
              <a:ext uri="{FF2B5EF4-FFF2-40B4-BE49-F238E27FC236}">
                <a16:creationId xmlns:a16="http://schemas.microsoft.com/office/drawing/2014/main" id="{D38307F2-112E-244D-230C-65DFD6D94526}"/>
              </a:ext>
            </a:extLst>
          </p:cNvPr>
          <p:cNvPicPr>
            <a:picLocks noChangeAspect="1"/>
          </p:cNvPicPr>
          <p:nvPr/>
        </p:nvPicPr>
        <p:blipFill>
          <a:blip r:embed="rId5"/>
          <a:stretch>
            <a:fillRect/>
          </a:stretch>
        </p:blipFill>
        <p:spPr>
          <a:xfrm>
            <a:off x="1158240" y="3959927"/>
            <a:ext cx="609600" cy="609600"/>
          </a:xfrm>
          <a:prstGeom prst="rect">
            <a:avLst/>
          </a:prstGeom>
        </p:spPr>
      </p:pic>
      <p:sp>
        <p:nvSpPr>
          <p:cNvPr id="30" name="Text 9">
            <a:extLst>
              <a:ext uri="{FF2B5EF4-FFF2-40B4-BE49-F238E27FC236}">
                <a16:creationId xmlns:a16="http://schemas.microsoft.com/office/drawing/2014/main" id="{5CCAC7E4-35A0-E662-0411-E2B8A566E768}"/>
              </a:ext>
            </a:extLst>
          </p:cNvPr>
          <p:cNvSpPr/>
          <p:nvPr/>
        </p:nvSpPr>
        <p:spPr>
          <a:xfrm>
            <a:off x="1950720" y="3838007"/>
            <a:ext cx="3657600" cy="487680"/>
          </a:xfrm>
          <a:prstGeom prst="rect">
            <a:avLst/>
          </a:prstGeom>
          <a:noFill/>
          <a:ln/>
        </p:spPr>
        <p:txBody>
          <a:bodyPr wrap="square" lIns="0" tIns="0" rIns="0" bIns="0" rtlCol="0" anchor="ctr"/>
          <a:lstStyle/>
          <a:p>
            <a:r>
              <a:rPr lang="en-US" sz="2000" b="1">
                <a:solidFill>
                  <a:srgbClr val="FFFFFF"/>
                </a:solidFill>
                <a:latin typeface="Georgia" pitchFamily="34" charset="0"/>
                <a:ea typeface="Georgia" pitchFamily="34" charset="-122"/>
                <a:cs typeface="Georgia" pitchFamily="34" charset="-120"/>
              </a:rPr>
              <a:t>Operational oceanography</a:t>
            </a:r>
            <a:endParaRPr lang="en-US" sz="2000"/>
          </a:p>
        </p:txBody>
      </p:sp>
      <p:sp>
        <p:nvSpPr>
          <p:cNvPr id="31" name="Text 10">
            <a:extLst>
              <a:ext uri="{FF2B5EF4-FFF2-40B4-BE49-F238E27FC236}">
                <a16:creationId xmlns:a16="http://schemas.microsoft.com/office/drawing/2014/main" id="{6443F17F-A289-5962-0A1D-CE2BDA622FFB}"/>
              </a:ext>
            </a:extLst>
          </p:cNvPr>
          <p:cNvSpPr/>
          <p:nvPr/>
        </p:nvSpPr>
        <p:spPr>
          <a:xfrm>
            <a:off x="1950720" y="4325687"/>
            <a:ext cx="3657600" cy="792480"/>
          </a:xfrm>
          <a:prstGeom prst="rect">
            <a:avLst/>
          </a:prstGeom>
          <a:noFill/>
          <a:ln/>
        </p:spPr>
        <p:txBody>
          <a:bodyPr wrap="square" lIns="0" tIns="0" rIns="0" bIns="0" rtlCol="0" anchor="ctr"/>
          <a:lstStyle/>
          <a:p>
            <a:r>
              <a:rPr lang="en-US" sz="1733">
                <a:solidFill>
                  <a:srgbClr val="C8D6E5"/>
                </a:solidFill>
                <a:latin typeface="Calibri" pitchFamily="34" charset="0"/>
                <a:ea typeface="Calibri" pitchFamily="34" charset="-122"/>
                <a:cs typeface="Calibri" pitchFamily="34" charset="-120"/>
              </a:rPr>
              <a:t>Support operational oceanography and weather forecasting</a:t>
            </a:r>
            <a:endParaRPr lang="en-US" sz="1733"/>
          </a:p>
        </p:txBody>
      </p:sp>
      <p:sp>
        <p:nvSpPr>
          <p:cNvPr id="32" name="Shape 11">
            <a:extLst>
              <a:ext uri="{FF2B5EF4-FFF2-40B4-BE49-F238E27FC236}">
                <a16:creationId xmlns:a16="http://schemas.microsoft.com/office/drawing/2014/main" id="{F7C25F4A-6C96-AC05-0308-6A3839CF1E20}"/>
              </a:ext>
            </a:extLst>
          </p:cNvPr>
          <p:cNvSpPr/>
          <p:nvPr/>
        </p:nvSpPr>
        <p:spPr>
          <a:xfrm>
            <a:off x="6278880" y="3694775"/>
            <a:ext cx="5059680" cy="1645920"/>
          </a:xfrm>
          <a:prstGeom prst="roundRect">
            <a:avLst>
              <a:gd name="adj" fmla="val 7407"/>
            </a:avLst>
          </a:prstGeom>
          <a:solidFill>
            <a:srgbClr val="1E3456"/>
          </a:solidFill>
          <a:ln/>
        </p:spPr>
        <p:txBody>
          <a:bodyPr/>
          <a:lstStyle/>
          <a:p>
            <a:endParaRPr lang="en-US" sz="1801"/>
          </a:p>
        </p:txBody>
      </p:sp>
      <p:pic>
        <p:nvPicPr>
          <p:cNvPr id="33" name="Image 3" descr="preencoded.png">
            <a:extLst>
              <a:ext uri="{FF2B5EF4-FFF2-40B4-BE49-F238E27FC236}">
                <a16:creationId xmlns:a16="http://schemas.microsoft.com/office/drawing/2014/main" id="{BD30EA7D-A34A-3FDA-DCA8-40E7F9D510E4}"/>
              </a:ext>
            </a:extLst>
          </p:cNvPr>
          <p:cNvPicPr>
            <a:picLocks noChangeAspect="1"/>
          </p:cNvPicPr>
          <p:nvPr/>
        </p:nvPicPr>
        <p:blipFill>
          <a:blip r:embed="rId6"/>
          <a:stretch>
            <a:fillRect/>
          </a:stretch>
        </p:blipFill>
        <p:spPr>
          <a:xfrm>
            <a:off x="6583680" y="4081847"/>
            <a:ext cx="609600" cy="609600"/>
          </a:xfrm>
          <a:prstGeom prst="rect">
            <a:avLst/>
          </a:prstGeom>
        </p:spPr>
      </p:pic>
      <p:sp>
        <p:nvSpPr>
          <p:cNvPr id="34" name="Text 12">
            <a:extLst>
              <a:ext uri="{FF2B5EF4-FFF2-40B4-BE49-F238E27FC236}">
                <a16:creationId xmlns:a16="http://schemas.microsoft.com/office/drawing/2014/main" id="{9EF2E526-4A6A-0AF6-1757-3425FCBC1FA9}"/>
              </a:ext>
            </a:extLst>
          </p:cNvPr>
          <p:cNvSpPr/>
          <p:nvPr/>
        </p:nvSpPr>
        <p:spPr>
          <a:xfrm>
            <a:off x="7376160" y="3959927"/>
            <a:ext cx="3657600" cy="487680"/>
          </a:xfrm>
          <a:prstGeom prst="rect">
            <a:avLst/>
          </a:prstGeom>
          <a:noFill/>
          <a:ln/>
        </p:spPr>
        <p:txBody>
          <a:bodyPr wrap="square" lIns="0" tIns="0" rIns="0" bIns="0" rtlCol="0" anchor="ctr"/>
          <a:lstStyle/>
          <a:p>
            <a:r>
              <a:rPr lang="en-US" sz="2000" b="1">
                <a:solidFill>
                  <a:srgbClr val="FFFFFF"/>
                </a:solidFill>
                <a:latin typeface="Georgia" pitchFamily="34" charset="0"/>
                <a:ea typeface="Georgia" pitchFamily="34" charset="-122"/>
                <a:cs typeface="Georgia" pitchFamily="34" charset="-120"/>
              </a:rPr>
              <a:t>Complement Jason altimeters</a:t>
            </a:r>
            <a:endParaRPr lang="en-US" sz="2000"/>
          </a:p>
        </p:txBody>
      </p:sp>
      <p:sp>
        <p:nvSpPr>
          <p:cNvPr id="35" name="Text 13">
            <a:extLst>
              <a:ext uri="{FF2B5EF4-FFF2-40B4-BE49-F238E27FC236}">
                <a16:creationId xmlns:a16="http://schemas.microsoft.com/office/drawing/2014/main" id="{5D1D8D32-AB2E-3BDA-1870-D305A81ADF6B}"/>
              </a:ext>
            </a:extLst>
          </p:cNvPr>
          <p:cNvSpPr/>
          <p:nvPr/>
        </p:nvSpPr>
        <p:spPr>
          <a:xfrm>
            <a:off x="7376160" y="4447607"/>
            <a:ext cx="3657600" cy="792480"/>
          </a:xfrm>
          <a:prstGeom prst="rect">
            <a:avLst/>
          </a:prstGeom>
          <a:noFill/>
          <a:ln/>
        </p:spPr>
        <p:txBody>
          <a:bodyPr wrap="square" lIns="0" tIns="0" rIns="0" bIns="0" rtlCol="0" anchor="ctr"/>
          <a:lstStyle/>
          <a:p>
            <a:r>
              <a:rPr lang="en-US" sz="1733">
                <a:solidFill>
                  <a:srgbClr val="C8D6E5"/>
                </a:solidFill>
                <a:latin typeface="Calibri" pitchFamily="34" charset="0"/>
                <a:ea typeface="Calibri" pitchFamily="34" charset="-122"/>
                <a:cs typeface="Calibri" pitchFamily="34" charset="-120"/>
              </a:rPr>
              <a:t>Complement the Jason altimeter satellites for sea-level measurements</a:t>
            </a:r>
            <a:endParaRPr lang="en-US" sz="1733"/>
          </a:p>
        </p:txBody>
      </p:sp>
      <p:grpSp>
        <p:nvGrpSpPr>
          <p:cNvPr id="36" name="Group 35">
            <a:extLst>
              <a:ext uri="{FF2B5EF4-FFF2-40B4-BE49-F238E27FC236}">
                <a16:creationId xmlns:a16="http://schemas.microsoft.com/office/drawing/2014/main" id="{8C2C92D9-FA85-BE97-F0C1-FA0D58E49A9D}"/>
              </a:ext>
            </a:extLst>
          </p:cNvPr>
          <p:cNvGrpSpPr/>
          <p:nvPr/>
        </p:nvGrpSpPr>
        <p:grpSpPr>
          <a:xfrm>
            <a:off x="853440" y="5615762"/>
            <a:ext cx="10485120" cy="935215"/>
            <a:chOff x="853440" y="5615755"/>
            <a:chExt cx="10485120" cy="935214"/>
          </a:xfrm>
        </p:grpSpPr>
        <p:sp>
          <p:nvSpPr>
            <p:cNvPr id="37" name="Shape 14">
              <a:extLst>
                <a:ext uri="{FF2B5EF4-FFF2-40B4-BE49-F238E27FC236}">
                  <a16:creationId xmlns:a16="http://schemas.microsoft.com/office/drawing/2014/main" id="{D57F1AA2-CA92-1D5A-C3A9-5A9D5D1BFC5D}"/>
                </a:ext>
              </a:extLst>
            </p:cNvPr>
            <p:cNvSpPr/>
            <p:nvPr/>
          </p:nvSpPr>
          <p:spPr>
            <a:xfrm>
              <a:off x="853440" y="5620968"/>
              <a:ext cx="85344" cy="914400"/>
            </a:xfrm>
            <a:prstGeom prst="rect">
              <a:avLst/>
            </a:prstGeom>
            <a:solidFill>
              <a:srgbClr val="E8503A"/>
            </a:solidFill>
            <a:ln/>
          </p:spPr>
          <p:txBody>
            <a:bodyPr/>
            <a:lstStyle/>
            <a:p>
              <a:endParaRPr lang="en-US" sz="1801"/>
            </a:p>
          </p:txBody>
        </p:sp>
        <p:sp>
          <p:nvSpPr>
            <p:cNvPr id="38" name="Shape 15">
              <a:extLst>
                <a:ext uri="{FF2B5EF4-FFF2-40B4-BE49-F238E27FC236}">
                  <a16:creationId xmlns:a16="http://schemas.microsoft.com/office/drawing/2014/main" id="{AA0BE92D-6177-8520-E565-F92173F7A176}"/>
                </a:ext>
              </a:extLst>
            </p:cNvPr>
            <p:cNvSpPr/>
            <p:nvPr/>
          </p:nvSpPr>
          <p:spPr>
            <a:xfrm>
              <a:off x="938784" y="5615755"/>
              <a:ext cx="10399776" cy="935214"/>
            </a:xfrm>
            <a:prstGeom prst="rect">
              <a:avLst/>
            </a:prstGeom>
            <a:solidFill>
              <a:srgbClr val="1B2A4A"/>
            </a:solidFill>
            <a:ln/>
          </p:spPr>
          <p:txBody>
            <a:bodyPr/>
            <a:lstStyle/>
            <a:p>
              <a:endParaRPr lang="en-US" sz="1801"/>
            </a:p>
          </p:txBody>
        </p:sp>
        <p:sp>
          <p:nvSpPr>
            <p:cNvPr id="39" name="Text 16">
              <a:extLst>
                <a:ext uri="{FF2B5EF4-FFF2-40B4-BE49-F238E27FC236}">
                  <a16:creationId xmlns:a16="http://schemas.microsoft.com/office/drawing/2014/main" id="{C1FE4727-F69D-193D-F3BE-B7E3D882AF9C}"/>
                </a:ext>
              </a:extLst>
            </p:cNvPr>
            <p:cNvSpPr/>
            <p:nvPr/>
          </p:nvSpPr>
          <p:spPr>
            <a:xfrm>
              <a:off x="1219200" y="5620213"/>
              <a:ext cx="9875520" cy="930755"/>
            </a:xfrm>
            <a:prstGeom prst="rect">
              <a:avLst/>
            </a:prstGeom>
            <a:noFill/>
            <a:ln/>
          </p:spPr>
          <p:txBody>
            <a:bodyPr wrap="square" lIns="0" tIns="0" rIns="0" bIns="0" rtlCol="0" anchor="ctr"/>
            <a:lstStyle/>
            <a:p>
              <a:pPr algn="ctr"/>
              <a:r>
                <a:rPr lang="en-US" sz="3600" b="1">
                  <a:solidFill>
                    <a:srgbClr val="E8503A"/>
                  </a:solidFill>
                  <a:latin typeface="Calibri" pitchFamily="34" charset="0"/>
                  <a:ea typeface="Calibri" pitchFamily="34" charset="-122"/>
                  <a:cs typeface="Calibri" pitchFamily="34" charset="-120"/>
                </a:rPr>
                <a:t>No mention of </a:t>
              </a:r>
              <a:r>
                <a:rPr lang="en-US" sz="3600" b="1">
                  <a:solidFill>
                    <a:srgbClr val="27AE60"/>
                  </a:solidFill>
                  <a:latin typeface="Calibri" pitchFamily="34" charset="0"/>
                  <a:ea typeface="Calibri" pitchFamily="34" charset="-122"/>
                  <a:cs typeface="Calibri" pitchFamily="34" charset="-120"/>
                </a:rPr>
                <a:t>global OHC or EEI</a:t>
              </a:r>
              <a:endParaRPr lang="en-US" sz="36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B4A7C"/>
        </a:solidFill>
        <a:effectLst/>
      </p:bgPr>
    </p:bg>
    <p:spTree>
      <p:nvGrpSpPr>
        <p:cNvPr id="1" name="">
          <a:extLst>
            <a:ext uri="{FF2B5EF4-FFF2-40B4-BE49-F238E27FC236}">
              <a16:creationId xmlns:a16="http://schemas.microsoft.com/office/drawing/2014/main" id="{13F9D20D-19DD-F47F-E617-7884798CCC07}"/>
            </a:ext>
          </a:extLst>
        </p:cNvPr>
        <p:cNvGrpSpPr/>
        <p:nvPr/>
      </p:nvGrpSpPr>
      <p:grpSpPr>
        <a:xfrm>
          <a:off x="0" y="0"/>
          <a:ext cx="0" cy="0"/>
          <a:chOff x="0" y="0"/>
          <a:chExt cx="0" cy="0"/>
        </a:xfrm>
      </p:grpSpPr>
      <p:sp>
        <p:nvSpPr>
          <p:cNvPr id="18" name="Text 0">
            <a:extLst>
              <a:ext uri="{FF2B5EF4-FFF2-40B4-BE49-F238E27FC236}">
                <a16:creationId xmlns:a16="http://schemas.microsoft.com/office/drawing/2014/main" id="{76E29CD7-042B-FECE-6939-9BA46B452169}"/>
              </a:ext>
            </a:extLst>
          </p:cNvPr>
          <p:cNvSpPr/>
          <p:nvPr/>
        </p:nvSpPr>
        <p:spPr>
          <a:xfrm>
            <a:off x="853440" y="304801"/>
            <a:ext cx="10485120" cy="731520"/>
          </a:xfrm>
          <a:prstGeom prst="rect">
            <a:avLst/>
          </a:prstGeom>
          <a:noFill/>
          <a:ln/>
        </p:spPr>
        <p:txBody>
          <a:bodyPr wrap="square" lIns="0" tIns="0" rIns="0" bIns="0" rtlCol="0" anchor="ctr"/>
          <a:lstStyle/>
          <a:p>
            <a:r>
              <a:rPr lang="en-US" sz="4000" b="1">
                <a:solidFill>
                  <a:srgbClr val="FFFFFF"/>
                </a:solidFill>
                <a:latin typeface="Georgia" pitchFamily="34" charset="0"/>
                <a:ea typeface="Georgia" pitchFamily="34" charset="-122"/>
                <a:cs typeface="Georgia" pitchFamily="34" charset="-120"/>
              </a:rPr>
              <a:t>The Trenberth ClimateGate email</a:t>
            </a:r>
            <a:endParaRPr lang="en-US" sz="4000"/>
          </a:p>
        </p:txBody>
      </p:sp>
      <p:sp>
        <p:nvSpPr>
          <p:cNvPr id="19" name="Shape 1">
            <a:extLst>
              <a:ext uri="{FF2B5EF4-FFF2-40B4-BE49-F238E27FC236}">
                <a16:creationId xmlns:a16="http://schemas.microsoft.com/office/drawing/2014/main" id="{344E03C3-0B66-269B-91D1-1314430C9D42}"/>
              </a:ext>
            </a:extLst>
          </p:cNvPr>
          <p:cNvSpPr/>
          <p:nvPr/>
        </p:nvSpPr>
        <p:spPr>
          <a:xfrm>
            <a:off x="853440" y="1031270"/>
            <a:ext cx="5852160" cy="4563343"/>
          </a:xfrm>
          <a:prstGeom prst="rect">
            <a:avLst/>
          </a:prstGeom>
          <a:solidFill>
            <a:srgbClr val="1E3456"/>
          </a:solidFill>
          <a:ln/>
        </p:spPr>
        <p:txBody>
          <a:bodyPr/>
          <a:lstStyle/>
          <a:p>
            <a:endParaRPr lang="en-US" sz="1801"/>
          </a:p>
        </p:txBody>
      </p:sp>
      <p:sp>
        <p:nvSpPr>
          <p:cNvPr id="20" name="Shape 2">
            <a:extLst>
              <a:ext uri="{FF2B5EF4-FFF2-40B4-BE49-F238E27FC236}">
                <a16:creationId xmlns:a16="http://schemas.microsoft.com/office/drawing/2014/main" id="{AAF65ABA-190E-C679-4F33-147A20CF4559}"/>
              </a:ext>
            </a:extLst>
          </p:cNvPr>
          <p:cNvSpPr/>
          <p:nvPr/>
        </p:nvSpPr>
        <p:spPr>
          <a:xfrm>
            <a:off x="853440" y="1031271"/>
            <a:ext cx="5852160" cy="1704047"/>
          </a:xfrm>
          <a:prstGeom prst="rect">
            <a:avLst/>
          </a:prstGeom>
          <a:solidFill>
            <a:srgbClr val="1B2A4A"/>
          </a:solidFill>
          <a:ln/>
        </p:spPr>
        <p:txBody>
          <a:bodyPr/>
          <a:lstStyle/>
          <a:p>
            <a:endParaRPr lang="en-US" sz="1801"/>
          </a:p>
        </p:txBody>
      </p:sp>
      <p:sp>
        <p:nvSpPr>
          <p:cNvPr id="21" name="Text 3">
            <a:extLst>
              <a:ext uri="{FF2B5EF4-FFF2-40B4-BE49-F238E27FC236}">
                <a16:creationId xmlns:a16="http://schemas.microsoft.com/office/drawing/2014/main" id="{693782F5-B294-70D7-AF9D-E0C13AD9E944}"/>
              </a:ext>
            </a:extLst>
          </p:cNvPr>
          <p:cNvSpPr/>
          <p:nvPr/>
        </p:nvSpPr>
        <p:spPr>
          <a:xfrm>
            <a:off x="1097280" y="1128806"/>
            <a:ext cx="5364480" cy="1487424"/>
          </a:xfrm>
          <a:prstGeom prst="rect">
            <a:avLst/>
          </a:prstGeom>
          <a:noFill/>
          <a:ln/>
        </p:spPr>
        <p:txBody>
          <a:bodyPr wrap="square" lIns="0" tIns="0" rIns="0" bIns="0" rtlCol="0" anchor="ctr"/>
          <a:lstStyle/>
          <a:p>
            <a:r>
              <a:rPr lang="en-US" sz="1600" dirty="0">
                <a:solidFill>
                  <a:srgbClr val="C8D6E5"/>
                </a:solidFill>
                <a:latin typeface="Consolas" pitchFamily="34" charset="0"/>
                <a:ea typeface="Consolas" pitchFamily="34" charset="-122"/>
                <a:cs typeface="Consolas" pitchFamily="34" charset="-120"/>
              </a:rPr>
              <a:t>From: Kevin Trenberth &lt;</a:t>
            </a:r>
            <a:r>
              <a:rPr lang="en-US" sz="1600" dirty="0" err="1">
                <a:solidFill>
                  <a:srgbClr val="C8D6E5"/>
                </a:solidFill>
                <a:latin typeface="Consolas" pitchFamily="34" charset="0"/>
                <a:ea typeface="Consolas" pitchFamily="34" charset="-122"/>
                <a:cs typeface="Consolas" pitchFamily="34" charset="-120"/>
              </a:rPr>
              <a:t>k.trenberth</a:t>
            </a:r>
            <a:r>
              <a:rPr lang="en-US" sz="1600" dirty="0">
                <a:solidFill>
                  <a:srgbClr val="C8D6E5"/>
                </a:solidFill>
                <a:latin typeface="Consolas" pitchFamily="34" charset="0"/>
                <a:ea typeface="Consolas" pitchFamily="34" charset="-122"/>
                <a:cs typeface="Consolas" pitchFamily="34" charset="-120"/>
              </a:rPr>
              <a:t>@...&gt;</a:t>
            </a:r>
            <a:endParaRPr lang="en-US" sz="1600" dirty="0"/>
          </a:p>
          <a:p>
            <a:r>
              <a:rPr lang="en-US" sz="1600" dirty="0">
                <a:solidFill>
                  <a:srgbClr val="C8D6E5"/>
                </a:solidFill>
                <a:latin typeface="Consolas" pitchFamily="34" charset="0"/>
                <a:ea typeface="Consolas" pitchFamily="34" charset="-122"/>
                <a:cs typeface="Consolas" pitchFamily="34" charset="-120"/>
              </a:rPr>
              <a:t>To: Michael Mann &lt;</a:t>
            </a:r>
            <a:r>
              <a:rPr lang="en-US" sz="1600" dirty="0" err="1">
                <a:solidFill>
                  <a:srgbClr val="C8D6E5"/>
                </a:solidFill>
                <a:latin typeface="Consolas" pitchFamily="34" charset="0"/>
                <a:ea typeface="Consolas" pitchFamily="34" charset="-122"/>
                <a:cs typeface="Consolas" pitchFamily="34" charset="-120"/>
              </a:rPr>
              <a:t>mann</a:t>
            </a:r>
            <a:r>
              <a:rPr lang="en-US" sz="1600" dirty="0">
                <a:solidFill>
                  <a:srgbClr val="C8D6E5"/>
                </a:solidFill>
                <a:latin typeface="Consolas" pitchFamily="34" charset="0"/>
                <a:ea typeface="Consolas" pitchFamily="34" charset="-122"/>
                <a:cs typeface="Consolas" pitchFamily="34" charset="-120"/>
              </a:rPr>
              <a:t>@...&gt;</a:t>
            </a:r>
            <a:endParaRPr lang="en-US" sz="1600" dirty="0"/>
          </a:p>
          <a:p>
            <a:r>
              <a:rPr lang="en-US" sz="1200" dirty="0">
                <a:solidFill>
                  <a:srgbClr val="7B8FA3"/>
                </a:solidFill>
                <a:latin typeface="Consolas" pitchFamily="34" charset="0"/>
                <a:ea typeface="Consolas" pitchFamily="34" charset="-122"/>
                <a:cs typeface="Consolas" pitchFamily="34" charset="-120"/>
              </a:rPr>
              <a:t>Cc: S. Schneider, M. Allen, P. Stott, P.D. Jones, B. Santer,</a:t>
            </a:r>
            <a:endParaRPr lang="en-US" sz="1600" dirty="0"/>
          </a:p>
          <a:p>
            <a:r>
              <a:rPr lang="en-US" sz="1200" dirty="0">
                <a:solidFill>
                  <a:srgbClr val="7B8FA3"/>
                </a:solidFill>
                <a:latin typeface="Consolas" pitchFamily="34" charset="0"/>
                <a:ea typeface="Consolas" pitchFamily="34" charset="-122"/>
                <a:cs typeface="Consolas" pitchFamily="34" charset="-120"/>
              </a:rPr>
              <a:t>      T. Wigley, T.R. Karl, G. Schmidt, J. Hansen, M. Oppenheimer</a:t>
            </a:r>
            <a:endParaRPr lang="en-US" sz="1600" dirty="0"/>
          </a:p>
          <a:p>
            <a:r>
              <a:rPr lang="en-US" sz="1600" dirty="0">
                <a:solidFill>
                  <a:srgbClr val="C8D6E5"/>
                </a:solidFill>
                <a:latin typeface="Consolas" pitchFamily="34" charset="0"/>
                <a:ea typeface="Consolas" pitchFamily="34" charset="-122"/>
                <a:cs typeface="Consolas" pitchFamily="34" charset="-120"/>
              </a:rPr>
              <a:t>Subject: Re: BBC U-turn on climate</a:t>
            </a:r>
            <a:endParaRPr lang="en-US" sz="1600" dirty="0"/>
          </a:p>
          <a:p>
            <a:r>
              <a:rPr lang="en-US" sz="1600" dirty="0">
                <a:solidFill>
                  <a:srgbClr val="7B8FA3"/>
                </a:solidFill>
                <a:latin typeface="Consolas" pitchFamily="34" charset="0"/>
                <a:ea typeface="Consolas" pitchFamily="34" charset="-122"/>
                <a:cs typeface="Consolas" pitchFamily="34" charset="-120"/>
              </a:rPr>
              <a:t>Date: Mon, 12 Oct 2009 08:57:37 -0600</a:t>
            </a:r>
            <a:endParaRPr lang="en-US" sz="1600" dirty="0"/>
          </a:p>
        </p:txBody>
      </p:sp>
      <p:sp>
        <p:nvSpPr>
          <p:cNvPr id="22" name="Text 4">
            <a:extLst>
              <a:ext uri="{FF2B5EF4-FFF2-40B4-BE49-F238E27FC236}">
                <a16:creationId xmlns:a16="http://schemas.microsoft.com/office/drawing/2014/main" id="{00B2AA0A-3B21-7E7D-65AC-E13622AE7853}"/>
              </a:ext>
            </a:extLst>
          </p:cNvPr>
          <p:cNvSpPr/>
          <p:nvPr/>
        </p:nvSpPr>
        <p:spPr>
          <a:xfrm>
            <a:off x="1158240" y="2919612"/>
            <a:ext cx="5242560" cy="2535936"/>
          </a:xfrm>
          <a:prstGeom prst="rect">
            <a:avLst/>
          </a:prstGeom>
          <a:noFill/>
          <a:ln/>
        </p:spPr>
        <p:txBody>
          <a:bodyPr wrap="square" lIns="0" tIns="0" rIns="0" bIns="0" rtlCol="0" anchor="t" anchorCtr="0"/>
          <a:lstStyle/>
          <a:p>
            <a:r>
              <a:rPr lang="en-US" sz="1733" dirty="0">
                <a:solidFill>
                  <a:srgbClr val="FFFFFF"/>
                </a:solidFill>
                <a:latin typeface="Consolas" panose="020B0609020204030204" pitchFamily="49" charset="0"/>
                <a:ea typeface="Georgia" pitchFamily="34" charset="-122"/>
                <a:cs typeface="Consolas" panose="020B0609020204030204" pitchFamily="49" charset="0"/>
              </a:rPr>
              <a:t>“The fact is that we can’t account for the lack of warming at the moment and it is a </a:t>
            </a:r>
            <a:r>
              <a:rPr lang="en-US" sz="2000" b="1" dirty="0">
                <a:solidFill>
                  <a:srgbClr val="FFFF00"/>
                </a:solidFill>
                <a:latin typeface="Consolas" panose="020B0609020204030204" pitchFamily="49" charset="0"/>
                <a:ea typeface="Georgia" pitchFamily="34" charset="-122"/>
                <a:cs typeface="Consolas" panose="020B0609020204030204" pitchFamily="49" charset="0"/>
              </a:rPr>
              <a:t>travesty</a:t>
            </a:r>
            <a:r>
              <a:rPr lang="en-US" sz="1733" dirty="0">
                <a:solidFill>
                  <a:srgbClr val="FFFFFF"/>
                </a:solidFill>
                <a:latin typeface="Consolas" panose="020B0609020204030204" pitchFamily="49" charset="0"/>
                <a:ea typeface="Georgia" pitchFamily="34" charset="-122"/>
                <a:cs typeface="Consolas" panose="020B0609020204030204" pitchFamily="49" charset="0"/>
              </a:rPr>
              <a:t> that we can’t.</a:t>
            </a:r>
            <a:br>
              <a:rPr lang="en-US" sz="1733" dirty="0">
                <a:solidFill>
                  <a:srgbClr val="FFFFFF"/>
                </a:solidFill>
                <a:latin typeface="Consolas" panose="020B0609020204030204" pitchFamily="49" charset="0"/>
                <a:ea typeface="Georgia" pitchFamily="34" charset="-122"/>
                <a:cs typeface="Consolas" panose="020B0609020204030204" pitchFamily="49" charset="0"/>
              </a:rPr>
            </a:br>
            <a:br>
              <a:rPr lang="en-US" sz="1733" dirty="0">
                <a:solidFill>
                  <a:srgbClr val="FFFFFF"/>
                </a:solidFill>
                <a:latin typeface="Consolas" panose="020B0609020204030204" pitchFamily="49" charset="0"/>
                <a:ea typeface="Georgia" pitchFamily="34" charset="-122"/>
                <a:cs typeface="Consolas" panose="020B0609020204030204" pitchFamily="49" charset="0"/>
              </a:rPr>
            </a:br>
            <a:r>
              <a:rPr lang="en-US" sz="1733" dirty="0">
                <a:solidFill>
                  <a:srgbClr val="FFFFFF"/>
                </a:solidFill>
                <a:latin typeface="Consolas" panose="020B0609020204030204" pitchFamily="49" charset="0"/>
                <a:ea typeface="Georgia" pitchFamily="34" charset="-122"/>
                <a:cs typeface="Consolas" panose="020B0609020204030204" pitchFamily="49" charset="0"/>
              </a:rPr>
              <a:t>The CERES data published in the August BAMS 09 supplement on 2008 shows there should be even more warming: </a:t>
            </a:r>
            <a:r>
              <a:rPr lang="en-US" sz="2000" b="1" dirty="0">
                <a:solidFill>
                  <a:srgbClr val="FFFF00"/>
                </a:solidFill>
                <a:latin typeface="Consolas" panose="020B0609020204030204" pitchFamily="49" charset="0"/>
                <a:ea typeface="Georgia" pitchFamily="34" charset="-122"/>
                <a:cs typeface="Consolas" panose="020B0609020204030204" pitchFamily="49" charset="0"/>
              </a:rPr>
              <a:t>but the data are surely wrong. Our observing system is inadequate</a:t>
            </a:r>
            <a:r>
              <a:rPr lang="en-US" sz="1733" dirty="0">
                <a:solidFill>
                  <a:srgbClr val="FFFFFF"/>
                </a:solidFill>
                <a:latin typeface="Consolas" panose="020B0609020204030204" pitchFamily="49" charset="0"/>
                <a:ea typeface="Georgia" pitchFamily="34" charset="-122"/>
                <a:cs typeface="Consolas" panose="020B0609020204030204" pitchFamily="49" charset="0"/>
              </a:rPr>
              <a:t>.”</a:t>
            </a:r>
          </a:p>
        </p:txBody>
      </p:sp>
      <p:sp>
        <p:nvSpPr>
          <p:cNvPr id="23" name="Text 5">
            <a:extLst>
              <a:ext uri="{FF2B5EF4-FFF2-40B4-BE49-F238E27FC236}">
                <a16:creationId xmlns:a16="http://schemas.microsoft.com/office/drawing/2014/main" id="{CEA00989-2F98-D208-FFE5-15A1B075C649}"/>
              </a:ext>
            </a:extLst>
          </p:cNvPr>
          <p:cNvSpPr/>
          <p:nvPr/>
        </p:nvSpPr>
        <p:spPr>
          <a:xfrm>
            <a:off x="1158240" y="3774470"/>
            <a:ext cx="5242560" cy="1402080"/>
          </a:xfrm>
          <a:prstGeom prst="rect">
            <a:avLst/>
          </a:prstGeom>
          <a:noFill/>
          <a:ln/>
        </p:spPr>
        <p:txBody>
          <a:bodyPr wrap="square" lIns="0" tIns="0" rIns="0" bIns="0" rtlCol="0" anchor="ctr"/>
          <a:lstStyle/>
          <a:p>
            <a:endParaRPr lang="en-US" sz="1600"/>
          </a:p>
        </p:txBody>
      </p:sp>
      <p:grpSp>
        <p:nvGrpSpPr>
          <p:cNvPr id="24" name="Group 23">
            <a:extLst>
              <a:ext uri="{FF2B5EF4-FFF2-40B4-BE49-F238E27FC236}">
                <a16:creationId xmlns:a16="http://schemas.microsoft.com/office/drawing/2014/main" id="{C866928A-D646-6036-83D8-B6EEA61A68A6}"/>
              </a:ext>
            </a:extLst>
          </p:cNvPr>
          <p:cNvGrpSpPr/>
          <p:nvPr/>
        </p:nvGrpSpPr>
        <p:grpSpPr>
          <a:xfrm>
            <a:off x="7071360" y="884966"/>
            <a:ext cx="4754880" cy="4437888"/>
            <a:chOff x="7071360" y="1133856"/>
            <a:chExt cx="4754880" cy="4437888"/>
          </a:xfrm>
        </p:grpSpPr>
        <p:sp>
          <p:nvSpPr>
            <p:cNvPr id="25" name="Text 6">
              <a:extLst>
                <a:ext uri="{FF2B5EF4-FFF2-40B4-BE49-F238E27FC236}">
                  <a16:creationId xmlns:a16="http://schemas.microsoft.com/office/drawing/2014/main" id="{760888DA-A461-4008-F4CE-61EE86CF85C4}"/>
                </a:ext>
              </a:extLst>
            </p:cNvPr>
            <p:cNvSpPr/>
            <p:nvPr/>
          </p:nvSpPr>
          <p:spPr>
            <a:xfrm>
              <a:off x="7071360" y="1133856"/>
              <a:ext cx="4754880" cy="548640"/>
            </a:xfrm>
            <a:prstGeom prst="rect">
              <a:avLst/>
            </a:prstGeom>
            <a:noFill/>
            <a:ln/>
          </p:spPr>
          <p:txBody>
            <a:bodyPr wrap="square" lIns="0" tIns="0" rIns="0" bIns="0" rtlCol="0" anchor="ctr"/>
            <a:lstStyle/>
            <a:p>
              <a:r>
                <a:rPr lang="en-US" sz="1801" b="1">
                  <a:solidFill>
                    <a:srgbClr val="E8503A"/>
                  </a:solidFill>
                  <a:latin typeface="Georgia" pitchFamily="34" charset="0"/>
                  <a:ea typeface="Georgia" pitchFamily="34" charset="-122"/>
                  <a:cs typeface="Georgia" pitchFamily="34" charset="-120"/>
                </a:rPr>
                <a:t>What followed (2009–2021)</a:t>
              </a:r>
              <a:endParaRPr lang="en-US" sz="1801"/>
            </a:p>
          </p:txBody>
        </p:sp>
        <p:sp>
          <p:nvSpPr>
            <p:cNvPr id="26" name="Shape 7">
              <a:extLst>
                <a:ext uri="{FF2B5EF4-FFF2-40B4-BE49-F238E27FC236}">
                  <a16:creationId xmlns:a16="http://schemas.microsoft.com/office/drawing/2014/main" id="{6F44AE38-C851-D1E1-A449-D7148D2A8FD4}"/>
                </a:ext>
              </a:extLst>
            </p:cNvPr>
            <p:cNvSpPr/>
            <p:nvPr/>
          </p:nvSpPr>
          <p:spPr>
            <a:xfrm>
              <a:off x="7071360" y="1804416"/>
              <a:ext cx="4754880" cy="877824"/>
            </a:xfrm>
            <a:prstGeom prst="rect">
              <a:avLst/>
            </a:prstGeom>
            <a:solidFill>
              <a:srgbClr val="1E3456"/>
            </a:solidFill>
            <a:ln/>
          </p:spPr>
          <p:txBody>
            <a:bodyPr/>
            <a:lstStyle/>
            <a:p>
              <a:endParaRPr lang="en-US" sz="1801"/>
            </a:p>
          </p:txBody>
        </p:sp>
        <p:sp>
          <p:nvSpPr>
            <p:cNvPr id="27" name="Shape 8">
              <a:extLst>
                <a:ext uri="{FF2B5EF4-FFF2-40B4-BE49-F238E27FC236}">
                  <a16:creationId xmlns:a16="http://schemas.microsoft.com/office/drawing/2014/main" id="{CF1EB7A9-955A-5EAA-335E-997414DB7F71}"/>
                </a:ext>
              </a:extLst>
            </p:cNvPr>
            <p:cNvSpPr/>
            <p:nvPr/>
          </p:nvSpPr>
          <p:spPr>
            <a:xfrm>
              <a:off x="7071360" y="1804416"/>
              <a:ext cx="73152" cy="877824"/>
            </a:xfrm>
            <a:prstGeom prst="rect">
              <a:avLst/>
            </a:prstGeom>
            <a:solidFill>
              <a:srgbClr val="F5B041"/>
            </a:solidFill>
            <a:ln/>
          </p:spPr>
          <p:txBody>
            <a:bodyPr/>
            <a:lstStyle/>
            <a:p>
              <a:endParaRPr lang="en-US" sz="1801"/>
            </a:p>
          </p:txBody>
        </p:sp>
        <p:sp>
          <p:nvSpPr>
            <p:cNvPr id="28" name="Text 9">
              <a:extLst>
                <a:ext uri="{FF2B5EF4-FFF2-40B4-BE49-F238E27FC236}">
                  <a16:creationId xmlns:a16="http://schemas.microsoft.com/office/drawing/2014/main" id="{DB884093-34CB-0E30-30FF-9433D354EBB3}"/>
                </a:ext>
              </a:extLst>
            </p:cNvPr>
            <p:cNvSpPr/>
            <p:nvPr/>
          </p:nvSpPr>
          <p:spPr>
            <a:xfrm>
              <a:off x="7315200" y="1804416"/>
              <a:ext cx="4328160" cy="877824"/>
            </a:xfrm>
            <a:prstGeom prst="rect">
              <a:avLst/>
            </a:prstGeom>
            <a:noFill/>
            <a:ln/>
          </p:spPr>
          <p:txBody>
            <a:bodyPr wrap="square" lIns="0" tIns="0" rIns="0" bIns="0" rtlCol="0" anchor="ctr"/>
            <a:lstStyle/>
            <a:p>
              <a:r>
                <a:rPr lang="en-US" sz="1600">
                  <a:solidFill>
                    <a:srgbClr val="C8D6E5"/>
                  </a:solidFill>
                  <a:latin typeface="Calibri" pitchFamily="34" charset="0"/>
                  <a:ea typeface="Calibri" pitchFamily="34" charset="-122"/>
                  <a:cs typeface="Calibri" pitchFamily="34" charset="-120"/>
                </a:rPr>
                <a:t>Trenberth et al. repurposed Argo as global energy accounting tool</a:t>
              </a:r>
              <a:endParaRPr lang="en-US" sz="1600"/>
            </a:p>
          </p:txBody>
        </p:sp>
        <p:sp>
          <p:nvSpPr>
            <p:cNvPr id="29" name="Shape 10">
              <a:extLst>
                <a:ext uri="{FF2B5EF4-FFF2-40B4-BE49-F238E27FC236}">
                  <a16:creationId xmlns:a16="http://schemas.microsoft.com/office/drawing/2014/main" id="{6C47D26C-E45B-B976-D130-FEC81C4E6994}"/>
                </a:ext>
              </a:extLst>
            </p:cNvPr>
            <p:cNvSpPr/>
            <p:nvPr/>
          </p:nvSpPr>
          <p:spPr>
            <a:xfrm>
              <a:off x="7071360" y="2767584"/>
              <a:ext cx="4754880" cy="877824"/>
            </a:xfrm>
            <a:prstGeom prst="rect">
              <a:avLst/>
            </a:prstGeom>
            <a:solidFill>
              <a:srgbClr val="1E3456"/>
            </a:solidFill>
            <a:ln/>
          </p:spPr>
          <p:txBody>
            <a:bodyPr/>
            <a:lstStyle/>
            <a:p>
              <a:endParaRPr lang="en-US" sz="1801"/>
            </a:p>
          </p:txBody>
        </p:sp>
        <p:sp>
          <p:nvSpPr>
            <p:cNvPr id="30" name="Shape 11">
              <a:extLst>
                <a:ext uri="{FF2B5EF4-FFF2-40B4-BE49-F238E27FC236}">
                  <a16:creationId xmlns:a16="http://schemas.microsoft.com/office/drawing/2014/main" id="{FA130785-A54C-47A4-709E-67514053052C}"/>
                </a:ext>
              </a:extLst>
            </p:cNvPr>
            <p:cNvSpPr/>
            <p:nvPr/>
          </p:nvSpPr>
          <p:spPr>
            <a:xfrm>
              <a:off x="7071360" y="2767584"/>
              <a:ext cx="73152" cy="877824"/>
            </a:xfrm>
            <a:prstGeom prst="rect">
              <a:avLst/>
            </a:prstGeom>
            <a:solidFill>
              <a:srgbClr val="F5B041"/>
            </a:solidFill>
            <a:ln/>
          </p:spPr>
          <p:txBody>
            <a:bodyPr/>
            <a:lstStyle/>
            <a:p>
              <a:endParaRPr lang="en-US" sz="1801"/>
            </a:p>
          </p:txBody>
        </p:sp>
        <p:sp>
          <p:nvSpPr>
            <p:cNvPr id="31" name="Text 12">
              <a:extLst>
                <a:ext uri="{FF2B5EF4-FFF2-40B4-BE49-F238E27FC236}">
                  <a16:creationId xmlns:a16="http://schemas.microsoft.com/office/drawing/2014/main" id="{9036DE21-22FD-88B9-FEBD-C1BE2E363AFC}"/>
                </a:ext>
              </a:extLst>
            </p:cNvPr>
            <p:cNvSpPr/>
            <p:nvPr/>
          </p:nvSpPr>
          <p:spPr>
            <a:xfrm>
              <a:off x="7315200" y="2767584"/>
              <a:ext cx="4328160" cy="877824"/>
            </a:xfrm>
            <a:prstGeom prst="rect">
              <a:avLst/>
            </a:prstGeom>
            <a:noFill/>
            <a:ln/>
          </p:spPr>
          <p:txBody>
            <a:bodyPr wrap="square" lIns="0" tIns="0" rIns="0" bIns="0" rtlCol="0" anchor="ctr"/>
            <a:lstStyle/>
            <a:p>
              <a:r>
                <a:rPr lang="en-US" sz="1600">
                  <a:solidFill>
                    <a:srgbClr val="C8D6E5"/>
                  </a:solidFill>
                  <a:latin typeface="Calibri" pitchFamily="34" charset="0"/>
                  <a:ea typeface="Calibri" pitchFamily="34" charset="-122"/>
                  <a:cs typeface="Calibri" pitchFamily="34" charset="-120"/>
                </a:rPr>
                <a:t>Loeb et al. (2009): “objective constrainment” forces CERES → Argo OHC</a:t>
              </a:r>
              <a:endParaRPr lang="en-US" sz="1600"/>
            </a:p>
          </p:txBody>
        </p:sp>
        <p:sp>
          <p:nvSpPr>
            <p:cNvPr id="32" name="Shape 13">
              <a:extLst>
                <a:ext uri="{FF2B5EF4-FFF2-40B4-BE49-F238E27FC236}">
                  <a16:creationId xmlns:a16="http://schemas.microsoft.com/office/drawing/2014/main" id="{EAF53BC0-DDD9-B658-03DC-26E813E24DA9}"/>
                </a:ext>
              </a:extLst>
            </p:cNvPr>
            <p:cNvSpPr/>
            <p:nvPr/>
          </p:nvSpPr>
          <p:spPr>
            <a:xfrm>
              <a:off x="7071360" y="3730752"/>
              <a:ext cx="4754880" cy="877824"/>
            </a:xfrm>
            <a:prstGeom prst="rect">
              <a:avLst/>
            </a:prstGeom>
            <a:solidFill>
              <a:srgbClr val="1E3456"/>
            </a:solidFill>
            <a:ln/>
          </p:spPr>
          <p:txBody>
            <a:bodyPr/>
            <a:lstStyle/>
            <a:p>
              <a:endParaRPr lang="en-US" sz="1801"/>
            </a:p>
          </p:txBody>
        </p:sp>
        <p:sp>
          <p:nvSpPr>
            <p:cNvPr id="33" name="Shape 14">
              <a:extLst>
                <a:ext uri="{FF2B5EF4-FFF2-40B4-BE49-F238E27FC236}">
                  <a16:creationId xmlns:a16="http://schemas.microsoft.com/office/drawing/2014/main" id="{5C660772-D473-EDDE-E9BA-C9D9A9DD1D7A}"/>
                </a:ext>
              </a:extLst>
            </p:cNvPr>
            <p:cNvSpPr/>
            <p:nvPr/>
          </p:nvSpPr>
          <p:spPr>
            <a:xfrm>
              <a:off x="7071360" y="3730752"/>
              <a:ext cx="73152" cy="877824"/>
            </a:xfrm>
            <a:prstGeom prst="rect">
              <a:avLst/>
            </a:prstGeom>
            <a:solidFill>
              <a:srgbClr val="F5B041"/>
            </a:solidFill>
            <a:ln/>
          </p:spPr>
          <p:txBody>
            <a:bodyPr/>
            <a:lstStyle/>
            <a:p>
              <a:endParaRPr lang="en-US" sz="1801"/>
            </a:p>
          </p:txBody>
        </p:sp>
        <p:sp>
          <p:nvSpPr>
            <p:cNvPr id="34" name="Text 15">
              <a:extLst>
                <a:ext uri="{FF2B5EF4-FFF2-40B4-BE49-F238E27FC236}">
                  <a16:creationId xmlns:a16="http://schemas.microsoft.com/office/drawing/2014/main" id="{DA58EB87-BEB8-97E7-D812-0DB93A2BA7AE}"/>
                </a:ext>
              </a:extLst>
            </p:cNvPr>
            <p:cNvSpPr/>
            <p:nvPr/>
          </p:nvSpPr>
          <p:spPr>
            <a:xfrm>
              <a:off x="7315200" y="3730752"/>
              <a:ext cx="4328160" cy="877824"/>
            </a:xfrm>
            <a:prstGeom prst="rect">
              <a:avLst/>
            </a:prstGeom>
            <a:noFill/>
            <a:ln/>
          </p:spPr>
          <p:txBody>
            <a:bodyPr wrap="square" lIns="0" tIns="0" rIns="0" bIns="0" rtlCol="0" anchor="ctr"/>
            <a:lstStyle/>
            <a:p>
              <a:r>
                <a:rPr lang="en-US" sz="1600">
                  <a:solidFill>
                    <a:srgbClr val="C8D6E5"/>
                  </a:solidFill>
                  <a:latin typeface="Calibri" pitchFamily="34" charset="0"/>
                  <a:ea typeface="Calibri" pitchFamily="34" charset="-122"/>
                  <a:cs typeface="Calibri" pitchFamily="34" charset="-120"/>
                </a:rPr>
                <a:t>von Schuckmann et al. (2016): “An imperative to monitor Earth’s energy imbalance”</a:t>
              </a:r>
              <a:endParaRPr lang="en-US" sz="1600"/>
            </a:p>
          </p:txBody>
        </p:sp>
        <p:sp>
          <p:nvSpPr>
            <p:cNvPr id="35" name="Shape 16">
              <a:extLst>
                <a:ext uri="{FF2B5EF4-FFF2-40B4-BE49-F238E27FC236}">
                  <a16:creationId xmlns:a16="http://schemas.microsoft.com/office/drawing/2014/main" id="{332A0A82-04DD-9F80-5D40-63802AC3CE7F}"/>
                </a:ext>
              </a:extLst>
            </p:cNvPr>
            <p:cNvSpPr/>
            <p:nvPr/>
          </p:nvSpPr>
          <p:spPr>
            <a:xfrm>
              <a:off x="7071360" y="4693920"/>
              <a:ext cx="4754880" cy="877824"/>
            </a:xfrm>
            <a:prstGeom prst="rect">
              <a:avLst/>
            </a:prstGeom>
            <a:solidFill>
              <a:srgbClr val="1E3456"/>
            </a:solidFill>
            <a:ln/>
          </p:spPr>
          <p:txBody>
            <a:bodyPr/>
            <a:lstStyle/>
            <a:p>
              <a:endParaRPr lang="en-US" sz="1801"/>
            </a:p>
          </p:txBody>
        </p:sp>
        <p:sp>
          <p:nvSpPr>
            <p:cNvPr id="36" name="Shape 17">
              <a:extLst>
                <a:ext uri="{FF2B5EF4-FFF2-40B4-BE49-F238E27FC236}">
                  <a16:creationId xmlns:a16="http://schemas.microsoft.com/office/drawing/2014/main" id="{D0682DCB-7E02-8F36-F091-A54DB6068107}"/>
                </a:ext>
              </a:extLst>
            </p:cNvPr>
            <p:cNvSpPr/>
            <p:nvPr/>
          </p:nvSpPr>
          <p:spPr>
            <a:xfrm>
              <a:off x="7071360" y="4693920"/>
              <a:ext cx="73152" cy="877824"/>
            </a:xfrm>
            <a:prstGeom prst="rect">
              <a:avLst/>
            </a:prstGeom>
            <a:solidFill>
              <a:srgbClr val="F5B041"/>
            </a:solidFill>
            <a:ln/>
          </p:spPr>
          <p:txBody>
            <a:bodyPr/>
            <a:lstStyle/>
            <a:p>
              <a:endParaRPr lang="en-US" sz="1801"/>
            </a:p>
          </p:txBody>
        </p:sp>
        <p:sp>
          <p:nvSpPr>
            <p:cNvPr id="37" name="Text 18">
              <a:extLst>
                <a:ext uri="{FF2B5EF4-FFF2-40B4-BE49-F238E27FC236}">
                  <a16:creationId xmlns:a16="http://schemas.microsoft.com/office/drawing/2014/main" id="{44CDB4DE-3105-A8CC-23EC-81449A328B7C}"/>
                </a:ext>
              </a:extLst>
            </p:cNvPr>
            <p:cNvSpPr/>
            <p:nvPr/>
          </p:nvSpPr>
          <p:spPr>
            <a:xfrm>
              <a:off x="7315200" y="4693920"/>
              <a:ext cx="4328160" cy="877824"/>
            </a:xfrm>
            <a:prstGeom prst="rect">
              <a:avLst/>
            </a:prstGeom>
            <a:noFill/>
            <a:ln/>
          </p:spPr>
          <p:txBody>
            <a:bodyPr wrap="square" lIns="0" tIns="0" rIns="0" bIns="0" rtlCol="0" anchor="ctr"/>
            <a:lstStyle/>
            <a:p>
              <a:r>
                <a:rPr lang="en-US" sz="1600">
                  <a:solidFill>
                    <a:srgbClr val="C8D6E5"/>
                  </a:solidFill>
                  <a:latin typeface="Calibri" pitchFamily="34" charset="0"/>
                  <a:ea typeface="Calibri" pitchFamily="34" charset="-122"/>
                  <a:cs typeface="Calibri" pitchFamily="34" charset="-120"/>
                </a:rPr>
                <a:t>IPCC AR6 (2021): codified as EEI = 0.7 ± 0.2 W/m²</a:t>
              </a:r>
              <a:endParaRPr lang="en-US" sz="1600"/>
            </a:p>
          </p:txBody>
        </p:sp>
      </p:grpSp>
      <p:grpSp>
        <p:nvGrpSpPr>
          <p:cNvPr id="3" name="Group 2">
            <a:extLst>
              <a:ext uri="{FF2B5EF4-FFF2-40B4-BE49-F238E27FC236}">
                <a16:creationId xmlns:a16="http://schemas.microsoft.com/office/drawing/2014/main" id="{9C10D099-E6B6-F490-E034-F74A9FB2AACB}"/>
              </a:ext>
            </a:extLst>
          </p:cNvPr>
          <p:cNvGrpSpPr/>
          <p:nvPr/>
        </p:nvGrpSpPr>
        <p:grpSpPr>
          <a:xfrm>
            <a:off x="0" y="5716533"/>
            <a:ext cx="12192000" cy="1141467"/>
            <a:chOff x="0" y="5716533"/>
            <a:chExt cx="12192000" cy="1141467"/>
          </a:xfrm>
        </p:grpSpPr>
        <p:sp>
          <p:nvSpPr>
            <p:cNvPr id="2" name="Rectangle 1">
              <a:extLst>
                <a:ext uri="{FF2B5EF4-FFF2-40B4-BE49-F238E27FC236}">
                  <a16:creationId xmlns:a16="http://schemas.microsoft.com/office/drawing/2014/main" id="{CD1DDF9E-9345-650F-8D53-48D0144A9802}"/>
                </a:ext>
              </a:extLst>
            </p:cNvPr>
            <p:cNvSpPr/>
            <p:nvPr/>
          </p:nvSpPr>
          <p:spPr>
            <a:xfrm>
              <a:off x="0" y="5716533"/>
              <a:ext cx="12192000" cy="1141467"/>
            </a:xfrm>
            <a:prstGeom prst="rect">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19">
              <a:extLst>
                <a:ext uri="{FF2B5EF4-FFF2-40B4-BE49-F238E27FC236}">
                  <a16:creationId xmlns:a16="http://schemas.microsoft.com/office/drawing/2014/main" id="{3CEF6856-4C93-AC42-D46A-D2DFFDF9B0FE}"/>
                </a:ext>
              </a:extLst>
            </p:cNvPr>
            <p:cNvSpPr/>
            <p:nvPr/>
          </p:nvSpPr>
          <p:spPr>
            <a:xfrm>
              <a:off x="0" y="5925313"/>
              <a:ext cx="12192000" cy="670560"/>
            </a:xfrm>
            <a:prstGeom prst="rect">
              <a:avLst/>
            </a:prstGeom>
            <a:noFill/>
            <a:ln/>
          </p:spPr>
          <p:txBody>
            <a:bodyPr wrap="square" lIns="0" tIns="0" rIns="0" bIns="0" rtlCol="0" anchor="ctr"/>
            <a:lstStyle/>
            <a:p>
              <a:pPr algn="ctr"/>
              <a:r>
                <a:rPr lang="en-US" sz="2400" b="1" i="1" dirty="0">
                  <a:solidFill>
                    <a:srgbClr val="FFFF00"/>
                  </a:solidFill>
                  <a:latin typeface="Georgia" pitchFamily="34" charset="0"/>
                  <a:ea typeface="Georgia" pitchFamily="34" charset="-122"/>
                  <a:cs typeface="Georgia" pitchFamily="34" charset="-120"/>
                </a:rPr>
                <a:t>When satellite measurements disagreed with</a:t>
              </a:r>
            </a:p>
            <a:p>
              <a:pPr algn="ctr"/>
              <a:r>
                <a:rPr lang="en-US" sz="2400" b="1" i="1" dirty="0">
                  <a:solidFill>
                    <a:srgbClr val="FFFF00"/>
                  </a:solidFill>
                  <a:latin typeface="Georgia" pitchFamily="34" charset="0"/>
                  <a:ea typeface="Georgia" pitchFamily="34" charset="-122"/>
                  <a:cs typeface="Georgia" pitchFamily="34" charset="-120"/>
                </a:rPr>
                <a:t>the models, </a:t>
              </a:r>
              <a:r>
                <a:rPr lang="en-US" sz="2400" b="1" i="1" dirty="0">
                  <a:solidFill>
                    <a:schemeClr val="bg1"/>
                  </a:solidFill>
                  <a:latin typeface="Georgia" pitchFamily="34" charset="0"/>
                  <a:ea typeface="Georgia" pitchFamily="34" charset="-122"/>
                  <a:cs typeface="Georgia" pitchFamily="34" charset="-120"/>
                </a:rPr>
                <a:t>they adjusted the </a:t>
              </a:r>
              <a:r>
                <a:rPr lang="en-US" sz="2400" b="1" i="1" u="sng" dirty="0">
                  <a:solidFill>
                    <a:schemeClr val="bg1"/>
                  </a:solidFill>
                  <a:latin typeface="Georgia" pitchFamily="34" charset="0"/>
                  <a:ea typeface="Georgia" pitchFamily="34" charset="-122"/>
                  <a:cs typeface="Georgia" pitchFamily="34" charset="-120"/>
                </a:rPr>
                <a:t>measurements</a:t>
              </a:r>
              <a:r>
                <a:rPr lang="en-US" sz="2400" b="1" i="1" dirty="0">
                  <a:solidFill>
                    <a:schemeClr val="bg1"/>
                  </a:solidFill>
                  <a:latin typeface="Georgia" pitchFamily="34" charset="0"/>
                  <a:ea typeface="Georgia" pitchFamily="34" charset="-122"/>
                  <a:cs typeface="Georgia" pitchFamily="34" charset="-120"/>
                </a:rPr>
                <a:t>.</a:t>
              </a:r>
              <a:endParaRPr lang="en-US" sz="2400" dirty="0">
                <a:solidFill>
                  <a:schemeClr val="bg1"/>
                </a:solidFill>
              </a:endParaRPr>
            </a:p>
          </p:txBody>
        </p:sp>
      </p:grpSp>
    </p:spTree>
    <p:extLst>
      <p:ext uri="{BB962C8B-B14F-4D97-AF65-F5344CB8AC3E}">
        <p14:creationId xmlns:p14="http://schemas.microsoft.com/office/powerpoint/2010/main" val="198462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 calcmode="lin" valueType="num">
                                      <p:cBhvr>
                                        <p:cTn id="14" dur="500" fill="hold"/>
                                        <p:tgtEl>
                                          <p:spTgt spid="3"/>
                                        </p:tgtEl>
                                        <p:attrNameLst>
                                          <p:attrName>style.rotation</p:attrName>
                                        </p:attrNameLst>
                                      </p:cBhvr>
                                      <p:tavLst>
                                        <p:tav tm="0">
                                          <p:val>
                                            <p:fltVal val="360"/>
                                          </p:val>
                                        </p:tav>
                                        <p:tav tm="100000">
                                          <p:val>
                                            <p:fltVal val="0"/>
                                          </p:val>
                                        </p:tav>
                                      </p:tavLst>
                                    </p:anim>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B4A7C"/>
        </a:solidFill>
        <a:effectLst/>
      </p:bgPr>
    </p:bg>
    <p:spTree>
      <p:nvGrpSpPr>
        <p:cNvPr id="1" name="">
          <a:extLst>
            <a:ext uri="{FF2B5EF4-FFF2-40B4-BE49-F238E27FC236}">
              <a16:creationId xmlns:a16="http://schemas.microsoft.com/office/drawing/2014/main" id="{6A05E434-DA2D-EDF8-80C2-AF0C118ED590}"/>
            </a:ext>
          </a:extLst>
        </p:cNvPr>
        <p:cNvGrpSpPr/>
        <p:nvPr/>
      </p:nvGrpSpPr>
      <p:grpSpPr>
        <a:xfrm>
          <a:off x="0" y="0"/>
          <a:ext cx="0" cy="0"/>
          <a:chOff x="0" y="0"/>
          <a:chExt cx="0" cy="0"/>
        </a:xfrm>
      </p:grpSpPr>
      <p:sp>
        <p:nvSpPr>
          <p:cNvPr id="18" name="Text 0">
            <a:extLst>
              <a:ext uri="{FF2B5EF4-FFF2-40B4-BE49-F238E27FC236}">
                <a16:creationId xmlns:a16="http://schemas.microsoft.com/office/drawing/2014/main" id="{14B4BFB2-4F48-76B6-FF59-B21FA8FA724F}"/>
              </a:ext>
            </a:extLst>
          </p:cNvPr>
          <p:cNvSpPr/>
          <p:nvPr/>
        </p:nvSpPr>
        <p:spPr>
          <a:xfrm>
            <a:off x="853440" y="609601"/>
            <a:ext cx="10485120" cy="609600"/>
          </a:xfrm>
          <a:prstGeom prst="rect">
            <a:avLst/>
          </a:prstGeom>
          <a:noFill/>
          <a:ln/>
        </p:spPr>
        <p:txBody>
          <a:bodyPr wrap="square" lIns="0" tIns="0" rIns="0" bIns="0" rtlCol="0" anchor="ctr"/>
          <a:lstStyle/>
          <a:p>
            <a:pPr algn="ctr"/>
            <a:r>
              <a:rPr lang="en-US" sz="4400" b="1">
                <a:solidFill>
                  <a:srgbClr val="FFFF00"/>
                </a:solidFill>
                <a:latin typeface="Georgia" pitchFamily="34" charset="0"/>
                <a:ea typeface="Georgia" pitchFamily="34" charset="-122"/>
                <a:cs typeface="Georgia" pitchFamily="34" charset="-120"/>
              </a:rPr>
              <a:t>Trenberth’s response to our paper</a:t>
            </a:r>
            <a:endParaRPr lang="en-US" sz="4400">
              <a:solidFill>
                <a:srgbClr val="FFFF00"/>
              </a:solidFill>
            </a:endParaRPr>
          </a:p>
        </p:txBody>
      </p:sp>
      <p:sp>
        <p:nvSpPr>
          <p:cNvPr id="19" name="Shape 1">
            <a:extLst>
              <a:ext uri="{FF2B5EF4-FFF2-40B4-BE49-F238E27FC236}">
                <a16:creationId xmlns:a16="http://schemas.microsoft.com/office/drawing/2014/main" id="{F9CFFF9E-F0FC-FD08-AA28-B1C09536CCFF}"/>
              </a:ext>
            </a:extLst>
          </p:cNvPr>
          <p:cNvSpPr/>
          <p:nvPr/>
        </p:nvSpPr>
        <p:spPr>
          <a:xfrm>
            <a:off x="1463040" y="1584961"/>
            <a:ext cx="9265920" cy="3413760"/>
          </a:xfrm>
          <a:prstGeom prst="rect">
            <a:avLst/>
          </a:prstGeom>
          <a:solidFill>
            <a:srgbClr val="8B1A1A"/>
          </a:solidFill>
          <a:ln/>
        </p:spPr>
        <p:txBody>
          <a:bodyPr/>
          <a:lstStyle/>
          <a:p>
            <a:endParaRPr lang="en-US" sz="1801"/>
          </a:p>
        </p:txBody>
      </p:sp>
      <p:sp>
        <p:nvSpPr>
          <p:cNvPr id="20" name="Text 2">
            <a:extLst>
              <a:ext uri="{FF2B5EF4-FFF2-40B4-BE49-F238E27FC236}">
                <a16:creationId xmlns:a16="http://schemas.microsoft.com/office/drawing/2014/main" id="{EFF7E6C7-DC7F-8F94-EF17-30DEC8683E0E}"/>
              </a:ext>
            </a:extLst>
          </p:cNvPr>
          <p:cNvSpPr/>
          <p:nvPr/>
        </p:nvSpPr>
        <p:spPr>
          <a:xfrm>
            <a:off x="1828800" y="1950721"/>
            <a:ext cx="8534400" cy="2926080"/>
          </a:xfrm>
          <a:prstGeom prst="rect">
            <a:avLst/>
          </a:prstGeom>
          <a:noFill/>
          <a:ln/>
        </p:spPr>
        <p:txBody>
          <a:bodyPr wrap="square" lIns="0" tIns="0" rIns="0" bIns="0" rtlCol="0" anchor="ctr"/>
          <a:lstStyle/>
          <a:p>
            <a:pPr algn="ctr"/>
            <a:r>
              <a:rPr lang="en-US" sz="4800" b="1" i="1">
                <a:solidFill>
                  <a:srgbClr val="FFFFFF"/>
                </a:solidFill>
                <a:latin typeface="Georgia" pitchFamily="34" charset="0"/>
                <a:ea typeface="Georgia" pitchFamily="34" charset="-122"/>
                <a:cs typeface="Georgia" pitchFamily="34" charset="-120"/>
              </a:rPr>
              <a:t>“It is absolute nonsense.</a:t>
            </a:r>
            <a:endParaRPr lang="en-US" sz="4800"/>
          </a:p>
          <a:p>
            <a:pPr algn="ctr"/>
            <a:r>
              <a:rPr lang="en-US" sz="4800" b="1" i="1">
                <a:solidFill>
                  <a:srgbClr val="FFFFFF"/>
                </a:solidFill>
                <a:latin typeface="Georgia" pitchFamily="34" charset="0"/>
                <a:ea typeface="Georgia" pitchFamily="34" charset="-122"/>
                <a:cs typeface="Georgia" pitchFamily="34" charset="-120"/>
              </a:rPr>
              <a:t>I do not want to waste</a:t>
            </a:r>
            <a:endParaRPr lang="en-US" sz="4800"/>
          </a:p>
          <a:p>
            <a:pPr algn="ctr"/>
            <a:r>
              <a:rPr lang="en-US" sz="4800" b="1" i="1">
                <a:solidFill>
                  <a:srgbClr val="FFFFFF"/>
                </a:solidFill>
                <a:latin typeface="Georgia" pitchFamily="34" charset="0"/>
                <a:ea typeface="Georgia" pitchFamily="34" charset="-122"/>
                <a:cs typeface="Georgia" pitchFamily="34" charset="-120"/>
              </a:rPr>
              <a:t>my time on it.”</a:t>
            </a:r>
            <a:endParaRPr lang="en-US" sz="4800"/>
          </a:p>
        </p:txBody>
      </p:sp>
      <p:sp>
        <p:nvSpPr>
          <p:cNvPr id="21" name="Text 3">
            <a:extLst>
              <a:ext uri="{FF2B5EF4-FFF2-40B4-BE49-F238E27FC236}">
                <a16:creationId xmlns:a16="http://schemas.microsoft.com/office/drawing/2014/main" id="{D1D84564-E626-3A80-57BD-96927D2E5793}"/>
              </a:ext>
            </a:extLst>
          </p:cNvPr>
          <p:cNvSpPr/>
          <p:nvPr/>
        </p:nvSpPr>
        <p:spPr>
          <a:xfrm>
            <a:off x="1463040" y="5449825"/>
            <a:ext cx="9265920" cy="487680"/>
          </a:xfrm>
          <a:prstGeom prst="rect">
            <a:avLst/>
          </a:prstGeom>
          <a:noFill/>
          <a:ln/>
        </p:spPr>
        <p:txBody>
          <a:bodyPr wrap="square" lIns="0" tIns="0" rIns="0" bIns="0" rtlCol="0" anchor="ctr"/>
          <a:lstStyle/>
          <a:p>
            <a:pPr algn="ctr"/>
            <a:r>
              <a:rPr lang="en-US" sz="3600" i="1" dirty="0">
                <a:solidFill>
                  <a:srgbClr val="C8D6E5"/>
                </a:solidFill>
                <a:latin typeface="Calibri" pitchFamily="34" charset="0"/>
                <a:ea typeface="Calibri" pitchFamily="34" charset="-122"/>
                <a:cs typeface="Calibri" pitchFamily="34" charset="-120"/>
              </a:rPr>
              <a:t>— Kevin Trenberth, </a:t>
            </a:r>
          </a:p>
          <a:p>
            <a:pPr algn="ctr"/>
            <a:r>
              <a:rPr lang="en-US" sz="1801" i="1" dirty="0">
                <a:solidFill>
                  <a:srgbClr val="C8D6E5"/>
                </a:solidFill>
                <a:latin typeface="Calibri" pitchFamily="34" charset="0"/>
                <a:ea typeface="Calibri" pitchFamily="34" charset="-122"/>
                <a:cs typeface="Calibri" pitchFamily="34" charset="-120"/>
              </a:rPr>
              <a:t>quoted in Bulletin of the Atomic Scientists on March 19, 2026</a:t>
            </a:r>
            <a:endParaRPr lang="en-US" sz="1801" dirty="0"/>
          </a:p>
        </p:txBody>
      </p:sp>
    </p:spTree>
    <p:extLst>
      <p:ext uri="{BB962C8B-B14F-4D97-AF65-F5344CB8AC3E}">
        <p14:creationId xmlns:p14="http://schemas.microsoft.com/office/powerpoint/2010/main" val="84545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E4259-47F3-4DC1-2B03-F18D561532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C80C264-D620-9D76-27F2-C5DAF140AA57}"/>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pic>
        <p:nvPicPr>
          <p:cNvPr id="31" name="Picture 30">
            <a:extLst>
              <a:ext uri="{FF2B5EF4-FFF2-40B4-BE49-F238E27FC236}">
                <a16:creationId xmlns:a16="http://schemas.microsoft.com/office/drawing/2014/main" id="{E6B891A7-1738-702E-EA62-FD5D16E4139C}"/>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6" name="Shape 3">
            <a:extLst>
              <a:ext uri="{FF2B5EF4-FFF2-40B4-BE49-F238E27FC236}">
                <a16:creationId xmlns:a16="http://schemas.microsoft.com/office/drawing/2014/main" id="{EB9846B1-9806-CC53-52E4-563F47E87ECD}"/>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98ABA726-4B33-BF80-4294-8B2AD33F4EAF}"/>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406FDC28-859E-ACB0-0CC9-6CB88AFBEAFE}"/>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DD38FF68-6B76-2E56-6BF3-53B26CDA9713}"/>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2. CMIP</a:t>
            </a:r>
            <a:endParaRPr lang="en-US" sz="1867"/>
          </a:p>
          <a:p>
            <a:r>
              <a:rPr lang="en-US" sz="1600">
                <a:solidFill>
                  <a:schemeClr val="bg1"/>
                </a:solidFill>
                <a:latin typeface="Calibri" pitchFamily="34" charset="0"/>
                <a:ea typeface="Calibri" pitchFamily="34" charset="-122"/>
                <a:cs typeface="Calibri" pitchFamily="34" charset="-120"/>
              </a:rPr>
              <a:t>Coupled Model Intercomparison Project</a:t>
            </a:r>
          </a:p>
          <a:p>
            <a:r>
              <a:rPr lang="en-US" sz="1600" b="1">
                <a:solidFill>
                  <a:srgbClr val="A8B4CC"/>
                </a:solidFill>
                <a:latin typeface="Calibri" pitchFamily="34" charset="0"/>
                <a:ea typeface="Calibri" pitchFamily="34" charset="-122"/>
                <a:cs typeface="Calibri" pitchFamily="34" charset="-120"/>
              </a:rPr>
              <a:t>Tuned to match GMST</a:t>
            </a:r>
            <a:endParaRPr lang="en-US" sz="1351" b="1"/>
          </a:p>
        </p:txBody>
      </p:sp>
      <p:sp>
        <p:nvSpPr>
          <p:cNvPr id="12" name="Shape 9">
            <a:extLst>
              <a:ext uri="{FF2B5EF4-FFF2-40B4-BE49-F238E27FC236}">
                <a16:creationId xmlns:a16="http://schemas.microsoft.com/office/drawing/2014/main" id="{CEB46918-F0B5-C969-6F0A-C05096DC98CC}"/>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4A7FB317-B792-3E33-338F-58A5F143F044}"/>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18729265-5867-965D-77FB-92BCB9876528}"/>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79D1677D-6950-91CC-571B-08F2AF395454}"/>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28AEFCF9-B8A8-5EB3-5680-8B92C2490F8B}"/>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A07254BF-8435-CAD5-7E84-77D11DF95F55}"/>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2456A1E8-BE8E-C9D3-30AE-4BFFF5587137}"/>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D6B3EDB5-135D-3495-C55F-A186A2A7B0F2}"/>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a:solidFill>
                  <a:srgbClr val="FFFFFF"/>
                </a:solidFill>
                <a:latin typeface="Georgia" pitchFamily="34" charset="0"/>
                <a:ea typeface="Georgia" pitchFamily="34" charset="-122"/>
                <a:cs typeface="Georgia" pitchFamily="34" charset="-120"/>
              </a:rPr>
              <a:t>Each lie leads to the next. None stand on their own.</a:t>
            </a:r>
            <a:endParaRPr lang="en-US" sz="2133"/>
          </a:p>
        </p:txBody>
      </p:sp>
      <p:sp>
        <p:nvSpPr>
          <p:cNvPr id="5" name="Shape 2">
            <a:extLst>
              <a:ext uri="{FF2B5EF4-FFF2-40B4-BE49-F238E27FC236}">
                <a16:creationId xmlns:a16="http://schemas.microsoft.com/office/drawing/2014/main" id="{6E77555D-BA61-CDB4-D3A1-04231A1A7772}"/>
              </a:ext>
            </a:extLst>
          </p:cNvPr>
          <p:cNvSpPr/>
          <p:nvPr/>
        </p:nvSpPr>
        <p:spPr>
          <a:xfrm rot="979787">
            <a:off x="3196629" y="5292209"/>
            <a:ext cx="1569015" cy="599415"/>
          </a:xfrm>
          <a:prstGeom prst="ellipse">
            <a:avLst/>
          </a:prstGeom>
          <a:noFill/>
          <a:ln w="57150">
            <a:solidFill>
              <a:schemeClr val="bg1"/>
            </a:solidFill>
            <a:prstDash val="solid"/>
          </a:ln>
        </p:spPr>
        <p:txBody>
          <a:bodyPr/>
          <a:lstStyle/>
          <a:p>
            <a:endParaRPr lang="en-US" sz="1351"/>
          </a:p>
        </p:txBody>
      </p:sp>
      <p:sp>
        <p:nvSpPr>
          <p:cNvPr id="27" name="TextBox 26">
            <a:extLst>
              <a:ext uri="{FF2B5EF4-FFF2-40B4-BE49-F238E27FC236}">
                <a16:creationId xmlns:a16="http://schemas.microsoft.com/office/drawing/2014/main" id="{9ECA7941-A4B6-7F75-54F3-6E6BABD56744}"/>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4B0F101B-CDF0-9BF1-37F1-0DD52140D4C0}"/>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75F5B0B6-2B5C-C1BE-C346-5D8C07BC07B4}"/>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D8AF462C-5651-B41D-11CE-A662C25C0D4A}"/>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6DE7D9CA-C95A-AC5B-C886-B38887204CFA}"/>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4" name="Shape 2">
            <a:extLst>
              <a:ext uri="{FF2B5EF4-FFF2-40B4-BE49-F238E27FC236}">
                <a16:creationId xmlns:a16="http://schemas.microsoft.com/office/drawing/2014/main" id="{303C49C1-A947-0886-435B-3591D750E8EF}"/>
              </a:ext>
            </a:extLst>
          </p:cNvPr>
          <p:cNvSpPr/>
          <p:nvPr/>
        </p:nvSpPr>
        <p:spPr>
          <a:xfrm>
            <a:off x="7605308" y="3807901"/>
            <a:ext cx="3593745" cy="1088779"/>
          </a:xfrm>
          <a:prstGeom prst="ellipse">
            <a:avLst/>
          </a:prstGeom>
          <a:noFill/>
          <a:ln w="57150">
            <a:solidFill>
              <a:schemeClr val="bg1"/>
            </a:solidFill>
            <a:prstDash val="solid"/>
          </a:ln>
        </p:spPr>
        <p:txBody>
          <a:bodyPr/>
          <a:lstStyle/>
          <a:p>
            <a:endParaRPr lang="en-US" sz="1351"/>
          </a:p>
        </p:txBody>
      </p:sp>
      <p:sp>
        <p:nvSpPr>
          <p:cNvPr id="14" name="Text 0">
            <a:extLst>
              <a:ext uri="{FF2B5EF4-FFF2-40B4-BE49-F238E27FC236}">
                <a16:creationId xmlns:a16="http://schemas.microsoft.com/office/drawing/2014/main" id="{737BCD33-80F6-1F50-9032-AAB5A4893D8F}"/>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Tree>
    <p:extLst>
      <p:ext uri="{BB962C8B-B14F-4D97-AF65-F5344CB8AC3E}">
        <p14:creationId xmlns:p14="http://schemas.microsoft.com/office/powerpoint/2010/main" val="1547860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935385-F7C4-F5BB-5602-14E35F550757}"/>
              </a:ext>
            </a:extLst>
          </p:cNvPr>
          <p:cNvPicPr>
            <a:picLocks noChangeAspect="1"/>
          </p:cNvPicPr>
          <p:nvPr/>
        </p:nvPicPr>
        <p:blipFill>
          <a:blip r:embed="rId3"/>
          <a:stretch>
            <a:fillRect/>
          </a:stretch>
        </p:blipFill>
        <p:spPr>
          <a:xfrm>
            <a:off x="2795346" y="365131"/>
            <a:ext cx="8558463" cy="6130212"/>
          </a:xfrm>
          <a:prstGeom prst="rect">
            <a:avLst/>
          </a:prstGeom>
        </p:spPr>
      </p:pic>
      <p:sp>
        <p:nvSpPr>
          <p:cNvPr id="2" name="Title 1">
            <a:extLst>
              <a:ext uri="{FF2B5EF4-FFF2-40B4-BE49-F238E27FC236}">
                <a16:creationId xmlns:a16="http://schemas.microsoft.com/office/drawing/2014/main" id="{CC78AB70-967A-C98F-F1F9-B932CB6AEEEA}"/>
              </a:ext>
            </a:extLst>
          </p:cNvPr>
          <p:cNvSpPr>
            <a:spLocks noGrp="1"/>
          </p:cNvSpPr>
          <p:nvPr>
            <p:ph type="title"/>
          </p:nvPr>
        </p:nvSpPr>
        <p:spPr>
          <a:xfrm>
            <a:off x="480698" y="365128"/>
            <a:ext cx="1884375" cy="1325563"/>
          </a:xfrm>
        </p:spPr>
        <p:txBody>
          <a:bodyPr>
            <a:normAutofit/>
          </a:bodyPr>
          <a:lstStyle/>
          <a:p>
            <a:r>
              <a:rPr lang="en-US" sz="3200"/>
              <a:t>IPCC AR6</a:t>
            </a:r>
            <a:br>
              <a:rPr lang="en-US" sz="3200"/>
            </a:br>
            <a:r>
              <a:rPr lang="en-US" sz="3200"/>
              <a:t>Figure 7.2</a:t>
            </a:r>
          </a:p>
        </p:txBody>
      </p:sp>
      <p:sp>
        <p:nvSpPr>
          <p:cNvPr id="3" name="Content Placeholder 2">
            <a:extLst>
              <a:ext uri="{FF2B5EF4-FFF2-40B4-BE49-F238E27FC236}">
                <a16:creationId xmlns:a16="http://schemas.microsoft.com/office/drawing/2014/main" id="{5B78454E-66E7-9BB7-AA2D-B6929E7C0F13}"/>
              </a:ext>
            </a:extLst>
          </p:cNvPr>
          <p:cNvSpPr>
            <a:spLocks noGrp="1"/>
          </p:cNvSpPr>
          <p:nvPr>
            <p:ph idx="1"/>
          </p:nvPr>
        </p:nvSpPr>
        <p:spPr>
          <a:xfrm>
            <a:off x="480700" y="1825625"/>
            <a:ext cx="2166257" cy="4351339"/>
          </a:xfrm>
        </p:spPr>
        <p:txBody>
          <a:bodyPr>
            <a:normAutofit fontScale="40000" lnSpcReduction="20000"/>
          </a:bodyPr>
          <a:lstStyle/>
          <a:p>
            <a:pPr marL="0" indent="0">
              <a:lnSpc>
                <a:spcPct val="140000"/>
              </a:lnSpc>
              <a:buNone/>
            </a:pPr>
            <a:r>
              <a:rPr lang="en-US" b="1">
                <a:latin typeface="Georgia" panose="02040502050405020303" pitchFamily="18" charset="0"/>
              </a:rPr>
              <a:t>Schematic representation of the global mean energy budget of the Earth (upper panel), and its equivalent without considerations of cloud effects (lower panel). </a:t>
            </a:r>
            <a:r>
              <a:rPr lang="en-US">
                <a:latin typeface="Georgia" panose="02040502050405020303" pitchFamily="18" charset="0"/>
              </a:rPr>
              <a:t>Numbers indicate best estimates for the magnitudes of the globally averaged energy balance components in W m</a:t>
            </a:r>
            <a:r>
              <a:rPr lang="en-US" baseline="30000">
                <a:latin typeface="Georgia" panose="02040502050405020303" pitchFamily="18" charset="0"/>
              </a:rPr>
              <a:t>–2</a:t>
            </a:r>
            <a:r>
              <a:rPr lang="en-US">
                <a:latin typeface="Georgia" panose="02040502050405020303" pitchFamily="18" charset="0"/>
              </a:rPr>
              <a:t> together with their uncertainty ranges in parentheses (5–95% confidence range), representing climate conditions at the beginning of the 21st century.</a:t>
            </a:r>
            <a:endParaRPr lang="en-US" sz="2400">
              <a:latin typeface="Georgia" panose="02040502050405020303" pitchFamily="18" charset="0"/>
            </a:endParaRPr>
          </a:p>
        </p:txBody>
      </p:sp>
    </p:spTree>
    <p:extLst>
      <p:ext uri="{BB962C8B-B14F-4D97-AF65-F5344CB8AC3E}">
        <p14:creationId xmlns:p14="http://schemas.microsoft.com/office/powerpoint/2010/main" val="234460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22FAA3-6A68-A6E1-BAE8-0D5B9FE11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39469-CE2D-9D4A-F945-6628B03DD417}"/>
              </a:ext>
            </a:extLst>
          </p:cNvPr>
          <p:cNvSpPr>
            <a:spLocks noGrp="1"/>
          </p:cNvSpPr>
          <p:nvPr>
            <p:ph type="title"/>
          </p:nvPr>
        </p:nvSpPr>
        <p:spPr>
          <a:xfrm>
            <a:off x="480698" y="365128"/>
            <a:ext cx="1884375" cy="1325563"/>
          </a:xfrm>
        </p:spPr>
        <p:txBody>
          <a:bodyPr>
            <a:normAutofit/>
          </a:bodyPr>
          <a:lstStyle/>
          <a:p>
            <a:r>
              <a:rPr lang="en-US" sz="3200"/>
              <a:t>IPCC AR6</a:t>
            </a:r>
            <a:br>
              <a:rPr lang="en-US" sz="3200"/>
            </a:br>
            <a:r>
              <a:rPr lang="en-US" sz="3200"/>
              <a:t>Figure 7.2</a:t>
            </a:r>
          </a:p>
        </p:txBody>
      </p:sp>
      <p:sp>
        <p:nvSpPr>
          <p:cNvPr id="3" name="Content Placeholder 2">
            <a:extLst>
              <a:ext uri="{FF2B5EF4-FFF2-40B4-BE49-F238E27FC236}">
                <a16:creationId xmlns:a16="http://schemas.microsoft.com/office/drawing/2014/main" id="{E78B5644-277A-5990-9669-F177EA35DDFF}"/>
              </a:ext>
            </a:extLst>
          </p:cNvPr>
          <p:cNvSpPr>
            <a:spLocks noGrp="1"/>
          </p:cNvSpPr>
          <p:nvPr>
            <p:ph idx="1"/>
          </p:nvPr>
        </p:nvSpPr>
        <p:spPr>
          <a:xfrm>
            <a:off x="480700" y="1825625"/>
            <a:ext cx="2166257" cy="4351339"/>
          </a:xfrm>
        </p:spPr>
        <p:txBody>
          <a:bodyPr>
            <a:normAutofit fontScale="40000" lnSpcReduction="20000"/>
          </a:bodyPr>
          <a:lstStyle/>
          <a:p>
            <a:pPr marL="0" indent="0">
              <a:lnSpc>
                <a:spcPct val="140000"/>
              </a:lnSpc>
              <a:buNone/>
            </a:pPr>
            <a:r>
              <a:rPr lang="en-US" b="1">
                <a:latin typeface="Georgia" panose="02040502050405020303" pitchFamily="18" charset="0"/>
              </a:rPr>
              <a:t>Schematic representation of the global mean energy budget of the Earth (upper panel), and its equivalent without considerations of cloud effects (lower panel). </a:t>
            </a:r>
            <a:r>
              <a:rPr lang="en-US">
                <a:latin typeface="Georgia" panose="02040502050405020303" pitchFamily="18" charset="0"/>
              </a:rPr>
              <a:t>Numbers indicate best estimates for the magnitudes of the globally averaged energy balance components in W m</a:t>
            </a:r>
            <a:r>
              <a:rPr lang="en-US" baseline="30000">
                <a:latin typeface="Georgia" panose="02040502050405020303" pitchFamily="18" charset="0"/>
              </a:rPr>
              <a:t>–2</a:t>
            </a:r>
            <a:r>
              <a:rPr lang="en-US">
                <a:latin typeface="Georgia" panose="02040502050405020303" pitchFamily="18" charset="0"/>
              </a:rPr>
              <a:t> together with their uncertainty ranges in parentheses (5–95% confidence range), representing climate conditions at the beginning of the 21st century.</a:t>
            </a:r>
            <a:endParaRPr lang="en-US" sz="2400">
              <a:latin typeface="Georgia" panose="02040502050405020303" pitchFamily="18" charset="0"/>
            </a:endParaRPr>
          </a:p>
        </p:txBody>
      </p:sp>
      <p:pic>
        <p:nvPicPr>
          <p:cNvPr id="4" name="Picture 3">
            <a:extLst>
              <a:ext uri="{FF2B5EF4-FFF2-40B4-BE49-F238E27FC236}">
                <a16:creationId xmlns:a16="http://schemas.microsoft.com/office/drawing/2014/main" id="{BA381E24-26B8-DDB2-1715-67F0F588685B}"/>
              </a:ext>
            </a:extLst>
          </p:cNvPr>
          <p:cNvPicPr>
            <a:picLocks noChangeAspect="1"/>
          </p:cNvPicPr>
          <p:nvPr/>
        </p:nvPicPr>
        <p:blipFill>
          <a:blip r:embed="rId3"/>
          <a:srcRect t="48148" r="65712"/>
          <a:stretch>
            <a:fillRect/>
          </a:stretch>
        </p:blipFill>
        <p:spPr>
          <a:xfrm>
            <a:off x="2795346" y="590437"/>
            <a:ext cx="5326041" cy="5769037"/>
          </a:xfrm>
          <a:prstGeom prst="rect">
            <a:avLst/>
          </a:prstGeom>
        </p:spPr>
      </p:pic>
      <p:sp>
        <p:nvSpPr>
          <p:cNvPr id="9" name="Oval 8">
            <a:extLst>
              <a:ext uri="{FF2B5EF4-FFF2-40B4-BE49-F238E27FC236}">
                <a16:creationId xmlns:a16="http://schemas.microsoft.com/office/drawing/2014/main" id="{B6182E3F-8253-BDF4-077E-E6593111D8FB}"/>
              </a:ext>
            </a:extLst>
          </p:cNvPr>
          <p:cNvSpPr/>
          <p:nvPr/>
        </p:nvSpPr>
        <p:spPr>
          <a:xfrm>
            <a:off x="3141594" y="4359126"/>
            <a:ext cx="2512293" cy="2302937"/>
          </a:xfrm>
          <a:prstGeom prst="ellipse">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4885785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a:extLst>
            <a:ext uri="{FF2B5EF4-FFF2-40B4-BE49-F238E27FC236}">
              <a16:creationId xmlns:a16="http://schemas.microsoft.com/office/drawing/2014/main" id="{9AEFDEAC-43DF-B743-784B-FFA48F40E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39DC0-8C94-E9FF-02A2-7DA0387E7658}"/>
              </a:ext>
            </a:extLst>
          </p:cNvPr>
          <p:cNvSpPr>
            <a:spLocks noGrp="1"/>
          </p:cNvSpPr>
          <p:nvPr>
            <p:ph type="title"/>
          </p:nvPr>
        </p:nvSpPr>
        <p:spPr>
          <a:xfrm>
            <a:off x="833063" y="365125"/>
            <a:ext cx="10515600" cy="1325563"/>
          </a:xfrm>
        </p:spPr>
        <p:txBody>
          <a:bodyPr>
            <a:normAutofit/>
          </a:bodyPr>
          <a:lstStyle/>
          <a:p>
            <a:r>
              <a:rPr lang="en-US" sz="8000" b="1" dirty="0">
                <a:solidFill>
                  <a:srgbClr val="FFFF00"/>
                </a:solidFill>
              </a:rPr>
              <a:t>The Verdict</a:t>
            </a:r>
          </a:p>
        </p:txBody>
      </p:sp>
      <p:sp>
        <p:nvSpPr>
          <p:cNvPr id="3" name="Content Placeholder 2">
            <a:extLst>
              <a:ext uri="{FF2B5EF4-FFF2-40B4-BE49-F238E27FC236}">
                <a16:creationId xmlns:a16="http://schemas.microsoft.com/office/drawing/2014/main" id="{7CC3ED8F-FD8D-713F-96E1-9DE8C3FD7BF7}"/>
              </a:ext>
            </a:extLst>
          </p:cNvPr>
          <p:cNvSpPr>
            <a:spLocks noGrp="1"/>
          </p:cNvSpPr>
          <p:nvPr>
            <p:ph idx="1"/>
          </p:nvPr>
        </p:nvSpPr>
        <p:spPr>
          <a:xfrm>
            <a:off x="838209" y="1825625"/>
            <a:ext cx="9682113" cy="4351339"/>
          </a:xfrm>
        </p:spPr>
        <p:txBody>
          <a:bodyPr>
            <a:normAutofit/>
          </a:bodyPr>
          <a:lstStyle/>
          <a:p>
            <a:pPr marL="0" indent="0">
              <a:spcBef>
                <a:spcPts val="2201"/>
              </a:spcBef>
              <a:buNone/>
            </a:pPr>
            <a:r>
              <a:rPr lang="en-US" sz="4000" dirty="0">
                <a:solidFill>
                  <a:schemeClr val="bg1"/>
                </a:solidFill>
              </a:rPr>
              <a:t>EVERY major public-facing claim of the Intergovernmental Panel on Climate Change (IPCC) is:</a:t>
            </a:r>
          </a:p>
          <a:p>
            <a:pPr>
              <a:spcBef>
                <a:spcPts val="2201"/>
              </a:spcBef>
            </a:pPr>
            <a:r>
              <a:rPr lang="en-US" sz="4000" dirty="0">
                <a:solidFill>
                  <a:srgbClr val="FFFF00"/>
                </a:solidFill>
              </a:rPr>
              <a:t>Scientifically invalid</a:t>
            </a:r>
          </a:p>
          <a:p>
            <a:pPr>
              <a:spcBef>
                <a:spcPts val="2201"/>
              </a:spcBef>
            </a:pPr>
            <a:r>
              <a:rPr lang="en-US" sz="4000" dirty="0">
                <a:solidFill>
                  <a:srgbClr val="FFFF00"/>
                </a:solidFill>
              </a:rPr>
              <a:t>Categorically FALSE</a:t>
            </a:r>
          </a:p>
        </p:txBody>
      </p:sp>
    </p:spTree>
    <p:extLst>
      <p:ext uri="{BB962C8B-B14F-4D97-AF65-F5344CB8AC3E}">
        <p14:creationId xmlns:p14="http://schemas.microsoft.com/office/powerpoint/2010/main" val="2458307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6414D7-1F28-F5F3-DA59-1776A6A4FFC7}"/>
              </a:ext>
            </a:extLst>
          </p:cNvPr>
          <p:cNvPicPr>
            <a:picLocks noChangeAspect="1"/>
          </p:cNvPicPr>
          <p:nvPr/>
        </p:nvPicPr>
        <p:blipFill>
          <a:blip r:embed="rId2"/>
          <a:stretch>
            <a:fillRect/>
          </a:stretch>
        </p:blipFill>
        <p:spPr>
          <a:xfrm>
            <a:off x="398193" y="2016316"/>
            <a:ext cx="11478675" cy="4477832"/>
          </a:xfrm>
          <a:prstGeom prst="rect">
            <a:avLst/>
          </a:prstGeom>
        </p:spPr>
      </p:pic>
      <p:sp>
        <p:nvSpPr>
          <p:cNvPr id="3" name="TextBox 2">
            <a:extLst>
              <a:ext uri="{FF2B5EF4-FFF2-40B4-BE49-F238E27FC236}">
                <a16:creationId xmlns:a16="http://schemas.microsoft.com/office/drawing/2014/main" id="{BEF9F7C8-B4C2-F342-DC28-727B4F4D13BF}"/>
              </a:ext>
            </a:extLst>
          </p:cNvPr>
          <p:cNvSpPr txBox="1"/>
          <p:nvPr/>
        </p:nvSpPr>
        <p:spPr>
          <a:xfrm>
            <a:off x="402956" y="516608"/>
            <a:ext cx="11448081" cy="1446550"/>
          </a:xfrm>
          <a:prstGeom prst="rect">
            <a:avLst/>
          </a:prstGeom>
          <a:noFill/>
        </p:spPr>
        <p:txBody>
          <a:bodyPr wrap="square" rtlCol="0">
            <a:spAutoFit/>
          </a:bodyPr>
          <a:lstStyle/>
          <a:p>
            <a:pPr algn="ctr"/>
            <a:r>
              <a:rPr lang="en-US" sz="4400" b="1" dirty="0">
                <a:solidFill>
                  <a:srgbClr val="FFFF00"/>
                </a:solidFill>
              </a:rPr>
              <a:t>The IPCC / NASA CERES EEI Numbers Game for Global Mean TOA fluxes</a:t>
            </a:r>
          </a:p>
        </p:txBody>
      </p:sp>
    </p:spTree>
    <p:extLst>
      <p:ext uri="{BB962C8B-B14F-4D97-AF65-F5344CB8AC3E}">
        <p14:creationId xmlns:p14="http://schemas.microsoft.com/office/powerpoint/2010/main" val="3727241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18169-007E-6A75-823A-508EF95906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FAB480B-8C83-4880-DA6E-7CB023309F49}"/>
              </a:ext>
            </a:extLst>
          </p:cNvPr>
          <p:cNvSpPr txBox="1"/>
          <p:nvPr/>
        </p:nvSpPr>
        <p:spPr>
          <a:xfrm>
            <a:off x="402956" y="516608"/>
            <a:ext cx="11448081" cy="1446550"/>
          </a:xfrm>
          <a:prstGeom prst="rect">
            <a:avLst/>
          </a:prstGeom>
          <a:noFill/>
        </p:spPr>
        <p:txBody>
          <a:bodyPr wrap="square" rtlCol="0">
            <a:spAutoFit/>
          </a:bodyPr>
          <a:lstStyle/>
          <a:p>
            <a:pPr algn="ctr"/>
            <a:r>
              <a:rPr lang="en-US" sz="4400" b="1" dirty="0">
                <a:solidFill>
                  <a:srgbClr val="FFFF00"/>
                </a:solidFill>
              </a:rPr>
              <a:t>The IPCC / NASA CERES EEI Numbers Game for Global Mean TOA fluxes</a:t>
            </a:r>
          </a:p>
        </p:txBody>
      </p:sp>
      <p:pic>
        <p:nvPicPr>
          <p:cNvPr id="2" name="Picture 1">
            <a:extLst>
              <a:ext uri="{FF2B5EF4-FFF2-40B4-BE49-F238E27FC236}">
                <a16:creationId xmlns:a16="http://schemas.microsoft.com/office/drawing/2014/main" id="{CBE60F05-FBE2-AC24-1CE8-3E97C688D150}"/>
              </a:ext>
            </a:extLst>
          </p:cNvPr>
          <p:cNvPicPr>
            <a:picLocks noChangeAspect="1"/>
          </p:cNvPicPr>
          <p:nvPr/>
        </p:nvPicPr>
        <p:blipFill>
          <a:blip r:embed="rId2"/>
          <a:srcRect l="58730" b="41080"/>
          <a:stretch>
            <a:fillRect/>
          </a:stretch>
        </p:blipFill>
        <p:spPr>
          <a:xfrm>
            <a:off x="1906288" y="1916623"/>
            <a:ext cx="8438748" cy="4699771"/>
          </a:xfrm>
          <a:prstGeom prst="rect">
            <a:avLst/>
          </a:prstGeom>
        </p:spPr>
      </p:pic>
      <p:grpSp>
        <p:nvGrpSpPr>
          <p:cNvPr id="13" name="Group 12">
            <a:extLst>
              <a:ext uri="{FF2B5EF4-FFF2-40B4-BE49-F238E27FC236}">
                <a16:creationId xmlns:a16="http://schemas.microsoft.com/office/drawing/2014/main" id="{B65C1CE8-104E-152D-C979-48B09BEC7C39}"/>
              </a:ext>
            </a:extLst>
          </p:cNvPr>
          <p:cNvGrpSpPr/>
          <p:nvPr/>
        </p:nvGrpSpPr>
        <p:grpSpPr>
          <a:xfrm>
            <a:off x="1995955" y="2522889"/>
            <a:ext cx="8050187" cy="3985241"/>
            <a:chOff x="1995955" y="2522889"/>
            <a:chExt cx="8050187" cy="3985241"/>
          </a:xfrm>
        </p:grpSpPr>
        <p:cxnSp>
          <p:nvCxnSpPr>
            <p:cNvPr id="5" name="Straight Connector 4">
              <a:extLst>
                <a:ext uri="{FF2B5EF4-FFF2-40B4-BE49-F238E27FC236}">
                  <a16:creationId xmlns:a16="http://schemas.microsoft.com/office/drawing/2014/main" id="{9D46F06D-F9E1-3537-BDB0-B7D3C948BDE3}"/>
                </a:ext>
              </a:extLst>
            </p:cNvPr>
            <p:cNvCxnSpPr/>
            <p:nvPr/>
          </p:nvCxnSpPr>
          <p:spPr>
            <a:xfrm>
              <a:off x="1995955" y="2522889"/>
              <a:ext cx="5579338"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946B77C6-4684-EAA8-91E5-5D1BF6E4618F}"/>
                </a:ext>
              </a:extLst>
            </p:cNvPr>
            <p:cNvCxnSpPr>
              <a:cxnSpLocks/>
            </p:cNvCxnSpPr>
            <p:nvPr/>
          </p:nvCxnSpPr>
          <p:spPr>
            <a:xfrm>
              <a:off x="3707118" y="4318739"/>
              <a:ext cx="1671310"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471016C1-37EE-96FE-5544-D5072416AC17}"/>
                </a:ext>
              </a:extLst>
            </p:cNvPr>
            <p:cNvCxnSpPr>
              <a:cxnSpLocks/>
            </p:cNvCxnSpPr>
            <p:nvPr/>
          </p:nvCxnSpPr>
          <p:spPr>
            <a:xfrm>
              <a:off x="7834333" y="4281455"/>
              <a:ext cx="2211809"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1B31B1E7-C2E4-7D1C-7212-C5FE39C19023}"/>
                </a:ext>
              </a:extLst>
            </p:cNvPr>
            <p:cNvSpPr/>
            <p:nvPr/>
          </p:nvSpPr>
          <p:spPr>
            <a:xfrm>
              <a:off x="4392081" y="5965141"/>
              <a:ext cx="707380" cy="542989"/>
            </a:xfrm>
            <a:prstGeom prst="ellipse">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C45A2A4-DF8E-7B89-3A15-521C68F6BC46}"/>
                </a:ext>
              </a:extLst>
            </p:cNvPr>
            <p:cNvSpPr/>
            <p:nvPr/>
          </p:nvSpPr>
          <p:spPr>
            <a:xfrm>
              <a:off x="8735995" y="5965141"/>
              <a:ext cx="787085" cy="542989"/>
            </a:xfrm>
            <a:prstGeom prst="ellipse">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344915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243841"/>
            <a:ext cx="10972800" cy="670560"/>
          </a:xfrm>
          <a:prstGeom prst="rect">
            <a:avLst/>
          </a:prstGeom>
          <a:noFill/>
          <a:ln/>
        </p:spPr>
        <p:txBody>
          <a:bodyPr wrap="square" lIns="0" tIns="0" rIns="0" bIns="0" rtlCol="0" anchor="ctr"/>
          <a:lstStyle/>
          <a:p>
            <a:r>
              <a:rPr lang="en-US" sz="3467" b="1">
                <a:solidFill>
                  <a:srgbClr val="FFFFFF"/>
                </a:solidFill>
                <a:latin typeface="Georgia" pitchFamily="34" charset="0"/>
                <a:ea typeface="Georgia" pitchFamily="34" charset="-122"/>
                <a:cs typeface="Georgia" pitchFamily="34" charset="-120"/>
              </a:rPr>
              <a:t>CERES-Argo circularity</a:t>
            </a:r>
            <a:endParaRPr lang="en-US" sz="3467"/>
          </a:p>
        </p:txBody>
      </p:sp>
      <p:grpSp>
        <p:nvGrpSpPr>
          <p:cNvPr id="16" name="Group 15">
            <a:extLst>
              <a:ext uri="{FF2B5EF4-FFF2-40B4-BE49-F238E27FC236}">
                <a16:creationId xmlns:a16="http://schemas.microsoft.com/office/drawing/2014/main" id="{C231516D-A814-37D3-A6CE-5C2ECB4A9385}"/>
              </a:ext>
            </a:extLst>
          </p:cNvPr>
          <p:cNvGrpSpPr/>
          <p:nvPr/>
        </p:nvGrpSpPr>
        <p:grpSpPr>
          <a:xfrm>
            <a:off x="609600" y="1100423"/>
            <a:ext cx="4267200" cy="3169920"/>
            <a:chOff x="609600" y="1100421"/>
            <a:chExt cx="4267200" cy="3169920"/>
          </a:xfrm>
        </p:grpSpPr>
        <p:sp>
          <p:nvSpPr>
            <p:cNvPr id="3" name="Shape 1"/>
            <p:cNvSpPr/>
            <p:nvPr/>
          </p:nvSpPr>
          <p:spPr>
            <a:xfrm>
              <a:off x="609600" y="1100421"/>
              <a:ext cx="4267200" cy="3169920"/>
            </a:xfrm>
            <a:prstGeom prst="rect">
              <a:avLst/>
            </a:prstGeom>
            <a:solidFill>
              <a:srgbClr val="B03A28"/>
            </a:solidFill>
            <a:ln w="19050">
              <a:solidFill>
                <a:srgbClr val="E8503A"/>
              </a:solidFill>
              <a:prstDash val="solid"/>
            </a:ln>
          </p:spPr>
          <p:txBody>
            <a:bodyPr/>
            <a:lstStyle/>
            <a:p>
              <a:endParaRPr lang="en-US" sz="1351"/>
            </a:p>
          </p:txBody>
        </p:sp>
        <p:sp>
          <p:nvSpPr>
            <p:cNvPr id="4" name="Text 2"/>
            <p:cNvSpPr/>
            <p:nvPr/>
          </p:nvSpPr>
          <p:spPr>
            <a:xfrm>
              <a:off x="609600" y="1100421"/>
              <a:ext cx="4267200" cy="3169920"/>
            </a:xfrm>
            <a:prstGeom prst="rect">
              <a:avLst/>
            </a:prstGeom>
            <a:noFill/>
            <a:ln/>
          </p:spPr>
          <p:txBody>
            <a:bodyPr wrap="square" lIns="0" tIns="0" rIns="0" bIns="0" rtlCol="0" anchor="ctr"/>
            <a:lstStyle/>
            <a:p>
              <a:pPr algn="ctr"/>
              <a:r>
                <a:rPr lang="en-US" sz="3733" b="1" dirty="0">
                  <a:solidFill>
                    <a:srgbClr val="FFFFFF"/>
                  </a:solidFill>
                  <a:latin typeface="Georgia" pitchFamily="34" charset="0"/>
                  <a:ea typeface="Georgia" pitchFamily="34" charset="-122"/>
                  <a:cs typeface="Georgia" pitchFamily="34" charset="-120"/>
                </a:rPr>
                <a:t>Argo OHC</a:t>
              </a:r>
              <a:endParaRPr lang="en-US" sz="3733" dirty="0"/>
            </a:p>
            <a:p>
              <a:pPr algn="ctr"/>
              <a:r>
                <a:rPr lang="en-US" sz="1067" dirty="0">
                  <a:solidFill>
                    <a:srgbClr val="000000"/>
                  </a:solidFill>
                </a:rPr>
                <a:t>
</a:t>
              </a:r>
              <a:endParaRPr lang="en-US" sz="3733" dirty="0"/>
            </a:p>
            <a:p>
              <a:pPr algn="ctr"/>
              <a:r>
                <a:rPr lang="en-US" sz="2133" dirty="0">
                  <a:solidFill>
                    <a:srgbClr val="FFFFFF"/>
                  </a:solidFill>
                  <a:latin typeface="Calibri" pitchFamily="34" charset="0"/>
                  <a:ea typeface="Calibri" pitchFamily="34" charset="-122"/>
                  <a:cs typeface="Calibri" pitchFamily="34" charset="-120"/>
                </a:rPr>
                <a:t>Argo OHC-derived EEI</a:t>
              </a:r>
            </a:p>
            <a:p>
              <a:pPr algn="ctr"/>
              <a:r>
                <a:rPr lang="en-US" sz="2133" dirty="0">
                  <a:solidFill>
                    <a:srgbClr val="FFFFFF"/>
                  </a:solidFill>
                  <a:latin typeface="Calibri" pitchFamily="34" charset="0"/>
                  <a:ea typeface="Calibri" pitchFamily="34" charset="-122"/>
                  <a:cs typeface="Calibri" pitchFamily="34" charset="-120"/>
                </a:rPr>
                <a:t>EEI = 0.7 ± 0.2 W/m²</a:t>
              </a:r>
              <a:endParaRPr lang="en-US" sz="3733" dirty="0"/>
            </a:p>
            <a:p>
              <a:pPr algn="ctr"/>
              <a:r>
                <a:rPr lang="en-US" sz="800" dirty="0">
                  <a:solidFill>
                    <a:srgbClr val="000000"/>
                  </a:solidFill>
                </a:rPr>
                <a:t>
</a:t>
              </a:r>
              <a:endParaRPr lang="en-US" sz="3733" dirty="0"/>
            </a:p>
            <a:p>
              <a:pPr algn="ctr"/>
              <a:r>
                <a:rPr lang="en-US" sz="2800" i="1" dirty="0">
                  <a:solidFill>
                    <a:srgbClr val="F5C4B3"/>
                  </a:solidFill>
                  <a:latin typeface="Calibri" pitchFamily="34" charset="0"/>
                  <a:ea typeface="Calibri" pitchFamily="34" charset="-122"/>
                  <a:cs typeface="Calibri" pitchFamily="34" charset="-120"/>
                </a:rPr>
                <a:t>Physically invalid.</a:t>
              </a:r>
            </a:p>
            <a:p>
              <a:pPr algn="ctr"/>
              <a:r>
                <a:rPr lang="en-US" sz="2800" i="1" dirty="0">
                  <a:solidFill>
                    <a:srgbClr val="F5C4B3"/>
                  </a:solidFill>
                  <a:latin typeface="Calibri" pitchFamily="34" charset="0"/>
                  <a:ea typeface="Calibri" pitchFamily="34" charset="-122"/>
                  <a:cs typeface="Calibri" pitchFamily="34" charset="-120"/>
                </a:rPr>
                <a:t>Uncertainty &gt; ±1 W/m</a:t>
              </a:r>
              <a:r>
                <a:rPr lang="en-US" sz="2800" i="1" baseline="30000" dirty="0">
                  <a:solidFill>
                    <a:srgbClr val="F5C4B3"/>
                  </a:solidFill>
                  <a:latin typeface="Calibri" pitchFamily="34" charset="0"/>
                  <a:ea typeface="Calibri" pitchFamily="34" charset="-122"/>
                  <a:cs typeface="Calibri" pitchFamily="34" charset="-120"/>
                </a:rPr>
                <a:t>2</a:t>
              </a:r>
            </a:p>
          </p:txBody>
        </p:sp>
      </p:grpSp>
      <p:grpSp>
        <p:nvGrpSpPr>
          <p:cNvPr id="15" name="Group 14">
            <a:extLst>
              <a:ext uri="{FF2B5EF4-FFF2-40B4-BE49-F238E27FC236}">
                <a16:creationId xmlns:a16="http://schemas.microsoft.com/office/drawing/2014/main" id="{AEE4830A-462F-FDD3-B6C7-8A0AB58937FF}"/>
              </a:ext>
            </a:extLst>
          </p:cNvPr>
          <p:cNvGrpSpPr/>
          <p:nvPr/>
        </p:nvGrpSpPr>
        <p:grpSpPr>
          <a:xfrm>
            <a:off x="7315200" y="1100423"/>
            <a:ext cx="4267200" cy="3169920"/>
            <a:chOff x="7315200" y="1100421"/>
            <a:chExt cx="4267200" cy="3169920"/>
          </a:xfrm>
        </p:grpSpPr>
        <p:sp>
          <p:nvSpPr>
            <p:cNvPr id="5" name="Shape 3"/>
            <p:cNvSpPr/>
            <p:nvPr/>
          </p:nvSpPr>
          <p:spPr>
            <a:xfrm>
              <a:off x="7315200" y="1100421"/>
              <a:ext cx="4267200" cy="3169920"/>
            </a:xfrm>
            <a:prstGeom prst="rect">
              <a:avLst/>
            </a:prstGeom>
            <a:solidFill>
              <a:schemeClr val="tx2">
                <a:lumMod val="75000"/>
                <a:lumOff val="25000"/>
              </a:schemeClr>
            </a:solidFill>
            <a:ln w="19050">
              <a:solidFill>
                <a:srgbClr val="4A7BBF"/>
              </a:solidFill>
              <a:prstDash val="solid"/>
            </a:ln>
          </p:spPr>
          <p:txBody>
            <a:bodyPr/>
            <a:lstStyle/>
            <a:p>
              <a:endParaRPr lang="en-US" sz="1351"/>
            </a:p>
          </p:txBody>
        </p:sp>
        <p:sp>
          <p:nvSpPr>
            <p:cNvPr id="6" name="Text 4"/>
            <p:cNvSpPr/>
            <p:nvPr/>
          </p:nvSpPr>
          <p:spPr>
            <a:xfrm>
              <a:off x="7315200" y="1100421"/>
              <a:ext cx="4267200" cy="3169920"/>
            </a:xfrm>
            <a:prstGeom prst="rect">
              <a:avLst/>
            </a:prstGeom>
            <a:noFill/>
            <a:ln/>
          </p:spPr>
          <p:txBody>
            <a:bodyPr wrap="square" lIns="0" tIns="0" rIns="0" bIns="0" rtlCol="0" anchor="ctr"/>
            <a:lstStyle/>
            <a:p>
              <a:pPr algn="ctr"/>
              <a:r>
                <a:rPr lang="en-US" sz="3733" b="1" dirty="0">
                  <a:solidFill>
                    <a:srgbClr val="FFFFFF"/>
                  </a:solidFill>
                  <a:latin typeface="Georgia" pitchFamily="34" charset="0"/>
                  <a:ea typeface="Georgia" pitchFamily="34" charset="-122"/>
                  <a:cs typeface="Georgia" pitchFamily="34" charset="-120"/>
                </a:rPr>
                <a:t>NASA CERES </a:t>
              </a:r>
              <a:r>
                <a:rPr lang="en-US" sz="3733" dirty="0">
                  <a:solidFill>
                    <a:srgbClr val="FFFFFF"/>
                  </a:solidFill>
                  <a:latin typeface="Georgia" pitchFamily="34" charset="0"/>
                  <a:ea typeface="Georgia" pitchFamily="34" charset="-122"/>
                  <a:cs typeface="Georgia" pitchFamily="34" charset="-120"/>
                </a:rPr>
                <a:t>unadjusted</a:t>
              </a:r>
              <a:endParaRPr lang="en-US" sz="3733" dirty="0"/>
            </a:p>
            <a:p>
              <a:pPr algn="ctr"/>
              <a:r>
                <a:rPr lang="en-US" sz="1067" dirty="0">
                  <a:solidFill>
                    <a:srgbClr val="000000"/>
                  </a:solidFill>
                </a:rPr>
                <a:t>
</a:t>
              </a:r>
              <a:endParaRPr lang="en-US" sz="3733" dirty="0"/>
            </a:p>
            <a:p>
              <a:pPr algn="ctr"/>
              <a:r>
                <a:rPr lang="en-US" sz="2133" dirty="0">
                  <a:solidFill>
                    <a:srgbClr val="FFFFFF"/>
                  </a:solidFill>
                  <a:latin typeface="Calibri" pitchFamily="34" charset="0"/>
                  <a:ea typeface="Calibri" pitchFamily="34" charset="-122"/>
                  <a:cs typeface="Calibri" pitchFamily="34" charset="-120"/>
                </a:rPr>
                <a:t>EEI = 4.3 ± </a:t>
              </a:r>
              <a:r>
                <a:rPr lang="en-US" sz="2133" b="1" dirty="0">
                  <a:solidFill>
                    <a:srgbClr val="E97132"/>
                  </a:solidFill>
                  <a:latin typeface="Calibri" pitchFamily="34" charset="0"/>
                  <a:ea typeface="Calibri" pitchFamily="34" charset="-122"/>
                  <a:cs typeface="Calibri" pitchFamily="34" charset="-120"/>
                </a:rPr>
                <a:t>?????</a:t>
              </a:r>
              <a:r>
                <a:rPr lang="en-US" sz="2133" dirty="0">
                  <a:solidFill>
                    <a:srgbClr val="FFFFFF"/>
                  </a:solidFill>
                  <a:latin typeface="Calibri" pitchFamily="34" charset="0"/>
                  <a:ea typeface="Calibri" pitchFamily="34" charset="-122"/>
                  <a:cs typeface="Calibri" pitchFamily="34" charset="-120"/>
                </a:rPr>
                <a:t> W/m²</a:t>
              </a:r>
              <a:endParaRPr lang="en-US" sz="3733" dirty="0"/>
            </a:p>
            <a:p>
              <a:pPr algn="ctr"/>
              <a:r>
                <a:rPr lang="en-US" sz="800" dirty="0">
                  <a:solidFill>
                    <a:srgbClr val="000000"/>
                  </a:solidFill>
                </a:rPr>
                <a:t>
</a:t>
              </a:r>
              <a:endParaRPr lang="en-US" sz="3733" dirty="0"/>
            </a:p>
            <a:p>
              <a:pPr algn="ctr"/>
              <a:r>
                <a:rPr lang="en-US" sz="2800" i="1" dirty="0">
                  <a:solidFill>
                    <a:srgbClr val="8AADD4"/>
                  </a:solidFill>
                  <a:latin typeface="Calibri" pitchFamily="34" charset="0"/>
                  <a:ea typeface="Calibri" pitchFamily="34" charset="-122"/>
                  <a:cs typeface="Calibri" pitchFamily="34" charset="-120"/>
                </a:rPr>
                <a:t>Cannot resolve EEI</a:t>
              </a:r>
              <a:endParaRPr lang="en-US" sz="4800" dirty="0"/>
            </a:p>
          </p:txBody>
        </p:sp>
      </p:grpSp>
      <p:grpSp>
        <p:nvGrpSpPr>
          <p:cNvPr id="18" name="Group 17">
            <a:extLst>
              <a:ext uri="{FF2B5EF4-FFF2-40B4-BE49-F238E27FC236}">
                <a16:creationId xmlns:a16="http://schemas.microsoft.com/office/drawing/2014/main" id="{3382003E-36F5-92F9-A187-8AA305330823}"/>
              </a:ext>
            </a:extLst>
          </p:cNvPr>
          <p:cNvGrpSpPr/>
          <p:nvPr/>
        </p:nvGrpSpPr>
        <p:grpSpPr>
          <a:xfrm>
            <a:off x="4779264" y="856583"/>
            <a:ext cx="2633472" cy="3962400"/>
            <a:chOff x="4779264" y="856581"/>
            <a:chExt cx="2633472" cy="3962400"/>
          </a:xfrm>
        </p:grpSpPr>
        <p:sp>
          <p:nvSpPr>
            <p:cNvPr id="9" name="Shape 7"/>
            <p:cNvSpPr/>
            <p:nvPr/>
          </p:nvSpPr>
          <p:spPr>
            <a:xfrm>
              <a:off x="5023104" y="3416901"/>
              <a:ext cx="2145792" cy="0"/>
            </a:xfrm>
            <a:prstGeom prst="line">
              <a:avLst/>
            </a:prstGeom>
            <a:noFill/>
            <a:ln w="76200">
              <a:solidFill>
                <a:srgbClr val="E8503A"/>
              </a:solidFill>
              <a:prstDash val="solid"/>
              <a:headEnd type="triangle"/>
            </a:ln>
          </p:spPr>
          <p:txBody>
            <a:bodyPr/>
            <a:lstStyle/>
            <a:p>
              <a:endParaRPr lang="en-US" sz="1351"/>
            </a:p>
          </p:txBody>
        </p:sp>
        <p:sp>
          <p:nvSpPr>
            <p:cNvPr id="7" name="Shape 5"/>
            <p:cNvSpPr/>
            <p:nvPr/>
          </p:nvSpPr>
          <p:spPr>
            <a:xfrm>
              <a:off x="5023104" y="1953861"/>
              <a:ext cx="2145792" cy="0"/>
            </a:xfrm>
            <a:prstGeom prst="line">
              <a:avLst/>
            </a:prstGeom>
            <a:noFill/>
            <a:ln w="76200">
              <a:solidFill>
                <a:srgbClr val="E8503A"/>
              </a:solidFill>
              <a:prstDash val="solid"/>
              <a:tailEnd type="triangle"/>
            </a:ln>
          </p:spPr>
          <p:txBody>
            <a:bodyPr/>
            <a:lstStyle/>
            <a:p>
              <a:endParaRPr lang="en-US" sz="1351"/>
            </a:p>
          </p:txBody>
        </p:sp>
        <p:sp>
          <p:nvSpPr>
            <p:cNvPr id="8" name="Text 6"/>
            <p:cNvSpPr/>
            <p:nvPr/>
          </p:nvSpPr>
          <p:spPr>
            <a:xfrm>
              <a:off x="4779264" y="856581"/>
              <a:ext cx="2633472" cy="975360"/>
            </a:xfrm>
            <a:prstGeom prst="rect">
              <a:avLst/>
            </a:prstGeom>
            <a:noFill/>
            <a:ln/>
          </p:spPr>
          <p:txBody>
            <a:bodyPr wrap="square" lIns="0" tIns="0" rIns="0" bIns="0" rtlCol="0" anchor="b"/>
            <a:lstStyle/>
            <a:p>
              <a:pPr algn="ctr"/>
              <a:r>
                <a:rPr lang="en-US" sz="1467">
                  <a:solidFill>
                    <a:srgbClr val="A8B4CC"/>
                  </a:solidFill>
                  <a:latin typeface="Calibri" pitchFamily="34" charset="0"/>
                  <a:ea typeface="Calibri" pitchFamily="34" charset="-122"/>
                  <a:cs typeface="Calibri" pitchFamily="34" charset="-120"/>
                </a:rPr>
                <a:t>Global adjustment forces</a:t>
              </a:r>
              <a:endParaRPr lang="en-US" sz="1467"/>
            </a:p>
            <a:p>
              <a:pPr algn="ctr"/>
              <a:r>
                <a:rPr lang="en-US" sz="1467">
                  <a:solidFill>
                    <a:srgbClr val="A8B4CC"/>
                  </a:solidFill>
                  <a:latin typeface="Calibri" pitchFamily="34" charset="0"/>
                  <a:ea typeface="Calibri" pitchFamily="34" charset="-122"/>
                  <a:cs typeface="Calibri" pitchFamily="34" charset="-120"/>
                </a:rPr>
                <a:t>NASA CERES to match Argo</a:t>
              </a:r>
              <a:endParaRPr lang="en-US" sz="1467"/>
            </a:p>
          </p:txBody>
        </p:sp>
        <p:sp>
          <p:nvSpPr>
            <p:cNvPr id="10" name="Text 8"/>
            <p:cNvSpPr/>
            <p:nvPr/>
          </p:nvSpPr>
          <p:spPr>
            <a:xfrm>
              <a:off x="4779264" y="3843621"/>
              <a:ext cx="2633472" cy="975360"/>
            </a:xfrm>
            <a:prstGeom prst="rect">
              <a:avLst/>
            </a:prstGeom>
            <a:noFill/>
            <a:ln/>
          </p:spPr>
          <p:txBody>
            <a:bodyPr wrap="square" lIns="0" tIns="0" rIns="0" bIns="0" rtlCol="0" anchor="t"/>
            <a:lstStyle/>
            <a:p>
              <a:pPr algn="ctr"/>
              <a:r>
                <a:rPr lang="en-US" sz="1467">
                  <a:solidFill>
                    <a:srgbClr val="A8B4CC"/>
                  </a:solidFill>
                  <a:latin typeface="Calibri" pitchFamily="34" charset="0"/>
                  <a:ea typeface="Calibri" pitchFamily="34" charset="-122"/>
                  <a:cs typeface="Calibri" pitchFamily="34" charset="-120"/>
                </a:rPr>
                <a:t>“Agreement” cited as</a:t>
              </a:r>
              <a:endParaRPr lang="en-US" sz="1467"/>
            </a:p>
            <a:p>
              <a:pPr algn="ctr"/>
              <a:r>
                <a:rPr lang="en-US" sz="1467">
                  <a:solidFill>
                    <a:srgbClr val="A8B4CC"/>
                  </a:solidFill>
                  <a:latin typeface="Calibri" pitchFamily="34" charset="0"/>
                  <a:ea typeface="Calibri" pitchFamily="34" charset="-122"/>
                  <a:cs typeface="Calibri" pitchFamily="34" charset="-120"/>
                </a:rPr>
                <a:t>independent confirmation</a:t>
              </a:r>
              <a:endParaRPr lang="en-US" sz="1467"/>
            </a:p>
          </p:txBody>
        </p:sp>
        <p:sp>
          <p:nvSpPr>
            <p:cNvPr id="11" name="Text 9"/>
            <p:cNvSpPr/>
            <p:nvPr/>
          </p:nvSpPr>
          <p:spPr>
            <a:xfrm>
              <a:off x="5023104" y="1953861"/>
              <a:ext cx="2145792" cy="1463040"/>
            </a:xfrm>
            <a:prstGeom prst="rect">
              <a:avLst/>
            </a:prstGeom>
            <a:noFill/>
            <a:ln/>
          </p:spPr>
          <p:txBody>
            <a:bodyPr wrap="square" lIns="0" tIns="0" rIns="0" bIns="0" rtlCol="0" anchor="ctr"/>
            <a:lstStyle/>
            <a:p>
              <a:pPr algn="ctr"/>
              <a:r>
                <a:rPr lang="en-US" sz="5333">
                  <a:solidFill>
                    <a:srgbClr val="E8503A"/>
                  </a:solidFill>
                  <a:latin typeface="Arial" pitchFamily="34" charset="0"/>
                  <a:ea typeface="Arial" pitchFamily="34" charset="-122"/>
                  <a:cs typeface="Arial" pitchFamily="34" charset="-120"/>
                </a:rPr>
                <a:t>↻</a:t>
              </a:r>
              <a:endParaRPr lang="en-US" sz="5333"/>
            </a:p>
          </p:txBody>
        </p:sp>
      </p:grpSp>
      <p:sp>
        <p:nvSpPr>
          <p:cNvPr id="12" name="Shape 10"/>
          <p:cNvSpPr/>
          <p:nvPr/>
        </p:nvSpPr>
        <p:spPr>
          <a:xfrm>
            <a:off x="0" y="6035041"/>
            <a:ext cx="12192000" cy="822960"/>
          </a:xfrm>
          <a:prstGeom prst="rect">
            <a:avLst/>
          </a:prstGeom>
          <a:solidFill>
            <a:srgbClr val="E8503A"/>
          </a:solidFill>
          <a:ln/>
        </p:spPr>
        <p:txBody>
          <a:bodyPr/>
          <a:lstStyle/>
          <a:p>
            <a:endParaRPr lang="en-US" sz="1351"/>
          </a:p>
        </p:txBody>
      </p:sp>
      <p:sp>
        <p:nvSpPr>
          <p:cNvPr id="13" name="Text 11"/>
          <p:cNvSpPr/>
          <p:nvPr/>
        </p:nvSpPr>
        <p:spPr>
          <a:xfrm>
            <a:off x="365760" y="6035041"/>
            <a:ext cx="11460480" cy="822960"/>
          </a:xfrm>
          <a:prstGeom prst="rect">
            <a:avLst/>
          </a:prstGeom>
          <a:noFill/>
          <a:ln/>
        </p:spPr>
        <p:txBody>
          <a:bodyPr wrap="square" lIns="0" tIns="0" rIns="0" bIns="0" rtlCol="0" anchor="ctr"/>
          <a:lstStyle/>
          <a:p>
            <a:pPr algn="ctr"/>
            <a:r>
              <a:rPr lang="en-US" sz="2800" b="1" i="1">
                <a:solidFill>
                  <a:srgbClr val="FFFFFF"/>
                </a:solidFill>
                <a:latin typeface="Georgia" pitchFamily="34" charset="0"/>
                <a:ea typeface="Georgia" pitchFamily="34" charset="-122"/>
                <a:cs typeface="Georgia" pitchFamily="34" charset="-120"/>
              </a:rPr>
              <a:t>This is circular reasoning, not validation.</a:t>
            </a:r>
            <a:endParaRPr lang="en-US" sz="2800"/>
          </a:p>
        </p:txBody>
      </p:sp>
      <p:sp>
        <p:nvSpPr>
          <p:cNvPr id="14" name="TextBox 13">
            <a:extLst>
              <a:ext uri="{FF2B5EF4-FFF2-40B4-BE49-F238E27FC236}">
                <a16:creationId xmlns:a16="http://schemas.microsoft.com/office/drawing/2014/main" id="{4BC78A97-1FC5-19FC-2EDF-D0FF17E0EFF1}"/>
              </a:ext>
            </a:extLst>
          </p:cNvPr>
          <p:cNvSpPr txBox="1"/>
          <p:nvPr/>
        </p:nvSpPr>
        <p:spPr>
          <a:xfrm>
            <a:off x="609610" y="4534294"/>
            <a:ext cx="10972799" cy="1415772"/>
          </a:xfrm>
          <a:prstGeom prst="rect">
            <a:avLst/>
          </a:prstGeom>
          <a:solidFill>
            <a:srgbClr val="215F9A"/>
          </a:solidFill>
          <a:ln w="19050">
            <a:solidFill>
              <a:srgbClr val="4A7BBF"/>
            </a:solidFill>
          </a:ln>
        </p:spPr>
        <p:txBody>
          <a:bodyPr wrap="square" lIns="182880" tIns="91440" rIns="182880" bIns="91440" rtlCol="0">
            <a:spAutoFit/>
          </a:bodyPr>
          <a:lstStyle/>
          <a:p>
            <a:r>
              <a:rPr lang="en-US" sz="2000" i="1" dirty="0">
                <a:solidFill>
                  <a:srgbClr val="FFFF00"/>
                </a:solidFill>
                <a:latin typeface="Calibri" pitchFamily="34" charset="0"/>
                <a:ea typeface="Calibri" pitchFamily="34" charset="-122"/>
                <a:cs typeface="Calibri" pitchFamily="34" charset="-120"/>
              </a:rPr>
              <a:t>“the CERES EBAF reflected solar and emitted thermal TOA fluxes </a:t>
            </a:r>
            <a:r>
              <a:rPr lang="en-US" sz="2000" b="1" i="1" u="sng" dirty="0">
                <a:solidFill>
                  <a:srgbClr val="FFFF00"/>
                </a:solidFill>
                <a:latin typeface="Calibri" pitchFamily="34" charset="0"/>
                <a:ea typeface="Calibri" pitchFamily="34" charset="-122"/>
                <a:cs typeface="Calibri" pitchFamily="34" charset="-120"/>
              </a:rPr>
              <a:t>were adjusted</a:t>
            </a:r>
            <a:r>
              <a:rPr lang="en-US" sz="2000" i="1" dirty="0">
                <a:solidFill>
                  <a:srgbClr val="FFFF00"/>
                </a:solidFill>
                <a:latin typeface="Calibri" pitchFamily="34" charset="0"/>
                <a:ea typeface="Calibri" pitchFamily="34" charset="-122"/>
                <a:cs typeface="Calibri" pitchFamily="34" charset="-120"/>
              </a:rPr>
              <a:t>, within the estimated uncertainties, to ensure that the net TOA flux for July 2005 to June 2015 was consistent with the estimated Earth’s energy imbalance for the same period based on ocean heat content (OHC) measurements…” — </a:t>
            </a:r>
            <a:r>
              <a:rPr lang="en-US" sz="2000" dirty="0">
                <a:solidFill>
                  <a:srgbClr val="FFFF00"/>
                </a:solidFill>
                <a:latin typeface="Calibri" pitchFamily="34" charset="0"/>
                <a:ea typeface="Calibri" pitchFamily="34" charset="-122"/>
                <a:cs typeface="Calibri" pitchFamily="34" charset="-120"/>
              </a:rPr>
              <a:t>(IPCC AR6 WGI, p. 935)</a:t>
            </a:r>
            <a:endParaRPr lang="en-US" sz="2000" dirty="0">
              <a:solidFill>
                <a:srgbClr val="FFFF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a:extLst>
            <a:ext uri="{FF2B5EF4-FFF2-40B4-BE49-F238E27FC236}">
              <a16:creationId xmlns:a16="http://schemas.microsoft.com/office/drawing/2014/main" id="{42B0C62E-81AD-965F-86DD-2C95A2AD14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581D528-C403-A72E-A8BA-EC70A65A452A}"/>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pic>
        <p:nvPicPr>
          <p:cNvPr id="31" name="Picture 30">
            <a:extLst>
              <a:ext uri="{FF2B5EF4-FFF2-40B4-BE49-F238E27FC236}">
                <a16:creationId xmlns:a16="http://schemas.microsoft.com/office/drawing/2014/main" id="{2610EC38-6C60-6F4F-F70E-27027841021C}"/>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6" name="Shape 3">
            <a:extLst>
              <a:ext uri="{FF2B5EF4-FFF2-40B4-BE49-F238E27FC236}">
                <a16:creationId xmlns:a16="http://schemas.microsoft.com/office/drawing/2014/main" id="{D4BDDE73-F667-D44C-D64F-B8B80120CF79}"/>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8BA24DA7-9AAB-6B5C-24F2-CF3D598F88D5}"/>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4F7C5045-969C-C4F5-E9B7-2B02E964C545}"/>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44787985-3BEC-8E56-3533-A5C995B3B486}"/>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2. CMIP</a:t>
            </a:r>
            <a:endParaRPr lang="en-US" sz="1867"/>
          </a:p>
          <a:p>
            <a:r>
              <a:rPr lang="en-US" sz="1600">
                <a:solidFill>
                  <a:schemeClr val="bg1"/>
                </a:solidFill>
                <a:latin typeface="Calibri" pitchFamily="34" charset="0"/>
                <a:ea typeface="Calibri" pitchFamily="34" charset="-122"/>
                <a:cs typeface="Calibri" pitchFamily="34" charset="-120"/>
              </a:rPr>
              <a:t>Coupled Model Intercomparison Project</a:t>
            </a:r>
          </a:p>
          <a:p>
            <a:r>
              <a:rPr lang="en-US" sz="1600" b="1">
                <a:solidFill>
                  <a:srgbClr val="A8B4CC"/>
                </a:solidFill>
                <a:latin typeface="Calibri" pitchFamily="34" charset="0"/>
                <a:ea typeface="Calibri" pitchFamily="34" charset="-122"/>
                <a:cs typeface="Calibri" pitchFamily="34" charset="-120"/>
              </a:rPr>
              <a:t>Tuned to match GMST</a:t>
            </a:r>
            <a:endParaRPr lang="en-US" sz="1351" b="1"/>
          </a:p>
        </p:txBody>
      </p:sp>
      <p:sp>
        <p:nvSpPr>
          <p:cNvPr id="12" name="Shape 9">
            <a:extLst>
              <a:ext uri="{FF2B5EF4-FFF2-40B4-BE49-F238E27FC236}">
                <a16:creationId xmlns:a16="http://schemas.microsoft.com/office/drawing/2014/main" id="{5D1309CA-5A43-3311-9BED-333D9F0B90D7}"/>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2058D233-BFB1-CBD1-B4AD-C6F3E4F6F4C9}"/>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E7F6214E-0BE7-D107-DD24-F774C5813B24}"/>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27511446-089E-C765-87A0-6AE1B978F412}"/>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A259BD86-9D62-231B-B1EB-C708089139AA}"/>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A140E349-3EAD-30DF-7EA5-AB3F62F60E4E}"/>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989CB8C9-D40E-1B6A-B0EB-4931ABD875C1}"/>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897A6171-642D-2DF8-E7D4-5A16F474D1CC}"/>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a:solidFill>
                  <a:srgbClr val="FFFFFF"/>
                </a:solidFill>
                <a:latin typeface="Georgia" pitchFamily="34" charset="0"/>
                <a:ea typeface="Georgia" pitchFamily="34" charset="-122"/>
                <a:cs typeface="Georgia" pitchFamily="34" charset="-120"/>
              </a:rPr>
              <a:t>Each lie leads to the next. None stand on their own.</a:t>
            </a:r>
            <a:endParaRPr lang="en-US" sz="2133"/>
          </a:p>
        </p:txBody>
      </p:sp>
      <p:sp>
        <p:nvSpPr>
          <p:cNvPr id="5" name="Shape 2">
            <a:extLst>
              <a:ext uri="{FF2B5EF4-FFF2-40B4-BE49-F238E27FC236}">
                <a16:creationId xmlns:a16="http://schemas.microsoft.com/office/drawing/2014/main" id="{937E4E5B-7E34-35DA-EDF7-55D5098783F8}"/>
              </a:ext>
            </a:extLst>
          </p:cNvPr>
          <p:cNvSpPr/>
          <p:nvPr/>
        </p:nvSpPr>
        <p:spPr>
          <a:xfrm rot="5051001">
            <a:off x="1608907" y="3652269"/>
            <a:ext cx="1569015" cy="599415"/>
          </a:xfrm>
          <a:prstGeom prst="ellipse">
            <a:avLst/>
          </a:prstGeom>
          <a:noFill/>
          <a:ln w="57150">
            <a:solidFill>
              <a:schemeClr val="bg1"/>
            </a:solidFill>
            <a:prstDash val="solid"/>
          </a:ln>
        </p:spPr>
        <p:txBody>
          <a:bodyPr/>
          <a:lstStyle/>
          <a:p>
            <a:endParaRPr lang="en-US" sz="1351"/>
          </a:p>
        </p:txBody>
      </p:sp>
      <p:sp>
        <p:nvSpPr>
          <p:cNvPr id="27" name="TextBox 26">
            <a:extLst>
              <a:ext uri="{FF2B5EF4-FFF2-40B4-BE49-F238E27FC236}">
                <a16:creationId xmlns:a16="http://schemas.microsoft.com/office/drawing/2014/main" id="{BC97D4FF-9617-53A2-90AF-6582752BC7A4}"/>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A1279DCE-12C1-BFC4-8B1A-44EACE135133}"/>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126ACDC7-7A44-7244-7AED-7541579D9965}"/>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D0B7FF91-62EC-6E2E-9A1C-CE6E8EDA6FE8}"/>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13F42C63-DA71-8E63-12DF-8FE7930BFBA1}"/>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4" name="Shape 2">
            <a:extLst>
              <a:ext uri="{FF2B5EF4-FFF2-40B4-BE49-F238E27FC236}">
                <a16:creationId xmlns:a16="http://schemas.microsoft.com/office/drawing/2014/main" id="{69E1701A-4E60-6839-1C4B-3F53F910868B}"/>
              </a:ext>
            </a:extLst>
          </p:cNvPr>
          <p:cNvSpPr/>
          <p:nvPr/>
        </p:nvSpPr>
        <p:spPr>
          <a:xfrm>
            <a:off x="7605306" y="4760009"/>
            <a:ext cx="3833839" cy="1088779"/>
          </a:xfrm>
          <a:prstGeom prst="ellipse">
            <a:avLst/>
          </a:prstGeom>
          <a:noFill/>
          <a:ln w="57150">
            <a:solidFill>
              <a:schemeClr val="bg1"/>
            </a:solidFill>
            <a:prstDash val="solid"/>
          </a:ln>
        </p:spPr>
        <p:txBody>
          <a:bodyPr/>
          <a:lstStyle/>
          <a:p>
            <a:endParaRPr lang="en-US" sz="1351"/>
          </a:p>
        </p:txBody>
      </p:sp>
      <p:sp>
        <p:nvSpPr>
          <p:cNvPr id="14" name="Text 0">
            <a:extLst>
              <a:ext uri="{FF2B5EF4-FFF2-40B4-BE49-F238E27FC236}">
                <a16:creationId xmlns:a16="http://schemas.microsoft.com/office/drawing/2014/main" id="{712D9D05-66D7-16E3-BAB3-5E3B2A250DC4}"/>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Tree>
    <p:extLst>
      <p:ext uri="{BB962C8B-B14F-4D97-AF65-F5344CB8AC3E}">
        <p14:creationId xmlns:p14="http://schemas.microsoft.com/office/powerpoint/2010/main" val="411282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203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65760" y="316468"/>
            <a:ext cx="11430000" cy="738664"/>
          </a:xfrm>
          <a:prstGeom prst="rect">
            <a:avLst/>
          </a:prstGeom>
          <a:noFill/>
        </p:spPr>
        <p:txBody>
          <a:bodyPr wrap="square" lIns="0" tIns="0" rIns="0" bIns="0" anchor="ctr">
            <a:spAutoFit/>
          </a:bodyPr>
          <a:lstStyle/>
          <a:p>
            <a:pPr algn="ctr">
              <a:lnSpc>
                <a:spcPct val="100000"/>
              </a:lnSpc>
            </a:pPr>
            <a:r>
              <a:rPr sz="4800" b="1" i="0" dirty="0">
                <a:solidFill>
                  <a:srgbClr val="F0F050"/>
                </a:solidFill>
                <a:latin typeface="Calibri"/>
              </a:rPr>
              <a:t>The Bomb-Radiocarbon </a:t>
            </a:r>
            <a:r>
              <a:rPr lang="en-US" sz="4800" b="1" dirty="0">
                <a:solidFill>
                  <a:srgbClr val="F0F050"/>
                </a:solidFill>
                <a:latin typeface="Calibri"/>
              </a:rPr>
              <a:t>“</a:t>
            </a:r>
            <a:r>
              <a:rPr sz="4800" b="1" i="0" dirty="0">
                <a:solidFill>
                  <a:srgbClr val="F0F050"/>
                </a:solidFill>
                <a:latin typeface="Calibri"/>
              </a:rPr>
              <a:t>Experiment</a:t>
            </a:r>
            <a:r>
              <a:rPr lang="en-US" sz="4800" b="1" i="0" dirty="0">
                <a:solidFill>
                  <a:srgbClr val="F0F050"/>
                </a:solidFill>
                <a:latin typeface="Calibri"/>
              </a:rPr>
              <a:t>”</a:t>
            </a:r>
            <a:endParaRPr sz="4800" b="1" i="0" dirty="0">
              <a:solidFill>
                <a:srgbClr val="F0F050"/>
              </a:solidFill>
              <a:latin typeface="Calibri"/>
            </a:endParaRPr>
          </a:p>
        </p:txBody>
      </p:sp>
      <p:sp>
        <p:nvSpPr>
          <p:cNvPr id="4" name="TextBox 3"/>
          <p:cNvSpPr txBox="1"/>
          <p:nvPr/>
        </p:nvSpPr>
        <p:spPr>
          <a:xfrm>
            <a:off x="640080" y="1156157"/>
            <a:ext cx="10881360" cy="430887"/>
          </a:xfrm>
          <a:prstGeom prst="rect">
            <a:avLst/>
          </a:prstGeom>
          <a:noFill/>
        </p:spPr>
        <p:txBody>
          <a:bodyPr wrap="square" lIns="0" tIns="0" rIns="0" bIns="0" anchor="ctr">
            <a:spAutoFit/>
          </a:bodyPr>
          <a:lstStyle/>
          <a:p>
            <a:pPr algn="ctr">
              <a:lnSpc>
                <a:spcPct val="100000"/>
              </a:lnSpc>
            </a:pPr>
            <a:r>
              <a:rPr sz="2800" b="0" i="1" dirty="0">
                <a:solidFill>
                  <a:srgbClr val="F0F0F0"/>
                </a:solidFill>
                <a:latin typeface="Calibri"/>
              </a:rPr>
              <a:t>The largest deliberate-or-accidental tracer experiment in scientific history</a:t>
            </a:r>
          </a:p>
        </p:txBody>
      </p:sp>
      <p:sp>
        <p:nvSpPr>
          <p:cNvPr id="5" name="TextBox 4"/>
          <p:cNvSpPr txBox="1"/>
          <p:nvPr/>
        </p:nvSpPr>
        <p:spPr>
          <a:xfrm>
            <a:off x="640080" y="1629191"/>
            <a:ext cx="10881360" cy="307777"/>
          </a:xfrm>
          <a:prstGeom prst="rect">
            <a:avLst/>
          </a:prstGeom>
          <a:noFill/>
        </p:spPr>
        <p:txBody>
          <a:bodyPr wrap="square" lIns="0" tIns="0" rIns="0" bIns="0" anchor="ctr">
            <a:spAutoFit/>
          </a:bodyPr>
          <a:lstStyle/>
          <a:p>
            <a:pPr algn="ctr">
              <a:lnSpc>
                <a:spcPct val="100000"/>
              </a:lnSpc>
            </a:pPr>
            <a:r>
              <a:rPr sz="2000" b="0" i="0" dirty="0">
                <a:solidFill>
                  <a:srgbClr val="C8CCD8"/>
                </a:solidFill>
                <a:latin typeface="Calibri"/>
              </a:rPr>
              <a:t>oceanography  •  hydrology  •  soil science  •  forensics  •  cell biology  •  carbon cycle</a:t>
            </a:r>
          </a:p>
        </p:txBody>
      </p:sp>
      <p:sp>
        <p:nvSpPr>
          <p:cNvPr id="6" name="Rounded Rectangle 5"/>
          <p:cNvSpPr/>
          <p:nvPr/>
        </p:nvSpPr>
        <p:spPr>
          <a:xfrm>
            <a:off x="640080" y="2194560"/>
            <a:ext cx="10881360" cy="777240"/>
          </a:xfrm>
          <a:prstGeom prst="roundRect">
            <a:avLst>
              <a:gd name="adj" fmla="val 12000"/>
            </a:avLst>
          </a:prstGeom>
          <a:solidFill>
            <a:srgbClr val="182440"/>
          </a:solidFill>
          <a:ln w="12700">
            <a:solidFill>
              <a:srgbClr val="F0F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2194560"/>
            <a:ext cx="3108960" cy="777240"/>
          </a:xfrm>
          <a:prstGeom prst="rect">
            <a:avLst/>
          </a:prstGeom>
          <a:noFill/>
        </p:spPr>
        <p:txBody>
          <a:bodyPr wrap="square" lIns="0" tIns="0" rIns="0" bIns="0" anchor="ctr">
            <a:spAutoFit/>
          </a:bodyPr>
          <a:lstStyle/>
          <a:p>
            <a:pPr algn="r">
              <a:lnSpc>
                <a:spcPct val="100000"/>
              </a:lnSpc>
            </a:pPr>
            <a:r>
              <a:rPr sz="3000" b="1" i="0">
                <a:solidFill>
                  <a:srgbClr val="F0F050"/>
                </a:solidFill>
                <a:latin typeface="Calibri"/>
              </a:rPr>
              <a:t>1955 – 1963</a:t>
            </a:r>
          </a:p>
        </p:txBody>
      </p:sp>
      <p:sp>
        <p:nvSpPr>
          <p:cNvPr id="8" name="TextBox 7"/>
          <p:cNvSpPr txBox="1"/>
          <p:nvPr/>
        </p:nvSpPr>
        <p:spPr>
          <a:xfrm>
            <a:off x="4389119" y="2213848"/>
            <a:ext cx="7315200" cy="738664"/>
          </a:xfrm>
          <a:prstGeom prst="rect">
            <a:avLst/>
          </a:prstGeom>
          <a:noFill/>
        </p:spPr>
        <p:txBody>
          <a:bodyPr wrap="square" lIns="0" tIns="0" rIns="0" bIns="0" anchor="ctr">
            <a:spAutoFit/>
          </a:bodyPr>
          <a:lstStyle/>
          <a:p>
            <a:pPr algn="l">
              <a:lnSpc>
                <a:spcPct val="100000"/>
              </a:lnSpc>
            </a:pPr>
            <a:r>
              <a:rPr sz="2200" b="0" i="0" dirty="0">
                <a:solidFill>
                  <a:srgbClr val="F0F0F0"/>
                </a:solidFill>
                <a:latin typeface="Calibri"/>
              </a:rPr>
              <a:t>U</a:t>
            </a:r>
            <a:r>
              <a:rPr sz="2400" b="0" i="0" dirty="0">
                <a:solidFill>
                  <a:srgbClr val="F0F0F0"/>
                </a:solidFill>
                <a:latin typeface="Calibri"/>
              </a:rPr>
              <a:t>.S. and Soviet </a:t>
            </a:r>
            <a:r>
              <a:rPr sz="2400" b="1" i="0" dirty="0">
                <a:solidFill>
                  <a:srgbClr val="F0F0F0"/>
                </a:solidFill>
                <a:latin typeface="Calibri"/>
              </a:rPr>
              <a:t>atmospheric thermonuclear</a:t>
            </a:r>
            <a:r>
              <a:rPr sz="2400" b="0" i="0" dirty="0">
                <a:solidFill>
                  <a:srgbClr val="F0F0F0"/>
                </a:solidFill>
                <a:latin typeface="Calibri"/>
              </a:rPr>
              <a:t> (hydrogen bomb) tests doubled atmospheric </a:t>
            </a:r>
            <a:r>
              <a:rPr sz="2400" b="1" i="0" dirty="0">
                <a:solidFill>
                  <a:srgbClr val="F0F050"/>
                </a:solidFill>
                <a:latin typeface="Calibri"/>
              </a:rPr>
              <a:t>¹⁴C</a:t>
            </a:r>
          </a:p>
        </p:txBody>
      </p:sp>
      <p:sp>
        <p:nvSpPr>
          <p:cNvPr id="9" name="Rounded Rectangle 8"/>
          <p:cNvSpPr/>
          <p:nvPr/>
        </p:nvSpPr>
        <p:spPr>
          <a:xfrm>
            <a:off x="640080" y="3136392"/>
            <a:ext cx="10881360" cy="777240"/>
          </a:xfrm>
          <a:prstGeom prst="roundRect">
            <a:avLst>
              <a:gd name="adj" fmla="val 12000"/>
            </a:avLst>
          </a:prstGeom>
          <a:solidFill>
            <a:srgbClr val="182440"/>
          </a:solidFill>
          <a:ln w="12700">
            <a:solidFill>
              <a:srgbClr val="F0F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14400" y="3136392"/>
            <a:ext cx="3108960" cy="777240"/>
          </a:xfrm>
          <a:prstGeom prst="rect">
            <a:avLst/>
          </a:prstGeom>
          <a:noFill/>
        </p:spPr>
        <p:txBody>
          <a:bodyPr wrap="square" lIns="0" tIns="0" rIns="0" bIns="0" anchor="ctr">
            <a:spAutoFit/>
          </a:bodyPr>
          <a:lstStyle/>
          <a:p>
            <a:pPr algn="r">
              <a:lnSpc>
                <a:spcPct val="100000"/>
              </a:lnSpc>
            </a:pPr>
            <a:r>
              <a:rPr sz="3000" b="1" i="0">
                <a:solidFill>
                  <a:srgbClr val="F0F050"/>
                </a:solidFill>
                <a:latin typeface="Calibri"/>
              </a:rPr>
              <a:t>1963</a:t>
            </a:r>
          </a:p>
        </p:txBody>
      </p:sp>
      <p:sp>
        <p:nvSpPr>
          <p:cNvPr id="11" name="TextBox 10"/>
          <p:cNvSpPr txBox="1"/>
          <p:nvPr/>
        </p:nvSpPr>
        <p:spPr>
          <a:xfrm>
            <a:off x="4389119" y="3340346"/>
            <a:ext cx="7315200" cy="369332"/>
          </a:xfrm>
          <a:prstGeom prst="rect">
            <a:avLst/>
          </a:prstGeom>
          <a:noFill/>
        </p:spPr>
        <p:txBody>
          <a:bodyPr wrap="square" lIns="0" tIns="0" rIns="0" bIns="0" anchor="ctr">
            <a:spAutoFit/>
          </a:bodyPr>
          <a:lstStyle/>
          <a:p>
            <a:pPr algn="l">
              <a:lnSpc>
                <a:spcPct val="100000"/>
              </a:lnSpc>
            </a:pPr>
            <a:r>
              <a:rPr sz="2400" b="0" i="0" dirty="0">
                <a:solidFill>
                  <a:srgbClr val="F0F0F0"/>
                </a:solidFill>
                <a:latin typeface="Calibri"/>
              </a:rPr>
              <a:t>Limited Test Ban Treaty halt</a:t>
            </a:r>
            <a:r>
              <a:rPr lang="en-US" sz="2400" b="0" i="0" dirty="0">
                <a:solidFill>
                  <a:srgbClr val="F0F0F0"/>
                </a:solidFill>
                <a:latin typeface="Calibri"/>
              </a:rPr>
              <a:t>ed</a:t>
            </a:r>
            <a:r>
              <a:rPr sz="2400" b="0" i="0" dirty="0">
                <a:solidFill>
                  <a:srgbClr val="F0F0F0"/>
                </a:solidFill>
                <a:latin typeface="Calibri"/>
              </a:rPr>
              <a:t> the pulse</a:t>
            </a:r>
          </a:p>
        </p:txBody>
      </p:sp>
      <p:sp>
        <p:nvSpPr>
          <p:cNvPr id="12" name="Rounded Rectangle 11"/>
          <p:cNvSpPr/>
          <p:nvPr/>
        </p:nvSpPr>
        <p:spPr>
          <a:xfrm>
            <a:off x="640080" y="4078224"/>
            <a:ext cx="10881360" cy="777240"/>
          </a:xfrm>
          <a:prstGeom prst="roundRect">
            <a:avLst>
              <a:gd name="adj" fmla="val 12000"/>
            </a:avLst>
          </a:prstGeom>
          <a:solidFill>
            <a:srgbClr val="182440"/>
          </a:solidFill>
          <a:ln w="12700">
            <a:solidFill>
              <a:srgbClr val="F0F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914400" y="4236011"/>
            <a:ext cx="3108960" cy="461665"/>
          </a:xfrm>
          <a:prstGeom prst="rect">
            <a:avLst/>
          </a:prstGeom>
          <a:noFill/>
        </p:spPr>
        <p:txBody>
          <a:bodyPr wrap="square" lIns="0" tIns="0" rIns="0" bIns="0" anchor="ctr">
            <a:spAutoFit/>
          </a:bodyPr>
          <a:lstStyle/>
          <a:p>
            <a:pPr algn="r">
              <a:lnSpc>
                <a:spcPct val="100000"/>
              </a:lnSpc>
            </a:pPr>
            <a:r>
              <a:rPr sz="3000" b="1" i="0" dirty="0">
                <a:solidFill>
                  <a:srgbClr val="F0F050"/>
                </a:solidFill>
                <a:latin typeface="Calibri"/>
              </a:rPr>
              <a:t>19</a:t>
            </a:r>
            <a:r>
              <a:rPr lang="en-US" sz="3000" b="1" i="0" dirty="0">
                <a:solidFill>
                  <a:srgbClr val="F0F050"/>
                </a:solidFill>
                <a:latin typeface="Calibri"/>
              </a:rPr>
              <a:t>50</a:t>
            </a:r>
            <a:r>
              <a:rPr sz="3000" b="1" i="0" dirty="0">
                <a:solidFill>
                  <a:srgbClr val="F0F050"/>
                </a:solidFill>
                <a:latin typeface="Calibri"/>
              </a:rPr>
              <a:t> – </a:t>
            </a:r>
            <a:r>
              <a:rPr lang="en-US" sz="3000" b="1" i="0" dirty="0">
                <a:solidFill>
                  <a:srgbClr val="F0F050"/>
                </a:solidFill>
                <a:latin typeface="Calibri"/>
              </a:rPr>
              <a:t>2019</a:t>
            </a:r>
            <a:endParaRPr sz="3000" b="1" i="0" dirty="0">
              <a:solidFill>
                <a:srgbClr val="F0F050"/>
              </a:solidFill>
              <a:latin typeface="Calibri"/>
            </a:endParaRPr>
          </a:p>
        </p:txBody>
      </p:sp>
      <p:sp>
        <p:nvSpPr>
          <p:cNvPr id="14" name="TextBox 13"/>
          <p:cNvSpPr txBox="1"/>
          <p:nvPr/>
        </p:nvSpPr>
        <p:spPr>
          <a:xfrm>
            <a:off x="4389119" y="4282178"/>
            <a:ext cx="7315200" cy="369332"/>
          </a:xfrm>
          <a:prstGeom prst="rect">
            <a:avLst/>
          </a:prstGeom>
          <a:noFill/>
        </p:spPr>
        <p:txBody>
          <a:bodyPr wrap="square" lIns="0" tIns="0" rIns="0" bIns="0" anchor="ctr">
            <a:spAutoFit/>
          </a:bodyPr>
          <a:lstStyle/>
          <a:p>
            <a:pPr algn="l">
              <a:lnSpc>
                <a:spcPct val="100000"/>
              </a:lnSpc>
            </a:pPr>
            <a:r>
              <a:rPr lang="en-US" sz="2400" dirty="0">
                <a:solidFill>
                  <a:srgbClr val="F0F0F0"/>
                </a:solidFill>
                <a:latin typeface="Calibri"/>
              </a:rPr>
              <a:t>70</a:t>
            </a:r>
            <a:r>
              <a:rPr sz="2400" b="0" i="0" dirty="0">
                <a:solidFill>
                  <a:srgbClr val="F0F0F0"/>
                </a:solidFill>
                <a:latin typeface="Calibri"/>
              </a:rPr>
              <a:t> years of continuous </a:t>
            </a:r>
            <a:r>
              <a:rPr sz="2400" b="1" i="0" dirty="0">
                <a:solidFill>
                  <a:srgbClr val="F0F050"/>
                </a:solidFill>
                <a:latin typeface="Calibri"/>
              </a:rPr>
              <a:t>¹⁴C</a:t>
            </a:r>
            <a:r>
              <a:rPr sz="2400" b="0" i="0" dirty="0">
                <a:solidFill>
                  <a:srgbClr val="F0F0F0"/>
                </a:solidFill>
                <a:latin typeface="Calibri"/>
              </a:rPr>
              <a:t> measurement</a:t>
            </a:r>
            <a:r>
              <a:rPr sz="2000" b="0" i="1" dirty="0">
                <a:solidFill>
                  <a:srgbClr val="C8CCD8"/>
                </a:solidFill>
                <a:latin typeface="Calibri"/>
              </a:rPr>
              <a:t>   (Hua et al. 2022)</a:t>
            </a:r>
          </a:p>
        </p:txBody>
      </p:sp>
      <p:sp>
        <p:nvSpPr>
          <p:cNvPr id="15" name="TextBox 14"/>
          <p:cNvSpPr txBox="1"/>
          <p:nvPr/>
        </p:nvSpPr>
        <p:spPr>
          <a:xfrm>
            <a:off x="457200" y="5323701"/>
            <a:ext cx="11277295" cy="553998"/>
          </a:xfrm>
          <a:prstGeom prst="rect">
            <a:avLst/>
          </a:prstGeom>
          <a:noFill/>
        </p:spPr>
        <p:txBody>
          <a:bodyPr wrap="square" lIns="0" tIns="0" rIns="0" bIns="0" anchor="ctr">
            <a:spAutoFit/>
          </a:bodyPr>
          <a:lstStyle/>
          <a:p>
            <a:pPr algn="ctr">
              <a:lnSpc>
                <a:spcPct val="100000"/>
              </a:lnSpc>
            </a:pPr>
            <a:r>
              <a:rPr sz="3600" b="0" i="1" dirty="0">
                <a:solidFill>
                  <a:srgbClr val="F0F050"/>
                </a:solidFill>
                <a:latin typeface="Calibri"/>
              </a:rPr>
              <a:t>Nature’s pulse. The atmosphere’s response.</a:t>
            </a:r>
          </a:p>
        </p:txBody>
      </p:sp>
      <p:sp>
        <p:nvSpPr>
          <p:cNvPr id="16" name="Rectangle 15"/>
          <p:cNvSpPr/>
          <p:nvPr/>
        </p:nvSpPr>
        <p:spPr>
          <a:xfrm>
            <a:off x="0" y="6172200"/>
            <a:ext cx="12191695" cy="685800"/>
          </a:xfrm>
          <a:prstGeom prst="rect">
            <a:avLst/>
          </a:prstGeom>
          <a:solidFill>
            <a:srgbClr val="F090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457200" y="6268880"/>
            <a:ext cx="11277295" cy="492443"/>
          </a:xfrm>
          <a:prstGeom prst="rect">
            <a:avLst/>
          </a:prstGeom>
          <a:noFill/>
        </p:spPr>
        <p:txBody>
          <a:bodyPr wrap="square" lIns="0" tIns="0" rIns="0" bIns="0" anchor="ctr">
            <a:spAutoFit/>
          </a:bodyPr>
          <a:lstStyle/>
          <a:p>
            <a:pPr algn="ctr">
              <a:lnSpc>
                <a:spcPct val="100000"/>
              </a:lnSpc>
            </a:pPr>
            <a:r>
              <a:rPr sz="3200" b="1" i="1" dirty="0">
                <a:solidFill>
                  <a:schemeClr val="bg1"/>
                </a:solidFill>
                <a:latin typeface="Calibri"/>
              </a:rPr>
              <a:t>The IPCC has </a:t>
            </a:r>
            <a:r>
              <a:rPr lang="en-US" sz="3200" b="1" i="1" dirty="0">
                <a:solidFill>
                  <a:schemeClr val="bg1"/>
                </a:solidFill>
                <a:latin typeface="Calibri"/>
              </a:rPr>
              <a:t>known this data </a:t>
            </a:r>
            <a:r>
              <a:rPr sz="3200" b="1" i="1" dirty="0">
                <a:solidFill>
                  <a:schemeClr val="bg1"/>
                </a:solidFill>
                <a:latin typeface="Calibri"/>
              </a:rPr>
              <a:t>for forty years.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00" y="140000"/>
            <a:ext cx="11392000" cy="600000"/>
          </a:xfrm>
          <a:prstGeom prst="rect">
            <a:avLst/>
          </a:prstGeom>
          <a:noFill/>
        </p:spPr>
        <p:txBody>
          <a:bodyPr wrap="square" lIns="0" tIns="0" rIns="0" bIns="0" anchor="ctr">
            <a:spAutoFit/>
          </a:bodyPr>
          <a:lstStyle/>
          <a:p>
            <a:pPr algn="ctr"/>
            <a:r>
              <a:rPr sz="3800" b="1" i="0">
                <a:solidFill>
                  <a:srgbClr val="FFFF00"/>
                </a:solidFill>
                <a:latin typeface="Calibri"/>
              </a:rPr>
              <a:t>AR6 Glossary,  Annex VII,  Page 2237</a:t>
            </a:r>
          </a:p>
        </p:txBody>
      </p:sp>
      <p:sp>
        <p:nvSpPr>
          <p:cNvPr id="3" name="TextBox 2"/>
          <p:cNvSpPr txBox="1"/>
          <p:nvPr/>
        </p:nvSpPr>
        <p:spPr>
          <a:xfrm>
            <a:off x="400000" y="765334"/>
            <a:ext cx="11392000" cy="369332"/>
          </a:xfrm>
          <a:prstGeom prst="rect">
            <a:avLst/>
          </a:prstGeom>
          <a:noFill/>
        </p:spPr>
        <p:txBody>
          <a:bodyPr wrap="square" lIns="0" tIns="0" rIns="0" bIns="0" anchor="ctr">
            <a:spAutoFit/>
          </a:bodyPr>
          <a:lstStyle/>
          <a:p>
            <a:pPr algn="ctr"/>
            <a:r>
              <a:rPr sz="2400" b="0" i="1" dirty="0">
                <a:solidFill>
                  <a:srgbClr val="B0B8C8"/>
                </a:solidFill>
                <a:latin typeface="Calibri"/>
              </a:rPr>
              <a:t>Two atmospheric CO₂ timescales,  defined by the IPCC,  both pinned by direct measurement.</a:t>
            </a:r>
          </a:p>
        </p:txBody>
      </p:sp>
      <p:sp>
        <p:nvSpPr>
          <p:cNvPr id="4" name="TextBox 3"/>
          <p:cNvSpPr txBox="1"/>
          <p:nvPr/>
        </p:nvSpPr>
        <p:spPr>
          <a:xfrm>
            <a:off x="400000" y="1214557"/>
            <a:ext cx="5600000" cy="430887"/>
          </a:xfrm>
          <a:prstGeom prst="rect">
            <a:avLst/>
          </a:prstGeom>
          <a:noFill/>
        </p:spPr>
        <p:txBody>
          <a:bodyPr wrap="square" lIns="0" tIns="0" rIns="0" bIns="0" anchor="ctr">
            <a:spAutoFit/>
          </a:bodyPr>
          <a:lstStyle/>
          <a:p>
            <a:pPr algn="ctr"/>
            <a:r>
              <a:rPr sz="2400" b="1" i="0" dirty="0">
                <a:solidFill>
                  <a:srgbClr val="FF9933"/>
                </a:solidFill>
                <a:latin typeface="Calibri"/>
              </a:rPr>
              <a:t>DEFINITION 1  —  </a:t>
            </a:r>
            <a:r>
              <a:rPr sz="2800" b="1" i="1" dirty="0">
                <a:solidFill>
                  <a:srgbClr val="FFFFFF"/>
                </a:solidFill>
                <a:latin typeface="Calibri"/>
              </a:rPr>
              <a:t>Turnover time</a:t>
            </a:r>
          </a:p>
        </p:txBody>
      </p:sp>
      <p:sp>
        <p:nvSpPr>
          <p:cNvPr id="5" name="Rectangle 4"/>
          <p:cNvSpPr/>
          <p:nvPr/>
        </p:nvSpPr>
        <p:spPr>
          <a:xfrm>
            <a:off x="400000" y="1680000"/>
            <a:ext cx="5600000" cy="1700000"/>
          </a:xfrm>
          <a:prstGeom prst="rect">
            <a:avLst/>
          </a:prstGeom>
          <a:solidFill>
            <a:srgbClr val="FFFFFF"/>
          </a:solidFill>
          <a:ln w="19050">
            <a:solidFill>
              <a:srgbClr val="B0B8C8"/>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6" name="TextBox 5"/>
          <p:cNvSpPr txBox="1"/>
          <p:nvPr/>
        </p:nvSpPr>
        <p:spPr>
          <a:xfrm>
            <a:off x="620000" y="1830000"/>
            <a:ext cx="5160000" cy="1328120"/>
          </a:xfrm>
          <a:prstGeom prst="rect">
            <a:avLst/>
          </a:prstGeom>
          <a:noFill/>
        </p:spPr>
        <p:txBody>
          <a:bodyPr wrap="square" lIns="0" tIns="0" rIns="0" bIns="0" anchor="t">
            <a:spAutoFit/>
          </a:bodyPr>
          <a:lstStyle/>
          <a:p>
            <a:pPr algn="l">
              <a:lnSpc>
                <a:spcPct val="122000"/>
              </a:lnSpc>
            </a:pPr>
            <a:r>
              <a:rPr b="0" i="1" dirty="0">
                <a:solidFill>
                  <a:srgbClr val="233455"/>
                </a:solidFill>
                <a:latin typeface="Calibri"/>
              </a:rPr>
              <a:t>“Carbon dioxide (CO₂) is an extreme example.  Its </a:t>
            </a:r>
            <a:r>
              <a:rPr b="1" i="0" dirty="0">
                <a:solidFill>
                  <a:srgbClr val="233455"/>
                </a:solidFill>
                <a:latin typeface="Calibri"/>
              </a:rPr>
              <a:t>turnover time is only about 4 years</a:t>
            </a:r>
            <a:r>
              <a:rPr b="0" i="1" dirty="0">
                <a:solidFill>
                  <a:srgbClr val="233455"/>
                </a:solidFill>
                <a:latin typeface="Calibri"/>
              </a:rPr>
              <a:t>  because of the rapid exchange between the atmosphere and the ocean and terrestrial biota.”</a:t>
            </a:r>
            <a:endParaRPr sz="1500" b="0" i="1" dirty="0">
              <a:solidFill>
                <a:srgbClr val="233455"/>
              </a:solidFill>
              <a:latin typeface="Calibri"/>
            </a:endParaRPr>
          </a:p>
        </p:txBody>
      </p:sp>
      <p:sp>
        <p:nvSpPr>
          <p:cNvPr id="7" name="Rectangle 6"/>
          <p:cNvSpPr/>
          <p:nvPr/>
        </p:nvSpPr>
        <p:spPr>
          <a:xfrm>
            <a:off x="400000" y="3440000"/>
            <a:ext cx="5600000" cy="820000"/>
          </a:xfrm>
          <a:prstGeom prst="rect">
            <a:avLst/>
          </a:prstGeom>
          <a:solidFill>
            <a:srgbClr val="1E4D2E"/>
          </a:solidFill>
          <a:ln w="25400">
            <a:solidFill>
              <a:srgbClr val="44CC66"/>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8" name="TextBox 7"/>
          <p:cNvSpPr txBox="1"/>
          <p:nvPr/>
        </p:nvSpPr>
        <p:spPr>
          <a:xfrm>
            <a:off x="560000" y="3485797"/>
            <a:ext cx="5280000" cy="728405"/>
          </a:xfrm>
          <a:prstGeom prst="rect">
            <a:avLst/>
          </a:prstGeom>
          <a:noFill/>
        </p:spPr>
        <p:txBody>
          <a:bodyPr wrap="square" lIns="0" tIns="0" rIns="0" bIns="0" anchor="ctr">
            <a:spAutoFit/>
          </a:bodyPr>
          <a:lstStyle/>
          <a:p>
            <a:pPr algn="ctr"/>
            <a:r>
              <a:rPr sz="2200" b="1" i="0" dirty="0">
                <a:solidFill>
                  <a:srgbClr val="44CC66"/>
                </a:solidFill>
                <a:latin typeface="Calibri"/>
              </a:rPr>
              <a:t>✓  </a:t>
            </a:r>
            <a:r>
              <a:rPr sz="2600" b="1" i="1" dirty="0" err="1">
                <a:solidFill>
                  <a:srgbClr val="FFFF00"/>
                </a:solidFill>
                <a:latin typeface="Calibri"/>
              </a:rPr>
              <a:t>τ</a:t>
            </a:r>
            <a:r>
              <a:rPr sz="1600" b="1" baseline="-25000" dirty="0" err="1">
                <a:solidFill>
                  <a:srgbClr val="FFFF00"/>
                </a:solidFill>
                <a:latin typeface="Calibri"/>
              </a:rPr>
              <a:t>res</a:t>
            </a:r>
            <a:r>
              <a:rPr sz="2200" b="1" i="0" dirty="0">
                <a:solidFill>
                  <a:srgbClr val="FFFF00"/>
                </a:solidFill>
                <a:latin typeface="Calibri"/>
              </a:rPr>
              <a:t>  </a:t>
            </a:r>
            <a:r>
              <a:rPr lang="en-US" sz="2200" b="1" i="0" dirty="0">
                <a:solidFill>
                  <a:srgbClr val="FFFF00"/>
                </a:solidFill>
                <a:latin typeface="Calibri"/>
              </a:rPr>
              <a:t>≡</a:t>
            </a:r>
            <a:r>
              <a:rPr sz="2200" b="1" i="0" dirty="0">
                <a:solidFill>
                  <a:srgbClr val="FFFF00"/>
                </a:solidFill>
                <a:latin typeface="Calibri"/>
              </a:rPr>
              <a:t>  </a:t>
            </a:r>
            <a:r>
              <a:rPr sz="2600" b="1" i="0" dirty="0">
                <a:solidFill>
                  <a:srgbClr val="FFFF00"/>
                </a:solidFill>
                <a:latin typeface="Calibri"/>
              </a:rPr>
              <a:t>3.80 ± 0.12 yr</a:t>
            </a:r>
          </a:p>
          <a:p>
            <a:pPr algn="ctr">
              <a:spcBef>
                <a:spcPts val="400"/>
              </a:spcBef>
            </a:pPr>
            <a:r>
              <a:rPr b="0" i="1" dirty="0">
                <a:solidFill>
                  <a:srgbClr val="FFFFFF"/>
                </a:solidFill>
                <a:latin typeface="Calibri"/>
              </a:rPr>
              <a:t>Koutsoyiannis (RRR):  Mauna Loa + Barrow</a:t>
            </a:r>
          </a:p>
        </p:txBody>
      </p:sp>
      <p:sp>
        <p:nvSpPr>
          <p:cNvPr id="9" name="TextBox 8"/>
          <p:cNvSpPr txBox="1"/>
          <p:nvPr/>
        </p:nvSpPr>
        <p:spPr>
          <a:xfrm>
            <a:off x="6192000" y="1214557"/>
            <a:ext cx="5600000" cy="430887"/>
          </a:xfrm>
          <a:prstGeom prst="rect">
            <a:avLst/>
          </a:prstGeom>
          <a:noFill/>
        </p:spPr>
        <p:txBody>
          <a:bodyPr wrap="square" lIns="0" tIns="0" rIns="0" bIns="0" anchor="ctr">
            <a:spAutoFit/>
          </a:bodyPr>
          <a:lstStyle/>
          <a:p>
            <a:pPr algn="ctr"/>
            <a:r>
              <a:rPr sz="2400" b="1" i="0" dirty="0">
                <a:solidFill>
                  <a:srgbClr val="FF9933"/>
                </a:solidFill>
                <a:latin typeface="Calibri"/>
              </a:rPr>
              <a:t>DEFINITION 2  —  </a:t>
            </a:r>
            <a:r>
              <a:rPr sz="2800" b="1" i="1" dirty="0">
                <a:solidFill>
                  <a:srgbClr val="FFFFFF"/>
                </a:solidFill>
                <a:latin typeface="Calibri"/>
              </a:rPr>
              <a:t>Adjustment time</a:t>
            </a:r>
          </a:p>
        </p:txBody>
      </p:sp>
      <p:sp>
        <p:nvSpPr>
          <p:cNvPr id="10" name="Rectangle 9"/>
          <p:cNvSpPr/>
          <p:nvPr/>
        </p:nvSpPr>
        <p:spPr>
          <a:xfrm>
            <a:off x="6192000" y="1680000"/>
            <a:ext cx="5600000" cy="1700000"/>
          </a:xfrm>
          <a:prstGeom prst="rect">
            <a:avLst/>
          </a:prstGeom>
          <a:solidFill>
            <a:srgbClr val="FFFFFF"/>
          </a:solidFill>
          <a:ln w="19050">
            <a:solidFill>
              <a:srgbClr val="B0B8C8"/>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1" name="TextBox 10"/>
          <p:cNvSpPr txBox="1"/>
          <p:nvPr/>
        </p:nvSpPr>
        <p:spPr>
          <a:xfrm>
            <a:off x="6412000" y="1830000"/>
            <a:ext cx="5160000" cy="1100301"/>
          </a:xfrm>
          <a:prstGeom prst="rect">
            <a:avLst/>
          </a:prstGeom>
          <a:noFill/>
        </p:spPr>
        <p:txBody>
          <a:bodyPr wrap="square" lIns="0" tIns="0" rIns="0" bIns="0" anchor="t">
            <a:spAutoFit/>
          </a:bodyPr>
          <a:lstStyle/>
          <a:p>
            <a:pPr algn="l">
              <a:lnSpc>
                <a:spcPct val="122000"/>
              </a:lnSpc>
            </a:pPr>
            <a:r>
              <a:rPr sz="2000" b="0" i="1" dirty="0">
                <a:solidFill>
                  <a:srgbClr val="233455"/>
                </a:solidFill>
                <a:latin typeface="Calibri"/>
              </a:rPr>
              <a:t>“Response time or </a:t>
            </a:r>
            <a:r>
              <a:rPr sz="2000" b="1" i="0" dirty="0">
                <a:solidFill>
                  <a:srgbClr val="233455"/>
                </a:solidFill>
                <a:latin typeface="Calibri"/>
              </a:rPr>
              <a:t>adjustment time (T</a:t>
            </a:r>
            <a:r>
              <a:rPr sz="1600" b="1" baseline="-25000" dirty="0">
                <a:solidFill>
                  <a:srgbClr val="233455"/>
                </a:solidFill>
                <a:latin typeface="Calibri"/>
              </a:rPr>
              <a:t>a</a:t>
            </a:r>
            <a:r>
              <a:rPr sz="2000" b="1" i="0" dirty="0">
                <a:solidFill>
                  <a:srgbClr val="233455"/>
                </a:solidFill>
                <a:latin typeface="Calibri"/>
              </a:rPr>
              <a:t>) is the time scale characterizing the decay of an instantaneous pulse input</a:t>
            </a:r>
            <a:r>
              <a:rPr sz="2000" b="0" i="1" dirty="0">
                <a:solidFill>
                  <a:srgbClr val="233455"/>
                </a:solidFill>
                <a:latin typeface="Calibri"/>
              </a:rPr>
              <a:t>  into the reservoir.”</a:t>
            </a:r>
          </a:p>
        </p:txBody>
      </p:sp>
      <p:sp>
        <p:nvSpPr>
          <p:cNvPr id="12" name="Rectangle 11"/>
          <p:cNvSpPr/>
          <p:nvPr/>
        </p:nvSpPr>
        <p:spPr>
          <a:xfrm>
            <a:off x="6192000" y="3440000"/>
            <a:ext cx="5600000" cy="820000"/>
          </a:xfrm>
          <a:prstGeom prst="rect">
            <a:avLst/>
          </a:prstGeom>
          <a:solidFill>
            <a:srgbClr val="1E4D2E"/>
          </a:solidFill>
          <a:ln w="25400">
            <a:solidFill>
              <a:srgbClr val="44CC66"/>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3" name="TextBox 12"/>
          <p:cNvSpPr txBox="1"/>
          <p:nvPr/>
        </p:nvSpPr>
        <p:spPr>
          <a:xfrm>
            <a:off x="6352000" y="3485798"/>
            <a:ext cx="5280000" cy="728405"/>
          </a:xfrm>
          <a:prstGeom prst="rect">
            <a:avLst/>
          </a:prstGeom>
          <a:noFill/>
        </p:spPr>
        <p:txBody>
          <a:bodyPr wrap="square" lIns="0" tIns="0" rIns="0" bIns="0" anchor="ctr">
            <a:spAutoFit/>
          </a:bodyPr>
          <a:lstStyle/>
          <a:p>
            <a:pPr algn="ctr"/>
            <a:r>
              <a:rPr sz="2200" b="1" i="0" dirty="0">
                <a:solidFill>
                  <a:srgbClr val="44CC66"/>
                </a:solidFill>
                <a:latin typeface="Calibri"/>
              </a:rPr>
              <a:t>✓  </a:t>
            </a:r>
            <a:r>
              <a:rPr sz="2600" b="1" i="1" dirty="0" err="1">
                <a:solidFill>
                  <a:srgbClr val="FFFF00"/>
                </a:solidFill>
                <a:latin typeface="Calibri"/>
              </a:rPr>
              <a:t>τ</a:t>
            </a:r>
            <a:r>
              <a:rPr sz="1600" b="1" baseline="-25000" dirty="0" err="1">
                <a:solidFill>
                  <a:srgbClr val="FFFF00"/>
                </a:solidFill>
                <a:latin typeface="Calibri"/>
              </a:rPr>
              <a:t>rel</a:t>
            </a:r>
            <a:r>
              <a:rPr sz="2200" b="1" i="0" dirty="0">
                <a:solidFill>
                  <a:srgbClr val="FFFF00"/>
                </a:solidFill>
                <a:latin typeface="Calibri"/>
              </a:rPr>
              <a:t>  </a:t>
            </a:r>
            <a:r>
              <a:rPr lang="en-US" sz="2200" b="1" i="0" dirty="0">
                <a:solidFill>
                  <a:srgbClr val="FFFF00"/>
                </a:solidFill>
                <a:latin typeface="Calibri"/>
              </a:rPr>
              <a:t>≡</a:t>
            </a:r>
            <a:r>
              <a:rPr sz="2200" b="1" i="0" dirty="0">
                <a:solidFill>
                  <a:srgbClr val="FFFF00"/>
                </a:solidFill>
                <a:latin typeface="Calibri"/>
              </a:rPr>
              <a:t>  </a:t>
            </a:r>
            <a:r>
              <a:rPr sz="2600" b="1" i="0" dirty="0">
                <a:solidFill>
                  <a:srgbClr val="FFFF00"/>
                </a:solidFill>
                <a:latin typeface="Calibri"/>
              </a:rPr>
              <a:t>18.383 ± 0.015 yr</a:t>
            </a:r>
          </a:p>
          <a:p>
            <a:pPr algn="ctr">
              <a:spcBef>
                <a:spcPts val="400"/>
              </a:spcBef>
            </a:pPr>
            <a:r>
              <a:rPr lang="en-US" b="0" i="1" dirty="0">
                <a:solidFill>
                  <a:srgbClr val="FFFFFF"/>
                </a:solidFill>
                <a:latin typeface="Calibri"/>
              </a:rPr>
              <a:t>Bomb radiocarbon </a:t>
            </a:r>
            <a:r>
              <a:rPr b="0" i="1" dirty="0">
                <a:solidFill>
                  <a:srgbClr val="FFFFFF"/>
                </a:solidFill>
                <a:latin typeface="Calibri"/>
              </a:rPr>
              <a:t>Δ</a:t>
            </a:r>
            <a:r>
              <a:rPr sz="1400" b="0" i="1" baseline="50000" dirty="0">
                <a:solidFill>
                  <a:srgbClr val="FFFFFF"/>
                </a:solidFill>
                <a:latin typeface="Calibri"/>
              </a:rPr>
              <a:t>14</a:t>
            </a:r>
            <a:r>
              <a:rPr b="0" i="1" dirty="0">
                <a:solidFill>
                  <a:srgbClr val="FFFFFF"/>
                </a:solidFill>
                <a:latin typeface="Calibri"/>
              </a:rPr>
              <a:t>C ratio decay,  54 years</a:t>
            </a:r>
          </a:p>
        </p:txBody>
      </p:sp>
      <p:sp>
        <p:nvSpPr>
          <p:cNvPr id="14" name="Rectangle 13"/>
          <p:cNvSpPr/>
          <p:nvPr/>
        </p:nvSpPr>
        <p:spPr>
          <a:xfrm>
            <a:off x="900000" y="4379999"/>
            <a:ext cx="10392000" cy="1263443"/>
          </a:xfrm>
          <a:prstGeom prst="rect">
            <a:avLst/>
          </a:prstGeom>
          <a:solidFill>
            <a:srgbClr val="1A2A45"/>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5" name="TextBox 14"/>
          <p:cNvSpPr txBox="1"/>
          <p:nvPr/>
        </p:nvSpPr>
        <p:spPr>
          <a:xfrm>
            <a:off x="900000" y="4446111"/>
            <a:ext cx="10392000" cy="307777"/>
          </a:xfrm>
          <a:prstGeom prst="rect">
            <a:avLst/>
          </a:prstGeom>
          <a:noFill/>
        </p:spPr>
        <p:txBody>
          <a:bodyPr wrap="square" lIns="0" tIns="0" rIns="0" bIns="0" anchor="ctr">
            <a:spAutoFit/>
          </a:bodyPr>
          <a:lstStyle/>
          <a:p>
            <a:pPr algn="ctr"/>
            <a:r>
              <a:rPr sz="2000" b="0" i="1" dirty="0">
                <a:solidFill>
                  <a:srgbClr val="B0B8C8"/>
                </a:solidFill>
                <a:latin typeface="Calibri"/>
              </a:rPr>
              <a:t>Same physics.   Two windows.   </a:t>
            </a:r>
            <a:r>
              <a:rPr sz="2000" b="1" i="1" dirty="0">
                <a:solidFill>
                  <a:srgbClr val="FFFFFF"/>
                </a:solidFill>
                <a:latin typeface="Calibri"/>
              </a:rPr>
              <a:t>Bridge equation:</a:t>
            </a:r>
          </a:p>
        </p:txBody>
      </p:sp>
      <p:sp>
        <p:nvSpPr>
          <p:cNvPr id="18" name="Rectangle 17"/>
          <p:cNvSpPr/>
          <p:nvPr/>
        </p:nvSpPr>
        <p:spPr>
          <a:xfrm>
            <a:off x="0" y="5900000"/>
            <a:ext cx="12192000" cy="958000"/>
          </a:xfrm>
          <a:prstGeom prst="rect">
            <a:avLst/>
          </a:prstGeom>
          <a:solidFill>
            <a:srgbClr val="FF9933"/>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800" b="1" i="1" dirty="0">
                <a:solidFill>
                  <a:schemeClr val="bg1"/>
                </a:solidFill>
                <a:latin typeface="Calibri"/>
              </a:rPr>
              <a:t>Neither is 1,000</a:t>
            </a:r>
            <a:r>
              <a:rPr lang="en-US" sz="2800" b="1" i="1" dirty="0">
                <a:solidFill>
                  <a:schemeClr val="bg1"/>
                </a:solidFill>
                <a:latin typeface="Calibri"/>
              </a:rPr>
              <a:t>, 10,000 or 100s of thousands of</a:t>
            </a:r>
            <a:r>
              <a:rPr sz="2800" b="1" i="1" dirty="0">
                <a:solidFill>
                  <a:schemeClr val="bg1"/>
                </a:solidFill>
                <a:latin typeface="Calibri"/>
              </a:rPr>
              <a:t> years.</a:t>
            </a:r>
            <a:endParaRPr lang="en-US" sz="2800" b="1" i="1" dirty="0">
              <a:solidFill>
                <a:schemeClr val="bg1"/>
              </a:solidFill>
              <a:latin typeface="Calibri"/>
            </a:endParaRPr>
          </a:p>
          <a:p>
            <a:pPr algn="ctr"/>
            <a:r>
              <a:rPr lang="en-US" sz="2800" b="1" i="1" dirty="0">
                <a:solidFill>
                  <a:srgbClr val="233455"/>
                </a:solidFill>
                <a:latin typeface="Calibri"/>
              </a:rPr>
              <a:t>Both are determined by direct measurement. </a:t>
            </a:r>
          </a:p>
        </p:txBody>
      </p:sp>
      <p:grpSp>
        <p:nvGrpSpPr>
          <p:cNvPr id="23" name="Group 22">
            <a:extLst>
              <a:ext uri="{FF2B5EF4-FFF2-40B4-BE49-F238E27FC236}">
                <a16:creationId xmlns:a16="http://schemas.microsoft.com/office/drawing/2014/main" id="{BCC7AB5E-B1BD-F78C-E725-95A67DCFF43E}"/>
              </a:ext>
            </a:extLst>
          </p:cNvPr>
          <p:cNvGrpSpPr/>
          <p:nvPr/>
        </p:nvGrpSpPr>
        <p:grpSpPr>
          <a:xfrm>
            <a:off x="900000" y="4739279"/>
            <a:ext cx="10392000" cy="492443"/>
            <a:chOff x="900000" y="4723781"/>
            <a:chExt cx="10392000" cy="492443"/>
          </a:xfrm>
        </p:grpSpPr>
        <p:sp>
          <p:nvSpPr>
            <p:cNvPr id="16" name="TextBox 15"/>
            <p:cNvSpPr txBox="1"/>
            <p:nvPr/>
          </p:nvSpPr>
          <p:spPr>
            <a:xfrm>
              <a:off x="900000" y="4723781"/>
              <a:ext cx="10392000" cy="492443"/>
            </a:xfrm>
            <a:prstGeom prst="rect">
              <a:avLst/>
            </a:prstGeom>
            <a:noFill/>
          </p:spPr>
          <p:txBody>
            <a:bodyPr wrap="square" lIns="0" tIns="0" rIns="0" bIns="0" anchor="ctr">
              <a:spAutoFit/>
            </a:bodyPr>
            <a:lstStyle/>
            <a:p>
              <a:pPr algn="ctr"/>
              <a:r>
                <a:rPr lang="el-GR" sz="3200" b="1" i="1" dirty="0">
                  <a:solidFill>
                    <a:srgbClr val="FFFF00"/>
                  </a:solidFill>
                  <a:latin typeface="Calibri"/>
                </a:rPr>
                <a:t>τ</a:t>
              </a:r>
              <a:r>
                <a:rPr lang="en-US" sz="1800" b="1" baseline="-25000" dirty="0" err="1">
                  <a:solidFill>
                    <a:srgbClr val="FFFF00"/>
                  </a:solidFill>
                  <a:latin typeface="Calibri"/>
                </a:rPr>
                <a:t>rel</a:t>
              </a:r>
              <a:r>
                <a:rPr lang="en-US" sz="2800" b="1" i="0" dirty="0">
                  <a:solidFill>
                    <a:srgbClr val="FFFFFF"/>
                  </a:solidFill>
                  <a:latin typeface="Calibri"/>
                </a:rPr>
                <a:t> / </a:t>
              </a:r>
              <a:r>
                <a:rPr lang="el-GR" sz="3200" b="1" i="1" dirty="0">
                  <a:solidFill>
                    <a:srgbClr val="FFFF00"/>
                  </a:solidFill>
                  <a:latin typeface="Calibri"/>
                </a:rPr>
                <a:t>τ</a:t>
              </a:r>
              <a:r>
                <a:rPr lang="en-US" b="1" baseline="-25000" dirty="0">
                  <a:solidFill>
                    <a:srgbClr val="FFFF00"/>
                  </a:solidFill>
                  <a:latin typeface="Calibri"/>
                </a:rPr>
                <a:t>res</a:t>
              </a:r>
              <a:r>
                <a:rPr lang="en-US" sz="2800" b="1" i="0" dirty="0">
                  <a:solidFill>
                    <a:srgbClr val="FFFFFF"/>
                  </a:solidFill>
                  <a:latin typeface="Calibri"/>
                </a:rPr>
                <a:t> = </a:t>
              </a:r>
              <a:r>
                <a:rPr lang="en-US" sz="2800" b="1" i="1" dirty="0">
                  <a:solidFill>
                    <a:srgbClr val="FFFFFF"/>
                  </a:solidFill>
                  <a:latin typeface="Calibri"/>
                </a:rPr>
                <a:t>𝒟 </a:t>
              </a:r>
              <a:r>
                <a:rPr lang="en-US" sz="2800" b="1" i="0" dirty="0">
                  <a:solidFill>
                    <a:srgbClr val="FFFFFF"/>
                  </a:solidFill>
                  <a:latin typeface="Calibri"/>
                </a:rPr>
                <a:t>/ </a:t>
              </a:r>
              <a:r>
                <a:rPr lang="en-US" sz="2800" b="1" i="0" dirty="0" err="1">
                  <a:solidFill>
                    <a:srgbClr val="FFFFFF"/>
                  </a:solidFill>
                  <a:latin typeface="Calibri"/>
                </a:rPr>
                <a:t>ɸ</a:t>
              </a:r>
              <a:r>
                <a:rPr lang="en-US" sz="1800" b="1" baseline="-25000" dirty="0" err="1">
                  <a:solidFill>
                    <a:srgbClr val="FFFFFF"/>
                  </a:solidFill>
                  <a:latin typeface="Calibri"/>
                </a:rPr>
                <a:t>slow</a:t>
              </a:r>
              <a:endParaRPr sz="2800" b="1" i="0" dirty="0">
                <a:solidFill>
                  <a:srgbClr val="FFFFFF"/>
                </a:solidFill>
                <a:latin typeface="Calibri"/>
              </a:endParaRPr>
            </a:p>
          </p:txBody>
        </p:sp>
        <p:cxnSp>
          <p:nvCxnSpPr>
            <p:cNvPr id="20" name="Straight Connector 19">
              <a:extLst>
                <a:ext uri="{FF2B5EF4-FFF2-40B4-BE49-F238E27FC236}">
                  <a16:creationId xmlns:a16="http://schemas.microsoft.com/office/drawing/2014/main" id="{BEA4C5E6-2ECF-9F5F-A11C-A9533A6C938E}"/>
                </a:ext>
              </a:extLst>
            </p:cNvPr>
            <p:cNvCxnSpPr>
              <a:cxnSpLocks/>
            </p:cNvCxnSpPr>
            <p:nvPr/>
          </p:nvCxnSpPr>
          <p:spPr>
            <a:xfrm>
              <a:off x="6271648" y="4788976"/>
              <a:ext cx="206644"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232F865-183D-DEFD-6687-FD25ED010E0E}"/>
                </a:ext>
              </a:extLst>
            </p:cNvPr>
            <p:cNvCxnSpPr>
              <a:cxnSpLocks/>
            </p:cNvCxnSpPr>
            <p:nvPr/>
          </p:nvCxnSpPr>
          <p:spPr>
            <a:xfrm>
              <a:off x="6790841" y="4788976"/>
              <a:ext cx="206644"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24" name="TextBox 23">
            <a:extLst>
              <a:ext uri="{FF2B5EF4-FFF2-40B4-BE49-F238E27FC236}">
                <a16:creationId xmlns:a16="http://schemas.microsoft.com/office/drawing/2014/main" id="{810A0394-8586-80C0-810B-768E4038B312}"/>
              </a:ext>
            </a:extLst>
          </p:cNvPr>
          <p:cNvSpPr txBox="1"/>
          <p:nvPr/>
        </p:nvSpPr>
        <p:spPr>
          <a:xfrm>
            <a:off x="900000" y="5231722"/>
            <a:ext cx="10392000" cy="369332"/>
          </a:xfrm>
          <a:prstGeom prst="rect">
            <a:avLst/>
          </a:prstGeom>
          <a:noFill/>
        </p:spPr>
        <p:txBody>
          <a:bodyPr wrap="square" rtlCol="0">
            <a:spAutoFit/>
          </a:bodyPr>
          <a:lstStyle/>
          <a:p>
            <a:pPr algn="ctr"/>
            <a:r>
              <a:rPr lang="en-US" i="1" dirty="0">
                <a:solidFill>
                  <a:srgbClr val="B0B8C8"/>
                </a:solidFill>
                <a:latin typeface="Calibri"/>
              </a:rPr>
              <a:t>The </a:t>
            </a:r>
            <a:r>
              <a:rPr lang="el-GR" i="1" dirty="0">
                <a:solidFill>
                  <a:srgbClr val="B0B8C8"/>
                </a:solidFill>
                <a:latin typeface="Calibri"/>
              </a:rPr>
              <a:t>Δ¹⁴</a:t>
            </a:r>
            <a:r>
              <a:rPr lang="en-US" i="1" dirty="0">
                <a:solidFill>
                  <a:srgbClr val="B0B8C8"/>
                </a:solidFill>
                <a:latin typeface="Calibri"/>
              </a:rPr>
              <a:t>C ratio relaxes slower than the bulk by the disequilibrium over the deep mixed leak fraction.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96F333-C3AE-AD6F-CBFD-02E4FF020778}"/>
              </a:ext>
            </a:extLst>
          </p:cNvPr>
          <p:cNvPicPr>
            <a:picLocks noChangeAspect="1"/>
          </p:cNvPicPr>
          <p:nvPr/>
        </p:nvPicPr>
        <p:blipFill>
          <a:blip r:embed="rId2"/>
          <a:stretch>
            <a:fillRect/>
          </a:stretch>
        </p:blipFill>
        <p:spPr>
          <a:xfrm>
            <a:off x="205141" y="1884112"/>
            <a:ext cx="11781717" cy="4771329"/>
          </a:xfrm>
          <a:prstGeom prst="rect">
            <a:avLst/>
          </a:prstGeom>
        </p:spPr>
      </p:pic>
      <p:sp>
        <p:nvSpPr>
          <p:cNvPr id="3" name="TextBox 2">
            <a:extLst>
              <a:ext uri="{FF2B5EF4-FFF2-40B4-BE49-F238E27FC236}">
                <a16:creationId xmlns:a16="http://schemas.microsoft.com/office/drawing/2014/main" id="{96CF75B5-E8A1-852B-C5F6-1DF3CC795991}"/>
              </a:ext>
            </a:extLst>
          </p:cNvPr>
          <p:cNvSpPr txBox="1"/>
          <p:nvPr/>
        </p:nvSpPr>
        <p:spPr>
          <a:xfrm>
            <a:off x="219919" y="185195"/>
            <a:ext cx="11771453" cy="1569660"/>
          </a:xfrm>
          <a:prstGeom prst="rect">
            <a:avLst/>
          </a:prstGeom>
          <a:noFill/>
        </p:spPr>
        <p:txBody>
          <a:bodyPr wrap="square" rtlCol="0">
            <a:spAutoFit/>
          </a:bodyPr>
          <a:lstStyle/>
          <a:p>
            <a:r>
              <a:rPr lang="en-US" sz="4800" b="1" dirty="0">
                <a:solidFill>
                  <a:srgbClr val="FFFF00"/>
                </a:solidFill>
                <a:latin typeface="Times New Roman" panose="02020603050405020304" pitchFamily="18" charset="0"/>
                <a:cs typeface="Times New Roman" panose="02020603050405020304" pitchFamily="18" charset="0"/>
              </a:rPr>
              <a:t>IPCC Bern impulse-response functions: </a:t>
            </a:r>
          </a:p>
          <a:p>
            <a:r>
              <a:rPr lang="en-US" sz="4800" b="1" dirty="0">
                <a:solidFill>
                  <a:srgbClr val="FFFF00"/>
                </a:solidFill>
                <a:latin typeface="Times New Roman" panose="02020603050405020304" pitchFamily="18" charset="0"/>
                <a:cs typeface="Times New Roman" panose="02020603050405020304" pitchFamily="18" charset="0"/>
              </a:rPr>
              <a:t>AR2 through AR6</a:t>
            </a:r>
          </a:p>
        </p:txBody>
      </p:sp>
    </p:spTree>
    <p:extLst>
      <p:ext uri="{BB962C8B-B14F-4D97-AF65-F5344CB8AC3E}">
        <p14:creationId xmlns:p14="http://schemas.microsoft.com/office/powerpoint/2010/main" val="1731816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8207A-91DF-EED2-55F8-75582EDD369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CF1658A-F10A-B1D9-E845-573EE0AED56B}"/>
              </a:ext>
            </a:extLst>
          </p:cNvPr>
          <p:cNvPicPr>
            <a:picLocks noChangeAspect="1"/>
          </p:cNvPicPr>
          <p:nvPr/>
        </p:nvPicPr>
        <p:blipFill>
          <a:blip r:embed="rId2"/>
          <a:srcRect l="5862" t="9234" r="68113" b="82549"/>
          <a:stretch>
            <a:fillRect/>
          </a:stretch>
        </p:blipFill>
        <p:spPr>
          <a:xfrm>
            <a:off x="1167730" y="2981773"/>
            <a:ext cx="9868113" cy="1261639"/>
          </a:xfrm>
          <a:prstGeom prst="rect">
            <a:avLst/>
          </a:prstGeom>
        </p:spPr>
      </p:pic>
      <p:sp>
        <p:nvSpPr>
          <p:cNvPr id="3" name="TextBox 2">
            <a:extLst>
              <a:ext uri="{FF2B5EF4-FFF2-40B4-BE49-F238E27FC236}">
                <a16:creationId xmlns:a16="http://schemas.microsoft.com/office/drawing/2014/main" id="{25551D9F-74C9-68F5-A520-B974FE70C017}"/>
              </a:ext>
            </a:extLst>
          </p:cNvPr>
          <p:cNvSpPr txBox="1"/>
          <p:nvPr/>
        </p:nvSpPr>
        <p:spPr>
          <a:xfrm>
            <a:off x="219919" y="185195"/>
            <a:ext cx="11771453" cy="1569660"/>
          </a:xfrm>
          <a:prstGeom prst="rect">
            <a:avLst/>
          </a:prstGeom>
          <a:noFill/>
        </p:spPr>
        <p:txBody>
          <a:bodyPr wrap="square" rtlCol="0">
            <a:spAutoFit/>
          </a:bodyPr>
          <a:lstStyle/>
          <a:p>
            <a:r>
              <a:rPr lang="en-US" sz="4800" b="1" dirty="0">
                <a:solidFill>
                  <a:srgbClr val="FFFF00"/>
                </a:solidFill>
                <a:latin typeface="Times New Roman" panose="02020603050405020304" pitchFamily="18" charset="0"/>
                <a:cs typeface="Times New Roman" panose="02020603050405020304" pitchFamily="18" charset="0"/>
              </a:rPr>
              <a:t>IPCC Bern impulse-response functions: </a:t>
            </a:r>
          </a:p>
          <a:p>
            <a:r>
              <a:rPr lang="en-US" sz="4800" b="1" dirty="0">
                <a:solidFill>
                  <a:srgbClr val="FFFF00"/>
                </a:solidFill>
                <a:latin typeface="Times New Roman" panose="02020603050405020304" pitchFamily="18" charset="0"/>
                <a:cs typeface="Times New Roman" panose="02020603050405020304" pitchFamily="18" charset="0"/>
              </a:rPr>
              <a:t>AR2 through AR6</a:t>
            </a:r>
          </a:p>
        </p:txBody>
      </p:sp>
      <p:sp>
        <p:nvSpPr>
          <p:cNvPr id="5" name="TextBox 4">
            <a:extLst>
              <a:ext uri="{FF2B5EF4-FFF2-40B4-BE49-F238E27FC236}">
                <a16:creationId xmlns:a16="http://schemas.microsoft.com/office/drawing/2014/main" id="{029B9F00-80B0-F043-493F-A8951673A3EB}"/>
              </a:ext>
            </a:extLst>
          </p:cNvPr>
          <p:cNvSpPr txBox="1"/>
          <p:nvPr/>
        </p:nvSpPr>
        <p:spPr>
          <a:xfrm>
            <a:off x="1167730" y="4473844"/>
            <a:ext cx="9868113" cy="646331"/>
          </a:xfrm>
          <a:prstGeom prst="rect">
            <a:avLst/>
          </a:prstGeom>
          <a:noFill/>
        </p:spPr>
        <p:txBody>
          <a:bodyPr wrap="square" rtlCol="0">
            <a:spAutoFit/>
          </a:bodyPr>
          <a:lstStyle/>
          <a:p>
            <a:r>
              <a:rPr lang="en-US" sz="3600" dirty="0">
                <a:solidFill>
                  <a:schemeClr val="bg1">
                    <a:lumMod val="85000"/>
                  </a:schemeClr>
                </a:solidFill>
              </a:rPr>
              <a:t>Permanent fraction plus multi-exponential</a:t>
            </a:r>
          </a:p>
        </p:txBody>
      </p:sp>
    </p:spTree>
    <p:extLst>
      <p:ext uri="{BB962C8B-B14F-4D97-AF65-F5344CB8AC3E}">
        <p14:creationId xmlns:p14="http://schemas.microsoft.com/office/powerpoint/2010/main" val="11321047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9943C-DC5A-894A-43EE-D217C178F17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85ED414-26C9-A16A-CDF2-5C48012FB908}"/>
              </a:ext>
            </a:extLst>
          </p:cNvPr>
          <p:cNvPicPr>
            <a:picLocks noChangeAspect="1"/>
          </p:cNvPicPr>
          <p:nvPr/>
        </p:nvPicPr>
        <p:blipFill>
          <a:blip r:embed="rId2"/>
          <a:srcRect l="3247" t="53423" r="69912"/>
          <a:stretch>
            <a:fillRect/>
          </a:stretch>
        </p:blipFill>
        <p:spPr>
          <a:xfrm>
            <a:off x="376177" y="1917254"/>
            <a:ext cx="6742253" cy="4738187"/>
          </a:xfrm>
          <a:prstGeom prst="rect">
            <a:avLst/>
          </a:prstGeom>
        </p:spPr>
      </p:pic>
      <p:sp>
        <p:nvSpPr>
          <p:cNvPr id="3" name="TextBox 2">
            <a:extLst>
              <a:ext uri="{FF2B5EF4-FFF2-40B4-BE49-F238E27FC236}">
                <a16:creationId xmlns:a16="http://schemas.microsoft.com/office/drawing/2014/main" id="{48F5E4BC-240B-7123-92FC-3D861CBA826B}"/>
              </a:ext>
            </a:extLst>
          </p:cNvPr>
          <p:cNvSpPr txBox="1"/>
          <p:nvPr/>
        </p:nvSpPr>
        <p:spPr>
          <a:xfrm>
            <a:off x="219919" y="185195"/>
            <a:ext cx="11771453" cy="1569660"/>
          </a:xfrm>
          <a:prstGeom prst="rect">
            <a:avLst/>
          </a:prstGeom>
          <a:noFill/>
        </p:spPr>
        <p:txBody>
          <a:bodyPr wrap="square" rtlCol="0">
            <a:spAutoFit/>
          </a:bodyPr>
          <a:lstStyle/>
          <a:p>
            <a:r>
              <a:rPr lang="en-US" sz="4800" b="1" dirty="0">
                <a:solidFill>
                  <a:srgbClr val="FFFF00"/>
                </a:solidFill>
                <a:latin typeface="Times New Roman" panose="02020603050405020304" pitchFamily="18" charset="0"/>
                <a:cs typeface="Times New Roman" panose="02020603050405020304" pitchFamily="18" charset="0"/>
              </a:rPr>
              <a:t>The IPCC Bern impulse-response functions: </a:t>
            </a:r>
          </a:p>
          <a:p>
            <a:r>
              <a:rPr lang="en-US" sz="4800" b="1" dirty="0">
                <a:solidFill>
                  <a:srgbClr val="FFFF00"/>
                </a:solidFill>
                <a:latin typeface="Times New Roman" panose="02020603050405020304" pitchFamily="18" charset="0"/>
                <a:cs typeface="Times New Roman" panose="02020603050405020304" pitchFamily="18" charset="0"/>
              </a:rPr>
              <a:t>AR2 through AR6</a:t>
            </a:r>
          </a:p>
        </p:txBody>
      </p:sp>
    </p:spTree>
    <p:extLst>
      <p:ext uri="{BB962C8B-B14F-4D97-AF65-F5344CB8AC3E}">
        <p14:creationId xmlns:p14="http://schemas.microsoft.com/office/powerpoint/2010/main" val="274203584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51500-F8E5-B4C3-BD3D-61D516A7910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6BA1EFF-7724-D149-00B9-17B235BC5E38}"/>
              </a:ext>
            </a:extLst>
          </p:cNvPr>
          <p:cNvPicPr>
            <a:picLocks noChangeAspect="1"/>
          </p:cNvPicPr>
          <p:nvPr/>
        </p:nvPicPr>
        <p:blipFill>
          <a:blip r:embed="rId2"/>
          <a:srcRect l="3247" t="53423" r="75050"/>
          <a:stretch>
            <a:fillRect/>
          </a:stretch>
        </p:blipFill>
        <p:spPr>
          <a:xfrm>
            <a:off x="376178" y="1917254"/>
            <a:ext cx="5451676" cy="4738187"/>
          </a:xfrm>
          <a:prstGeom prst="rect">
            <a:avLst/>
          </a:prstGeom>
        </p:spPr>
      </p:pic>
      <p:sp>
        <p:nvSpPr>
          <p:cNvPr id="3" name="TextBox 2">
            <a:extLst>
              <a:ext uri="{FF2B5EF4-FFF2-40B4-BE49-F238E27FC236}">
                <a16:creationId xmlns:a16="http://schemas.microsoft.com/office/drawing/2014/main" id="{FDC64F3E-3C4E-6248-4825-B8DF7AD458B2}"/>
              </a:ext>
            </a:extLst>
          </p:cNvPr>
          <p:cNvSpPr txBox="1"/>
          <p:nvPr/>
        </p:nvSpPr>
        <p:spPr>
          <a:xfrm>
            <a:off x="219919" y="185195"/>
            <a:ext cx="11771453" cy="1569660"/>
          </a:xfrm>
          <a:prstGeom prst="rect">
            <a:avLst/>
          </a:prstGeom>
          <a:noFill/>
        </p:spPr>
        <p:txBody>
          <a:bodyPr wrap="square" rtlCol="0">
            <a:spAutoFit/>
          </a:bodyPr>
          <a:lstStyle/>
          <a:p>
            <a:r>
              <a:rPr lang="en-US" sz="4800" b="1" dirty="0">
                <a:solidFill>
                  <a:srgbClr val="FFFF00"/>
                </a:solidFill>
                <a:latin typeface="Times New Roman" panose="02020603050405020304" pitchFamily="18" charset="0"/>
                <a:cs typeface="Times New Roman" panose="02020603050405020304" pitchFamily="18" charset="0"/>
              </a:rPr>
              <a:t>The IPCC Bern impulse-response functions: </a:t>
            </a:r>
          </a:p>
          <a:p>
            <a:r>
              <a:rPr lang="en-US" sz="4800" b="1" dirty="0">
                <a:solidFill>
                  <a:srgbClr val="FFFF00"/>
                </a:solidFill>
                <a:latin typeface="Times New Roman" panose="02020603050405020304" pitchFamily="18" charset="0"/>
                <a:cs typeface="Times New Roman" panose="02020603050405020304" pitchFamily="18" charset="0"/>
              </a:rPr>
              <a:t>AR2 through AR6</a:t>
            </a:r>
          </a:p>
        </p:txBody>
      </p:sp>
      <p:pic>
        <p:nvPicPr>
          <p:cNvPr id="4" name="Picture 3">
            <a:extLst>
              <a:ext uri="{FF2B5EF4-FFF2-40B4-BE49-F238E27FC236}">
                <a16:creationId xmlns:a16="http://schemas.microsoft.com/office/drawing/2014/main" id="{418C76A5-BE46-8EE0-680E-10C2259A31FE}"/>
              </a:ext>
            </a:extLst>
          </p:cNvPr>
          <p:cNvPicPr>
            <a:picLocks noChangeAspect="1"/>
          </p:cNvPicPr>
          <p:nvPr/>
        </p:nvPicPr>
        <p:blipFill>
          <a:blip r:embed="rId2"/>
          <a:srcRect l="29857" t="53423" r="63646"/>
          <a:stretch>
            <a:fillRect/>
          </a:stretch>
        </p:blipFill>
        <p:spPr>
          <a:xfrm>
            <a:off x="7060557" y="1917257"/>
            <a:ext cx="1632030" cy="4738187"/>
          </a:xfrm>
          <a:prstGeom prst="rect">
            <a:avLst/>
          </a:prstGeom>
        </p:spPr>
      </p:pic>
    </p:spTree>
    <p:extLst>
      <p:ext uri="{BB962C8B-B14F-4D97-AF65-F5344CB8AC3E}">
        <p14:creationId xmlns:p14="http://schemas.microsoft.com/office/powerpoint/2010/main" val="224949375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0000">
              <a:srgbClr val="233455">
                <a:alpha val="87592"/>
              </a:srgbClr>
            </a:gs>
          </a:gsLst>
          <a:lin ang="5400000" scaled="1"/>
        </a:gradFill>
        <a:effectLst/>
      </p:bgPr>
    </p:bg>
    <p:spTree>
      <p:nvGrpSpPr>
        <p:cNvPr id="1" name="">
          <a:extLst>
            <a:ext uri="{FF2B5EF4-FFF2-40B4-BE49-F238E27FC236}">
              <a16:creationId xmlns:a16="http://schemas.microsoft.com/office/drawing/2014/main" id="{3A8CD5F9-4513-24E1-52D0-462DBAC43E57}"/>
            </a:ext>
          </a:extLst>
        </p:cNvPr>
        <p:cNvGrpSpPr/>
        <p:nvPr/>
      </p:nvGrpSpPr>
      <p:grpSpPr>
        <a:xfrm>
          <a:off x="0" y="0"/>
          <a:ext cx="0" cy="0"/>
          <a:chOff x="0" y="0"/>
          <a:chExt cx="0" cy="0"/>
        </a:xfrm>
      </p:grpSpPr>
      <p:sp>
        <p:nvSpPr>
          <p:cNvPr id="6" name="Shape 3">
            <a:extLst>
              <a:ext uri="{FF2B5EF4-FFF2-40B4-BE49-F238E27FC236}">
                <a16:creationId xmlns:a16="http://schemas.microsoft.com/office/drawing/2014/main" id="{8616998E-451F-66FA-4959-BB94EEEDC983}"/>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815BE432-255E-2120-E3C5-ADDF0574C992}"/>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DCB66843-AE43-FD35-FF97-09F9BA3A3FB3}"/>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CE84C6C7-9198-263F-5663-03C04B48D867}"/>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dirty="0">
                <a:solidFill>
                  <a:srgbClr val="FFFFFF"/>
                </a:solidFill>
                <a:latin typeface="Georgia" pitchFamily="34" charset="0"/>
                <a:ea typeface="Georgia" pitchFamily="34" charset="-122"/>
                <a:cs typeface="Georgia" pitchFamily="34" charset="-120"/>
              </a:rPr>
              <a:t>2. CMIP</a:t>
            </a:r>
            <a:endParaRPr lang="en-US" sz="1867" dirty="0"/>
          </a:p>
          <a:p>
            <a:r>
              <a:rPr lang="en-US" sz="1600" dirty="0">
                <a:solidFill>
                  <a:schemeClr val="bg1"/>
                </a:solidFill>
                <a:latin typeface="Calibri" pitchFamily="34" charset="0"/>
                <a:ea typeface="Calibri" pitchFamily="34" charset="-122"/>
                <a:cs typeface="Calibri" pitchFamily="34" charset="-120"/>
              </a:rPr>
              <a:t>Coupled Model Intercomparison Project</a:t>
            </a:r>
          </a:p>
          <a:p>
            <a:r>
              <a:rPr lang="en-US" sz="1600" b="1" dirty="0">
                <a:solidFill>
                  <a:srgbClr val="A8B4CC"/>
                </a:solidFill>
                <a:latin typeface="Calibri" pitchFamily="34" charset="0"/>
                <a:ea typeface="Calibri" pitchFamily="34" charset="-122"/>
                <a:cs typeface="Calibri" pitchFamily="34" charset="-120"/>
              </a:rPr>
              <a:t>Tuned to match GMST</a:t>
            </a:r>
            <a:endParaRPr lang="en-US" sz="1351" b="1" dirty="0"/>
          </a:p>
        </p:txBody>
      </p:sp>
      <p:sp>
        <p:nvSpPr>
          <p:cNvPr id="12" name="Shape 9">
            <a:extLst>
              <a:ext uri="{FF2B5EF4-FFF2-40B4-BE49-F238E27FC236}">
                <a16:creationId xmlns:a16="http://schemas.microsoft.com/office/drawing/2014/main" id="{95DD9B64-25D9-50D5-641B-5D1A1613C361}"/>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CF3EE7D9-4F3C-87DD-7A75-B18FE2460C24}"/>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011A9EFF-B58B-0187-1BDC-BC99A0AA35C5}"/>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34EDCE16-9173-2BB9-0257-E55B32582409}"/>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8760CDE2-DD4D-5D65-0E0E-8A7F1CC1119F}"/>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F882B15A-3DFE-5508-0FFF-F654714D75E3}"/>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B4F37DC8-4385-7F5C-486B-3E0A5F8EEB8A}"/>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B111E7B6-F139-2680-59BB-40C56F62B0F1}"/>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dirty="0">
                <a:solidFill>
                  <a:srgbClr val="FFFFFF"/>
                </a:solidFill>
                <a:latin typeface="Georgia" pitchFamily="34" charset="0"/>
                <a:ea typeface="Georgia" pitchFamily="34" charset="-122"/>
                <a:cs typeface="Georgia" pitchFamily="34" charset="-120"/>
              </a:rPr>
              <a:t>Each lie leads to the next. </a:t>
            </a:r>
          </a:p>
          <a:p>
            <a:pPr algn="ctr"/>
            <a:r>
              <a:rPr lang="en-US" sz="2133" b="1" i="1" dirty="0">
                <a:solidFill>
                  <a:srgbClr val="FFFFFF"/>
                </a:solidFill>
                <a:latin typeface="Georgia" pitchFamily="34" charset="0"/>
                <a:ea typeface="Georgia" pitchFamily="34" charset="-122"/>
                <a:cs typeface="Georgia" pitchFamily="34" charset="-120"/>
              </a:rPr>
              <a:t>None stand on their own.</a:t>
            </a:r>
            <a:endParaRPr lang="en-US" sz="2133" dirty="0"/>
          </a:p>
        </p:txBody>
      </p:sp>
      <p:pic>
        <p:nvPicPr>
          <p:cNvPr id="31" name="Picture 30">
            <a:extLst>
              <a:ext uri="{FF2B5EF4-FFF2-40B4-BE49-F238E27FC236}">
                <a16:creationId xmlns:a16="http://schemas.microsoft.com/office/drawing/2014/main" id="{28DC6D45-2FF3-5373-8E77-5B42E7C709D9}"/>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27" name="TextBox 26">
            <a:extLst>
              <a:ext uri="{FF2B5EF4-FFF2-40B4-BE49-F238E27FC236}">
                <a16:creationId xmlns:a16="http://schemas.microsoft.com/office/drawing/2014/main" id="{3D03D8A6-F63A-8B67-66EB-729C347CBEB6}"/>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238E9C4B-1DDA-FB73-E3F2-85F616E23A3F}"/>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D4A688BB-B947-0A87-AF0E-B9D9C763FE17}"/>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5E519560-27E5-7EB5-C037-F88D869E5DD7}"/>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ABE77FE9-8838-C7F1-21A4-457B6E94B334}"/>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4" name="Shape 2">
            <a:extLst>
              <a:ext uri="{FF2B5EF4-FFF2-40B4-BE49-F238E27FC236}">
                <a16:creationId xmlns:a16="http://schemas.microsoft.com/office/drawing/2014/main" id="{67A8B013-BE1D-1B71-F979-40DE3AF41887}"/>
              </a:ext>
            </a:extLst>
          </p:cNvPr>
          <p:cNvSpPr/>
          <p:nvPr/>
        </p:nvSpPr>
        <p:spPr>
          <a:xfrm>
            <a:off x="7529887" y="972871"/>
            <a:ext cx="4190340" cy="1163532"/>
          </a:xfrm>
          <a:prstGeom prst="ellipse">
            <a:avLst/>
          </a:prstGeom>
          <a:noFill/>
          <a:ln w="57150">
            <a:solidFill>
              <a:schemeClr val="bg1"/>
            </a:solidFill>
            <a:prstDash val="solid"/>
          </a:ln>
        </p:spPr>
        <p:txBody>
          <a:bodyPr/>
          <a:lstStyle/>
          <a:p>
            <a:endParaRPr lang="en-US" sz="1351"/>
          </a:p>
        </p:txBody>
      </p:sp>
      <p:sp>
        <p:nvSpPr>
          <p:cNvPr id="8" name="Text 0">
            <a:extLst>
              <a:ext uri="{FF2B5EF4-FFF2-40B4-BE49-F238E27FC236}">
                <a16:creationId xmlns:a16="http://schemas.microsoft.com/office/drawing/2014/main" id="{B1160363-5414-8502-8B7A-3C2407FBB59D}"/>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
        <p:nvSpPr>
          <p:cNvPr id="11" name="TextBox 10">
            <a:extLst>
              <a:ext uri="{FF2B5EF4-FFF2-40B4-BE49-F238E27FC236}">
                <a16:creationId xmlns:a16="http://schemas.microsoft.com/office/drawing/2014/main" id="{B593CF07-0FF5-AFCC-9287-AE5E7C05D322}"/>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sp>
        <p:nvSpPr>
          <p:cNvPr id="2" name="Shape 2">
            <a:extLst>
              <a:ext uri="{FF2B5EF4-FFF2-40B4-BE49-F238E27FC236}">
                <a16:creationId xmlns:a16="http://schemas.microsoft.com/office/drawing/2014/main" id="{387F3C32-193A-4DE9-0F80-30F245A5DDE8}"/>
              </a:ext>
            </a:extLst>
          </p:cNvPr>
          <p:cNvSpPr/>
          <p:nvPr/>
        </p:nvSpPr>
        <p:spPr>
          <a:xfrm>
            <a:off x="7529886" y="1903435"/>
            <a:ext cx="4557507" cy="1163532"/>
          </a:xfrm>
          <a:prstGeom prst="ellipse">
            <a:avLst/>
          </a:prstGeom>
          <a:noFill/>
          <a:ln w="57150">
            <a:solidFill>
              <a:schemeClr val="bg1"/>
            </a:solidFill>
            <a:prstDash val="solid"/>
          </a:ln>
        </p:spPr>
        <p:txBody>
          <a:bodyPr/>
          <a:lstStyle/>
          <a:p>
            <a:endParaRPr lang="en-US" sz="1351"/>
          </a:p>
        </p:txBody>
      </p:sp>
      <p:sp>
        <p:nvSpPr>
          <p:cNvPr id="3" name="Shape 2">
            <a:extLst>
              <a:ext uri="{FF2B5EF4-FFF2-40B4-BE49-F238E27FC236}">
                <a16:creationId xmlns:a16="http://schemas.microsoft.com/office/drawing/2014/main" id="{933EEF7A-2E29-8980-0957-25C5E47067DD}"/>
              </a:ext>
            </a:extLst>
          </p:cNvPr>
          <p:cNvSpPr/>
          <p:nvPr/>
        </p:nvSpPr>
        <p:spPr>
          <a:xfrm>
            <a:off x="7363957" y="2907019"/>
            <a:ext cx="4190340" cy="1057504"/>
          </a:xfrm>
          <a:prstGeom prst="ellipse">
            <a:avLst/>
          </a:prstGeom>
          <a:noFill/>
          <a:ln w="57150">
            <a:solidFill>
              <a:schemeClr val="bg1"/>
            </a:solidFill>
            <a:prstDash val="solid"/>
          </a:ln>
        </p:spPr>
        <p:txBody>
          <a:bodyPr/>
          <a:lstStyle/>
          <a:p>
            <a:endParaRPr lang="en-US" sz="1351"/>
          </a:p>
        </p:txBody>
      </p:sp>
      <p:sp>
        <p:nvSpPr>
          <p:cNvPr id="14" name="Shape 2">
            <a:extLst>
              <a:ext uri="{FF2B5EF4-FFF2-40B4-BE49-F238E27FC236}">
                <a16:creationId xmlns:a16="http://schemas.microsoft.com/office/drawing/2014/main" id="{5299993C-CC63-E8F4-7F9D-E8334D8B937A}"/>
              </a:ext>
            </a:extLst>
          </p:cNvPr>
          <p:cNvSpPr/>
          <p:nvPr/>
        </p:nvSpPr>
        <p:spPr>
          <a:xfrm>
            <a:off x="7253350" y="3837582"/>
            <a:ext cx="4190340" cy="996393"/>
          </a:xfrm>
          <a:prstGeom prst="ellipse">
            <a:avLst/>
          </a:prstGeom>
          <a:noFill/>
          <a:ln w="57150">
            <a:solidFill>
              <a:schemeClr val="bg1"/>
            </a:solidFill>
            <a:prstDash val="solid"/>
          </a:ln>
        </p:spPr>
        <p:txBody>
          <a:bodyPr/>
          <a:lstStyle/>
          <a:p>
            <a:endParaRPr lang="en-US" sz="1351"/>
          </a:p>
        </p:txBody>
      </p:sp>
      <p:sp>
        <p:nvSpPr>
          <p:cNvPr id="17" name="Shape 2">
            <a:extLst>
              <a:ext uri="{FF2B5EF4-FFF2-40B4-BE49-F238E27FC236}">
                <a16:creationId xmlns:a16="http://schemas.microsoft.com/office/drawing/2014/main" id="{FE3A11BE-1A4D-02E0-A41A-B6E3E3624878}"/>
              </a:ext>
            </a:extLst>
          </p:cNvPr>
          <p:cNvSpPr/>
          <p:nvPr/>
        </p:nvSpPr>
        <p:spPr>
          <a:xfrm>
            <a:off x="7444761" y="4687949"/>
            <a:ext cx="4190340" cy="1163532"/>
          </a:xfrm>
          <a:prstGeom prst="ellipse">
            <a:avLst/>
          </a:prstGeom>
          <a:noFill/>
          <a:ln w="57150">
            <a:solidFill>
              <a:schemeClr val="bg1"/>
            </a:solidFill>
            <a:prstDash val="solid"/>
          </a:ln>
        </p:spPr>
        <p:txBody>
          <a:bodyPr/>
          <a:lstStyle/>
          <a:p>
            <a:endParaRPr lang="en-US" sz="1351"/>
          </a:p>
        </p:txBody>
      </p:sp>
    </p:spTree>
    <p:extLst>
      <p:ext uri="{BB962C8B-B14F-4D97-AF65-F5344CB8AC3E}">
        <p14:creationId xmlns:p14="http://schemas.microsoft.com/office/powerpoint/2010/main" val="203696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xit" presetSubtype="0" fill="hold" grpId="1" nodeType="clickEffect">
                                  <p:stCondLst>
                                    <p:cond delay="0"/>
                                  </p:stCondLst>
                                  <p:childTnLst>
                                    <p:animEffect transition="out" filter="dissolv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1" nodeType="clickEffect">
                                  <p:stCondLst>
                                    <p:cond delay="0"/>
                                  </p:stCondLst>
                                  <p:childTnLst>
                                    <p:animEffect transition="out" filter="dissolve">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par>
                                <p:cTn id="23" presetID="2" presetClass="entr" presetSubtype="4"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1" nodeType="clickEffect">
                                  <p:stCondLst>
                                    <p:cond delay="0"/>
                                  </p:stCondLst>
                                  <p:childTnLst>
                                    <p:animEffect transition="out" filter="dissolv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par>
                                <p:cTn id="32" presetID="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9" presetClass="exit" presetSubtype="0" fill="hold" grpId="1" nodeType="clickEffect">
                                  <p:stCondLst>
                                    <p:cond delay="0"/>
                                  </p:stCondLst>
                                  <p:childTnLst>
                                    <p:animEffect transition="out" filter="dissolve">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par>
                                <p:cTn id="41" presetID="2" presetClass="entr" presetSubtype="4"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9" presetClass="exit" presetSubtype="0" fill="hold" grpId="1" nodeType="clickEffect">
                                  <p:stCondLst>
                                    <p:cond delay="0"/>
                                  </p:stCondLst>
                                  <p:childTnLst>
                                    <p:animEffect transition="out" filter="dissolve">
                                      <p:cBhvr>
                                        <p:cTn id="48" dur="500"/>
                                        <p:tgtEl>
                                          <p:spTgt spid="17"/>
                                        </p:tgtEl>
                                      </p:cBhvr>
                                    </p:animEffect>
                                    <p:set>
                                      <p:cBhvr>
                                        <p:cTn id="49" dur="1" fill="hold">
                                          <p:stCondLst>
                                            <p:cond delay="499"/>
                                          </p:stCondLst>
                                        </p:cTn>
                                        <p:tgtEl>
                                          <p:spTgt spid="17"/>
                                        </p:tgtEl>
                                        <p:attrNameLst>
                                          <p:attrName>style.visibility</p:attrName>
                                        </p:attrNameLst>
                                      </p:cBhvr>
                                      <p:to>
                                        <p:strVal val="hidden"/>
                                      </p:to>
                                    </p:set>
                                  </p:childTnLst>
                                </p:cTn>
                              </p:par>
                              <p:par>
                                <p:cTn id="50" presetID="2" presetClass="entr" presetSubtype="4" fill="hold" grpId="2" nodeType="with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additive="base">
                                        <p:cTn id="52" dur="500" fill="hold"/>
                                        <p:tgtEl>
                                          <p:spTgt spid="4"/>
                                        </p:tgtEl>
                                        <p:attrNameLst>
                                          <p:attrName>ppt_x</p:attrName>
                                        </p:attrNameLst>
                                      </p:cBhvr>
                                      <p:tavLst>
                                        <p:tav tm="0">
                                          <p:val>
                                            <p:strVal val="#ppt_x"/>
                                          </p:val>
                                        </p:tav>
                                        <p:tav tm="100000">
                                          <p:val>
                                            <p:strVal val="#ppt_x"/>
                                          </p:val>
                                        </p:tav>
                                      </p:tavLst>
                                    </p:anim>
                                    <p:anim calcmode="lin" valueType="num">
                                      <p:cBhvr additive="base">
                                        <p:cTn id="5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2" grpId="0" animBg="1"/>
      <p:bldP spid="2" grpId="1" animBg="1"/>
      <p:bldP spid="3" grpId="0" animBg="1"/>
      <p:bldP spid="3" grpId="1" animBg="1"/>
      <p:bldP spid="14" grpId="0" animBg="1"/>
      <p:bldP spid="14" grpId="1" animBg="1"/>
      <p:bldP spid="17" grpId="0" animBg="1"/>
      <p:bldP spid="17"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BD459-6F08-B661-AD98-C1B409118DC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0F6EAD5-2F1F-6417-A959-C2457508577B}"/>
              </a:ext>
            </a:extLst>
          </p:cNvPr>
          <p:cNvPicPr>
            <a:picLocks noChangeAspect="1"/>
          </p:cNvPicPr>
          <p:nvPr/>
        </p:nvPicPr>
        <p:blipFill>
          <a:blip r:embed="rId2"/>
          <a:srcRect l="3247" t="53423" r="75050"/>
          <a:stretch>
            <a:fillRect/>
          </a:stretch>
        </p:blipFill>
        <p:spPr>
          <a:xfrm>
            <a:off x="376178" y="1917254"/>
            <a:ext cx="5451676" cy="4738187"/>
          </a:xfrm>
          <a:prstGeom prst="rect">
            <a:avLst/>
          </a:prstGeom>
        </p:spPr>
      </p:pic>
      <p:sp>
        <p:nvSpPr>
          <p:cNvPr id="3" name="TextBox 2">
            <a:extLst>
              <a:ext uri="{FF2B5EF4-FFF2-40B4-BE49-F238E27FC236}">
                <a16:creationId xmlns:a16="http://schemas.microsoft.com/office/drawing/2014/main" id="{B65058DC-BE1F-9717-A348-143365A6471B}"/>
              </a:ext>
            </a:extLst>
          </p:cNvPr>
          <p:cNvSpPr txBox="1"/>
          <p:nvPr/>
        </p:nvSpPr>
        <p:spPr>
          <a:xfrm>
            <a:off x="219919" y="185195"/>
            <a:ext cx="11771453" cy="1569660"/>
          </a:xfrm>
          <a:prstGeom prst="rect">
            <a:avLst/>
          </a:prstGeom>
          <a:noFill/>
        </p:spPr>
        <p:txBody>
          <a:bodyPr wrap="square" rtlCol="0">
            <a:spAutoFit/>
          </a:bodyPr>
          <a:lstStyle/>
          <a:p>
            <a:r>
              <a:rPr lang="en-US" sz="4800" b="1" dirty="0">
                <a:solidFill>
                  <a:srgbClr val="FFFF00"/>
                </a:solidFill>
                <a:latin typeface="Times New Roman" panose="02020603050405020304" pitchFamily="18" charset="0"/>
                <a:cs typeface="Times New Roman" panose="02020603050405020304" pitchFamily="18" charset="0"/>
              </a:rPr>
              <a:t>The IPCC Bern impulse-response functions: </a:t>
            </a:r>
          </a:p>
          <a:p>
            <a:r>
              <a:rPr lang="en-US" sz="4800" b="1" dirty="0">
                <a:solidFill>
                  <a:srgbClr val="FFFF00"/>
                </a:solidFill>
                <a:latin typeface="Times New Roman" panose="02020603050405020304" pitchFamily="18" charset="0"/>
                <a:cs typeface="Times New Roman" panose="02020603050405020304" pitchFamily="18" charset="0"/>
              </a:rPr>
              <a:t>AR2 through AR6</a:t>
            </a:r>
          </a:p>
        </p:txBody>
      </p:sp>
      <p:pic>
        <p:nvPicPr>
          <p:cNvPr id="4" name="Picture 3">
            <a:extLst>
              <a:ext uri="{FF2B5EF4-FFF2-40B4-BE49-F238E27FC236}">
                <a16:creationId xmlns:a16="http://schemas.microsoft.com/office/drawing/2014/main" id="{6E7F77EF-FBEA-0CB0-227E-16054C1CBE1F}"/>
              </a:ext>
            </a:extLst>
          </p:cNvPr>
          <p:cNvPicPr>
            <a:picLocks noChangeAspect="1"/>
          </p:cNvPicPr>
          <p:nvPr/>
        </p:nvPicPr>
        <p:blipFill>
          <a:blip r:embed="rId2"/>
          <a:srcRect l="42966" t="53423" r="51413"/>
          <a:stretch>
            <a:fillRect/>
          </a:stretch>
        </p:blipFill>
        <p:spPr>
          <a:xfrm>
            <a:off x="9038758" y="1917257"/>
            <a:ext cx="1412111" cy="4738187"/>
          </a:xfrm>
          <a:prstGeom prst="rect">
            <a:avLst/>
          </a:prstGeom>
        </p:spPr>
      </p:pic>
    </p:spTree>
    <p:extLst>
      <p:ext uri="{BB962C8B-B14F-4D97-AF65-F5344CB8AC3E}">
        <p14:creationId xmlns:p14="http://schemas.microsoft.com/office/powerpoint/2010/main" val="16559431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a:extLst>
            <a:ext uri="{FF2B5EF4-FFF2-40B4-BE49-F238E27FC236}">
              <a16:creationId xmlns:a16="http://schemas.microsoft.com/office/drawing/2014/main" id="{1F9A0A8D-EDF6-16F7-F98B-5A5DDBDBE141}"/>
            </a:ext>
          </a:extLst>
        </p:cNvPr>
        <p:cNvGrpSpPr/>
        <p:nvPr/>
      </p:nvGrpSpPr>
      <p:grpSpPr>
        <a:xfrm>
          <a:off x="0" y="0"/>
          <a:ext cx="0" cy="0"/>
          <a:chOff x="0" y="0"/>
          <a:chExt cx="0" cy="0"/>
        </a:xfrm>
      </p:grpSpPr>
      <p:sp>
        <p:nvSpPr>
          <p:cNvPr id="11" name="Rectangle 10" hidden="1">
            <a:extLst>
              <a:ext uri="{FF2B5EF4-FFF2-40B4-BE49-F238E27FC236}">
                <a16:creationId xmlns:a16="http://schemas.microsoft.com/office/drawing/2014/main" id="{77B32A94-DB60-72F6-00DB-5608FFF61D5D}"/>
              </a:ext>
            </a:extLst>
          </p:cNvPr>
          <p:cNvSpPr/>
          <p:nvPr/>
        </p:nvSpPr>
        <p:spPr>
          <a:xfrm>
            <a:off x="4482010" y="5535000"/>
            <a:ext cx="1305844" cy="319179"/>
          </a:xfrm>
          <a:prstGeom prst="rect">
            <a:avLst/>
          </a:prstGeom>
          <a:solidFill>
            <a:srgbClr val="FFFF0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4" name="Picture 3" hidden="1">
            <a:extLst>
              <a:ext uri="{FF2B5EF4-FFF2-40B4-BE49-F238E27FC236}">
                <a16:creationId xmlns:a16="http://schemas.microsoft.com/office/drawing/2014/main" id="{12F135D8-D31D-6963-7A78-A404A6EC7976}"/>
              </a:ext>
            </a:extLst>
          </p:cNvPr>
          <p:cNvPicPr>
            <a:picLocks noChangeAspect="1"/>
          </p:cNvPicPr>
          <p:nvPr/>
        </p:nvPicPr>
        <p:blipFill>
          <a:blip r:embed="rId3"/>
          <a:stretch>
            <a:fillRect/>
          </a:stretch>
        </p:blipFill>
        <p:spPr>
          <a:xfrm>
            <a:off x="4584768" y="5553063"/>
            <a:ext cx="1123061" cy="253748"/>
          </a:xfrm>
          <a:prstGeom prst="rect">
            <a:avLst/>
          </a:prstGeom>
        </p:spPr>
      </p:pic>
      <p:pic>
        <p:nvPicPr>
          <p:cNvPr id="9" name="Picture 8" hidden="1">
            <a:extLst>
              <a:ext uri="{FF2B5EF4-FFF2-40B4-BE49-F238E27FC236}">
                <a16:creationId xmlns:a16="http://schemas.microsoft.com/office/drawing/2014/main" id="{CF9DBE64-8520-92C0-A29F-BB234AFE1346}"/>
              </a:ext>
            </a:extLst>
          </p:cNvPr>
          <p:cNvPicPr>
            <a:picLocks noChangeAspect="1"/>
          </p:cNvPicPr>
          <p:nvPr/>
        </p:nvPicPr>
        <p:blipFill>
          <a:blip r:embed="rId4"/>
          <a:stretch>
            <a:fillRect/>
          </a:stretch>
        </p:blipFill>
        <p:spPr>
          <a:xfrm>
            <a:off x="4583604" y="5553063"/>
            <a:ext cx="1057275" cy="253748"/>
          </a:xfrm>
          <a:prstGeom prst="rect">
            <a:avLst/>
          </a:prstGeom>
        </p:spPr>
      </p:pic>
      <p:grpSp>
        <p:nvGrpSpPr>
          <p:cNvPr id="30" name="Group 29" hidden="1">
            <a:extLst>
              <a:ext uri="{FF2B5EF4-FFF2-40B4-BE49-F238E27FC236}">
                <a16:creationId xmlns:a16="http://schemas.microsoft.com/office/drawing/2014/main" id="{3EAE1AFB-F3EE-7417-040D-12C1A92DB24A}"/>
              </a:ext>
            </a:extLst>
          </p:cNvPr>
          <p:cNvGrpSpPr/>
          <p:nvPr/>
        </p:nvGrpSpPr>
        <p:grpSpPr>
          <a:xfrm>
            <a:off x="4971147" y="762009"/>
            <a:ext cx="4942116" cy="4528457"/>
            <a:chOff x="4971143" y="762000"/>
            <a:chExt cx="4942114" cy="4528457"/>
          </a:xfrm>
        </p:grpSpPr>
        <p:sp>
          <p:nvSpPr>
            <p:cNvPr id="6" name="Rounded Rectangle 5">
              <a:extLst>
                <a:ext uri="{FF2B5EF4-FFF2-40B4-BE49-F238E27FC236}">
                  <a16:creationId xmlns:a16="http://schemas.microsoft.com/office/drawing/2014/main" id="{B9728B72-089B-1D14-EB58-47AD7466966A}"/>
                </a:ext>
              </a:extLst>
            </p:cNvPr>
            <p:cNvSpPr/>
            <p:nvPr/>
          </p:nvSpPr>
          <p:spPr>
            <a:xfrm>
              <a:off x="7598229" y="762000"/>
              <a:ext cx="2315028" cy="377371"/>
            </a:xfrm>
            <a:prstGeom prst="roundRect">
              <a:avLst/>
            </a:prstGeom>
            <a:noFill/>
            <a:ln w="4762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8" name="Straight Arrow Connector 7">
              <a:extLst>
                <a:ext uri="{FF2B5EF4-FFF2-40B4-BE49-F238E27FC236}">
                  <a16:creationId xmlns:a16="http://schemas.microsoft.com/office/drawing/2014/main" id="{C43F632F-9EA6-24B6-F558-37E943154D57}"/>
                </a:ext>
              </a:extLst>
            </p:cNvPr>
            <p:cNvCxnSpPr>
              <a:cxnSpLocks/>
            </p:cNvCxnSpPr>
            <p:nvPr/>
          </p:nvCxnSpPr>
          <p:spPr>
            <a:xfrm flipV="1">
              <a:off x="4971143" y="4905829"/>
              <a:ext cx="994228" cy="384628"/>
            </a:xfrm>
            <a:prstGeom prst="straightConnector1">
              <a:avLst/>
            </a:prstGeom>
            <a:ln w="63500">
              <a:solidFill>
                <a:srgbClr val="00B0F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2" name="Group 31" hidden="1">
            <a:extLst>
              <a:ext uri="{FF2B5EF4-FFF2-40B4-BE49-F238E27FC236}">
                <a16:creationId xmlns:a16="http://schemas.microsoft.com/office/drawing/2014/main" id="{C55B0620-539C-1F3D-51AE-6A2EC9D62965}"/>
              </a:ext>
            </a:extLst>
          </p:cNvPr>
          <p:cNvGrpSpPr/>
          <p:nvPr/>
        </p:nvGrpSpPr>
        <p:grpSpPr>
          <a:xfrm>
            <a:off x="5877934" y="1139378"/>
            <a:ext cx="4158703" cy="4151087"/>
            <a:chOff x="5877926" y="1139371"/>
            <a:chExt cx="4158702" cy="4151086"/>
          </a:xfrm>
        </p:grpSpPr>
        <p:sp>
          <p:nvSpPr>
            <p:cNvPr id="17" name="Rounded Rectangle 16">
              <a:extLst>
                <a:ext uri="{FF2B5EF4-FFF2-40B4-BE49-F238E27FC236}">
                  <a16:creationId xmlns:a16="http://schemas.microsoft.com/office/drawing/2014/main" id="{EFF04324-4453-5C66-08C4-69C235A15B41}"/>
                </a:ext>
              </a:extLst>
            </p:cNvPr>
            <p:cNvSpPr/>
            <p:nvPr/>
          </p:nvSpPr>
          <p:spPr>
            <a:xfrm>
              <a:off x="7612383" y="1139371"/>
              <a:ext cx="2424245" cy="377371"/>
            </a:xfrm>
            <a:prstGeom prst="roundRect">
              <a:avLst/>
            </a:prstGeom>
            <a:noFill/>
            <a:ln w="4762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20" name="Straight Arrow Connector 19">
              <a:extLst>
                <a:ext uri="{FF2B5EF4-FFF2-40B4-BE49-F238E27FC236}">
                  <a16:creationId xmlns:a16="http://schemas.microsoft.com/office/drawing/2014/main" id="{92685573-F0BA-217D-1A8D-9D765F3A0E82}"/>
                </a:ext>
              </a:extLst>
            </p:cNvPr>
            <p:cNvCxnSpPr>
              <a:cxnSpLocks/>
            </p:cNvCxnSpPr>
            <p:nvPr/>
          </p:nvCxnSpPr>
          <p:spPr>
            <a:xfrm flipV="1">
              <a:off x="5877926" y="4905829"/>
              <a:ext cx="994228" cy="384628"/>
            </a:xfrm>
            <a:prstGeom prst="straightConnector1">
              <a:avLst/>
            </a:prstGeom>
            <a:ln w="63500">
              <a:solidFill>
                <a:srgbClr val="7030A0"/>
              </a:solidFill>
              <a:tailEnd type="triangle"/>
            </a:ln>
          </p:spPr>
          <p:style>
            <a:lnRef idx="2">
              <a:schemeClr val="accent1"/>
            </a:lnRef>
            <a:fillRef idx="0">
              <a:schemeClr val="accent1"/>
            </a:fillRef>
            <a:effectRef idx="1">
              <a:schemeClr val="accent1"/>
            </a:effectRef>
            <a:fontRef idx="minor">
              <a:schemeClr val="tx1"/>
            </a:fontRef>
          </p:style>
        </p:cxnSp>
      </p:grpSp>
      <p:pic>
        <p:nvPicPr>
          <p:cNvPr id="15" name="Picture 14">
            <a:extLst>
              <a:ext uri="{FF2B5EF4-FFF2-40B4-BE49-F238E27FC236}">
                <a16:creationId xmlns:a16="http://schemas.microsoft.com/office/drawing/2014/main" id="{ECF5123F-E211-CA23-1C31-68B08EB91DA8}"/>
              </a:ext>
            </a:extLst>
          </p:cNvPr>
          <p:cNvPicPr>
            <a:picLocks noChangeAspect="1"/>
          </p:cNvPicPr>
          <p:nvPr/>
        </p:nvPicPr>
        <p:blipFill>
          <a:blip r:embed="rId5"/>
          <a:stretch>
            <a:fillRect/>
          </a:stretch>
        </p:blipFill>
        <p:spPr>
          <a:xfrm>
            <a:off x="1437736" y="177545"/>
            <a:ext cx="9333781" cy="6487410"/>
          </a:xfrm>
          <a:prstGeom prst="rect">
            <a:avLst/>
          </a:prstGeom>
        </p:spPr>
      </p:pic>
      <p:cxnSp>
        <p:nvCxnSpPr>
          <p:cNvPr id="19" name="Straight Arrow Connector 18">
            <a:extLst>
              <a:ext uri="{FF2B5EF4-FFF2-40B4-BE49-F238E27FC236}">
                <a16:creationId xmlns:a16="http://schemas.microsoft.com/office/drawing/2014/main" id="{6DCD2C06-20B1-9263-0190-153ED67882FE}"/>
              </a:ext>
            </a:extLst>
          </p:cNvPr>
          <p:cNvCxnSpPr/>
          <p:nvPr/>
        </p:nvCxnSpPr>
        <p:spPr>
          <a:xfrm>
            <a:off x="9404430" y="2679539"/>
            <a:ext cx="0" cy="2309150"/>
          </a:xfrm>
          <a:prstGeom prst="straightConnector1">
            <a:avLst/>
          </a:prstGeom>
          <a:ln w="98425">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AC7696BE-337D-AA3D-2F29-6B8D80A2631A}"/>
              </a:ext>
            </a:extLst>
          </p:cNvPr>
          <p:cNvSpPr txBox="1"/>
          <p:nvPr/>
        </p:nvSpPr>
        <p:spPr>
          <a:xfrm rot="1578578">
            <a:off x="7366113" y="3111646"/>
            <a:ext cx="2165643" cy="923330"/>
          </a:xfrm>
          <a:prstGeom prst="rect">
            <a:avLst/>
          </a:prstGeom>
          <a:noFill/>
        </p:spPr>
        <p:txBody>
          <a:bodyPr wrap="square" rtlCol="0">
            <a:spAutoFit/>
          </a:bodyPr>
          <a:lstStyle/>
          <a:p>
            <a:r>
              <a:rPr lang="en-US" b="1" dirty="0"/>
              <a:t>Wider and Wider Departure from Observation</a:t>
            </a:r>
          </a:p>
        </p:txBody>
      </p:sp>
    </p:spTree>
    <p:extLst>
      <p:ext uri="{BB962C8B-B14F-4D97-AF65-F5344CB8AC3E}">
        <p14:creationId xmlns:p14="http://schemas.microsoft.com/office/powerpoint/2010/main" val="101194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9"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par>
                                <p:cTn id="12" presetID="9"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xit" presetSubtype="0" fill="hold" nodeType="clickEffect">
                                  <p:stCondLst>
                                    <p:cond delay="0"/>
                                  </p:stCondLst>
                                  <p:childTnLst>
                                    <p:animEffect transition="out" filter="dissolv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500"/>
                                        <p:tgtEl>
                                          <p:spTgt spid="30"/>
                                        </p:tgtEl>
                                      </p:cBhvr>
                                    </p:animEffect>
                                    <p:set>
                                      <p:cBhvr>
                                        <p:cTn id="22" dur="1" fill="hold">
                                          <p:stCondLst>
                                            <p:cond delay="499"/>
                                          </p:stCondLst>
                                        </p:cTn>
                                        <p:tgtEl>
                                          <p:spTgt spid="30"/>
                                        </p:tgtEl>
                                        <p:attrNameLst>
                                          <p:attrName>style.visibility</p:attrName>
                                        </p:attrNameLst>
                                      </p:cBhvr>
                                      <p:to>
                                        <p:strVal val="hidden"/>
                                      </p:to>
                                    </p:set>
                                  </p:childTnLst>
                                </p:cTn>
                              </p:par>
                              <p:par>
                                <p:cTn id="23" presetID="2" presetClass="entr" presetSubtype="4"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1+#ppt_h/2"/>
                                          </p:val>
                                        </p:tav>
                                        <p:tav tm="100000">
                                          <p:val>
                                            <p:strVal val="#ppt_y"/>
                                          </p:val>
                                        </p:tav>
                                      </p:tavLst>
                                    </p:anim>
                                  </p:childTnLst>
                                </p:cTn>
                              </p:par>
                              <p:par>
                                <p:cTn id="27" presetID="9"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dissolv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xit" presetSubtype="0" fill="hold" nodeType="clickEffect">
                                  <p:stCondLst>
                                    <p:cond delay="0"/>
                                  </p:stCondLst>
                                  <p:childTnLst>
                                    <p:animEffect transition="out" filter="dissolv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9" presetClass="exit" presetSubtype="0" fill="hold" grpId="1" nodeType="withEffect">
                                  <p:stCondLst>
                                    <p:cond delay="0"/>
                                  </p:stCondLst>
                                  <p:childTnLst>
                                    <p:animEffect transition="out" filter="dissolv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4"/>
                                        </p:tgtEl>
                                      </p:cBhvr>
                                    </p:animEffect>
                                    <p:set>
                                      <p:cBhvr>
                                        <p:cTn id="40" dur="1" fill="hold">
                                          <p:stCondLst>
                                            <p:cond delay="499"/>
                                          </p:stCondLst>
                                        </p:cTn>
                                        <p:tgtEl>
                                          <p:spTgt spid="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E6765E-9C98-F890-D690-D1D9C34658D1}"/>
              </a:ext>
            </a:extLst>
          </p:cNvPr>
          <p:cNvPicPr>
            <a:picLocks noChangeAspect="1"/>
          </p:cNvPicPr>
          <p:nvPr/>
        </p:nvPicPr>
        <p:blipFill>
          <a:blip r:embed="rId3"/>
          <a:stretch>
            <a:fillRect/>
          </a:stretch>
        </p:blipFill>
        <p:spPr>
          <a:xfrm>
            <a:off x="3267970" y="1138069"/>
            <a:ext cx="5656060" cy="5424653"/>
          </a:xfrm>
          <a:prstGeom prst="rect">
            <a:avLst/>
          </a:prstGeom>
        </p:spPr>
      </p:pic>
      <p:grpSp>
        <p:nvGrpSpPr>
          <p:cNvPr id="23" name="Group 22">
            <a:extLst>
              <a:ext uri="{FF2B5EF4-FFF2-40B4-BE49-F238E27FC236}">
                <a16:creationId xmlns:a16="http://schemas.microsoft.com/office/drawing/2014/main" id="{8B3D46AB-D105-184E-96F1-A0FB33BBD44A}"/>
              </a:ext>
            </a:extLst>
          </p:cNvPr>
          <p:cNvGrpSpPr/>
          <p:nvPr/>
        </p:nvGrpSpPr>
        <p:grpSpPr>
          <a:xfrm>
            <a:off x="3517153" y="2440491"/>
            <a:ext cx="5206489" cy="2288178"/>
            <a:chOff x="3094893" y="1878428"/>
            <a:chExt cx="6110257" cy="2537096"/>
          </a:xfrm>
        </p:grpSpPr>
        <p:cxnSp>
          <p:nvCxnSpPr>
            <p:cNvPr id="12" name="Straight Connector 11">
              <a:extLst>
                <a:ext uri="{FF2B5EF4-FFF2-40B4-BE49-F238E27FC236}">
                  <a16:creationId xmlns:a16="http://schemas.microsoft.com/office/drawing/2014/main" id="{DA47B042-4B2F-7DDB-DDC4-0DA73EF4F732}"/>
                </a:ext>
              </a:extLst>
            </p:cNvPr>
            <p:cNvCxnSpPr/>
            <p:nvPr/>
          </p:nvCxnSpPr>
          <p:spPr>
            <a:xfrm>
              <a:off x="3094893" y="2937409"/>
              <a:ext cx="1646947"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Rounded Rectangle 5">
              <a:extLst>
                <a:ext uri="{FF2B5EF4-FFF2-40B4-BE49-F238E27FC236}">
                  <a16:creationId xmlns:a16="http://schemas.microsoft.com/office/drawing/2014/main" id="{55683BDC-B84E-4F94-CE38-4D63F359D8AD}"/>
                </a:ext>
              </a:extLst>
            </p:cNvPr>
            <p:cNvSpPr/>
            <p:nvPr/>
          </p:nvSpPr>
          <p:spPr>
            <a:xfrm>
              <a:off x="3657601" y="3024889"/>
              <a:ext cx="4919758" cy="1390635"/>
            </a:xfrm>
            <a:prstGeom prst="round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8" name="Straight Connector 7">
              <a:extLst>
                <a:ext uri="{FF2B5EF4-FFF2-40B4-BE49-F238E27FC236}">
                  <a16:creationId xmlns:a16="http://schemas.microsoft.com/office/drawing/2014/main" id="{DB115C05-DF5E-7745-E449-E96E70B48F7F}"/>
                </a:ext>
              </a:extLst>
            </p:cNvPr>
            <p:cNvCxnSpPr/>
            <p:nvPr/>
          </p:nvCxnSpPr>
          <p:spPr>
            <a:xfrm>
              <a:off x="8931367" y="2501495"/>
              <a:ext cx="273783"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E656B26-8230-9AC6-02EA-38D45152C2D0}"/>
                </a:ext>
              </a:extLst>
            </p:cNvPr>
            <p:cNvCxnSpPr/>
            <p:nvPr/>
          </p:nvCxnSpPr>
          <p:spPr>
            <a:xfrm>
              <a:off x="3094893" y="2646801"/>
              <a:ext cx="6110257"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971746B-8BCD-9DC8-1E3A-D5D76CE7A871}"/>
                </a:ext>
              </a:extLst>
            </p:cNvPr>
            <p:cNvCxnSpPr/>
            <p:nvPr/>
          </p:nvCxnSpPr>
          <p:spPr>
            <a:xfrm>
              <a:off x="3094893" y="2792105"/>
              <a:ext cx="6110257"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9982065-E595-F383-B7BD-5A322E17822A}"/>
                </a:ext>
              </a:extLst>
            </p:cNvPr>
            <p:cNvCxnSpPr/>
            <p:nvPr/>
          </p:nvCxnSpPr>
          <p:spPr>
            <a:xfrm>
              <a:off x="7498778" y="1878428"/>
              <a:ext cx="1706372"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742C72DC-0413-617F-0C3E-9A97C0A47ED4}"/>
                </a:ext>
              </a:extLst>
            </p:cNvPr>
            <p:cNvCxnSpPr/>
            <p:nvPr/>
          </p:nvCxnSpPr>
          <p:spPr>
            <a:xfrm>
              <a:off x="3094893" y="2032692"/>
              <a:ext cx="6110257"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3495DE1-1C2A-B365-387C-7CD2F5A5467B}"/>
                </a:ext>
              </a:extLst>
            </p:cNvPr>
            <p:cNvCxnSpPr/>
            <p:nvPr/>
          </p:nvCxnSpPr>
          <p:spPr>
            <a:xfrm>
              <a:off x="3094893" y="2175014"/>
              <a:ext cx="3442459"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5" name="TextBox 4">
            <a:extLst>
              <a:ext uri="{FF2B5EF4-FFF2-40B4-BE49-F238E27FC236}">
                <a16:creationId xmlns:a16="http://schemas.microsoft.com/office/drawing/2014/main" id="{088FDB48-FC5E-D690-F567-B4F5C01B9DB5}"/>
              </a:ext>
            </a:extLst>
          </p:cNvPr>
          <p:cNvSpPr txBox="1"/>
          <p:nvPr/>
        </p:nvSpPr>
        <p:spPr>
          <a:xfrm>
            <a:off x="787526" y="129384"/>
            <a:ext cx="10610286" cy="954107"/>
          </a:xfrm>
          <a:prstGeom prst="rect">
            <a:avLst/>
          </a:prstGeom>
          <a:noFill/>
        </p:spPr>
        <p:txBody>
          <a:bodyPr wrap="square" rtlCol="0">
            <a:spAutoFit/>
          </a:bodyPr>
          <a:lstStyle/>
          <a:p>
            <a:pPr algn="ctr"/>
            <a:r>
              <a:rPr lang="en-US" sz="2800" b="1" dirty="0">
                <a:solidFill>
                  <a:srgbClr val="FFFF00"/>
                </a:solidFill>
              </a:rPr>
              <a:t>IPCC AR5 Box 6.1: Multiple Residence Times for an Excess of Carbon Dioxide Emitted in the Atmosphere</a:t>
            </a:r>
          </a:p>
        </p:txBody>
      </p:sp>
    </p:spTree>
    <p:extLst>
      <p:ext uri="{BB962C8B-B14F-4D97-AF65-F5344CB8AC3E}">
        <p14:creationId xmlns:p14="http://schemas.microsoft.com/office/powerpoint/2010/main" val="2260584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a:extLst>
            <a:ext uri="{FF2B5EF4-FFF2-40B4-BE49-F238E27FC236}">
              <a16:creationId xmlns:a16="http://schemas.microsoft.com/office/drawing/2014/main" id="{BE3A91CE-AEC9-E297-2103-84250463F6F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714049-007F-DA48-5596-D0202FC4C520}"/>
              </a:ext>
            </a:extLst>
          </p:cNvPr>
          <p:cNvPicPr>
            <a:picLocks noChangeAspect="1"/>
          </p:cNvPicPr>
          <p:nvPr/>
        </p:nvPicPr>
        <p:blipFill>
          <a:blip r:embed="rId3"/>
          <a:srcRect l="1250" t="31306" b="32222"/>
          <a:stretch>
            <a:fillRect/>
          </a:stretch>
        </p:blipFill>
        <p:spPr>
          <a:xfrm>
            <a:off x="325095" y="1865220"/>
            <a:ext cx="11579244" cy="3875180"/>
          </a:xfrm>
          <a:prstGeom prst="rect">
            <a:avLst/>
          </a:prstGeom>
        </p:spPr>
      </p:pic>
      <p:sp>
        <p:nvSpPr>
          <p:cNvPr id="5" name="TextBox 4">
            <a:extLst>
              <a:ext uri="{FF2B5EF4-FFF2-40B4-BE49-F238E27FC236}">
                <a16:creationId xmlns:a16="http://schemas.microsoft.com/office/drawing/2014/main" id="{EAA750BD-19C7-ABB4-459A-99F961D40881}"/>
              </a:ext>
            </a:extLst>
          </p:cNvPr>
          <p:cNvSpPr txBox="1"/>
          <p:nvPr/>
        </p:nvSpPr>
        <p:spPr>
          <a:xfrm>
            <a:off x="787526" y="129384"/>
            <a:ext cx="10610286" cy="954107"/>
          </a:xfrm>
          <a:prstGeom prst="rect">
            <a:avLst/>
          </a:prstGeom>
          <a:noFill/>
        </p:spPr>
        <p:txBody>
          <a:bodyPr wrap="square" rtlCol="0">
            <a:spAutoFit/>
          </a:bodyPr>
          <a:lstStyle/>
          <a:p>
            <a:pPr algn="ctr"/>
            <a:r>
              <a:rPr lang="en-US" sz="2800" b="1" dirty="0">
                <a:solidFill>
                  <a:srgbClr val="FFFF00"/>
                </a:solidFill>
              </a:rPr>
              <a:t>IPCC AR5 Box 6.1: Multiple Residence Times for an Excess of Carbon Dioxide Emitted in the Atmosphere</a:t>
            </a:r>
          </a:p>
        </p:txBody>
      </p:sp>
      <p:sp>
        <p:nvSpPr>
          <p:cNvPr id="2" name="TextBox 1">
            <a:extLst>
              <a:ext uri="{FF2B5EF4-FFF2-40B4-BE49-F238E27FC236}">
                <a16:creationId xmlns:a16="http://schemas.microsoft.com/office/drawing/2014/main" id="{16D6AFB7-A43B-74C4-C0BF-610A5C07F914}"/>
              </a:ext>
            </a:extLst>
          </p:cNvPr>
          <p:cNvSpPr txBox="1"/>
          <p:nvPr/>
        </p:nvSpPr>
        <p:spPr>
          <a:xfrm>
            <a:off x="617557" y="3026209"/>
            <a:ext cx="11008242" cy="1754326"/>
          </a:xfrm>
          <a:prstGeom prst="rect">
            <a:avLst/>
          </a:prstGeom>
          <a:solidFill>
            <a:srgbClr val="0070C0"/>
          </a:solidFill>
          <a:ln w="44450">
            <a:solidFill>
              <a:schemeClr val="tx2">
                <a:lumMod val="50000"/>
                <a:lumOff val="50000"/>
              </a:schemeClr>
            </a:solidFill>
          </a:ln>
        </p:spPr>
        <p:txBody>
          <a:bodyPr wrap="square" rtlCol="0">
            <a:spAutoFit/>
          </a:bodyPr>
          <a:lstStyle/>
          <a:p>
            <a:pPr algn="ctr"/>
            <a:r>
              <a:rPr lang="en-US" sz="3600" i="1">
                <a:solidFill>
                  <a:srgbClr val="FFFF00"/>
                </a:solidFill>
                <a:latin typeface="Calibri" panose="020F0502020204030204" pitchFamily="34" charset="0"/>
                <a:cs typeface="Calibri" panose="020F0502020204030204" pitchFamily="34" charset="0"/>
              </a:rPr>
              <a:t>“15 to 40% of CO</a:t>
            </a:r>
            <a:r>
              <a:rPr lang="en-US" sz="3600" i="1" baseline="-25000">
                <a:solidFill>
                  <a:srgbClr val="FFFF00"/>
                </a:solidFill>
                <a:latin typeface="Calibri" panose="020F0502020204030204" pitchFamily="34" charset="0"/>
                <a:cs typeface="Calibri" panose="020F0502020204030204" pitchFamily="34" charset="0"/>
              </a:rPr>
              <a:t>2 </a:t>
            </a:r>
            <a:r>
              <a:rPr lang="en-US" sz="3600" i="1">
                <a:solidFill>
                  <a:srgbClr val="FFFF00"/>
                </a:solidFill>
                <a:latin typeface="Calibri" panose="020F0502020204030204" pitchFamily="34" charset="0"/>
                <a:cs typeface="Calibri" panose="020F0502020204030204" pitchFamily="34" charset="0"/>
              </a:rPr>
              <a:t>emitted until 2100 </a:t>
            </a:r>
            <a:r>
              <a:rPr lang="en-US" sz="3600" b="1" i="1" u="sng">
                <a:solidFill>
                  <a:srgbClr val="FF0000"/>
                </a:solidFill>
                <a:latin typeface="Calibri" panose="020F0502020204030204" pitchFamily="34" charset="0"/>
                <a:cs typeface="Calibri" panose="020F0502020204030204" pitchFamily="34" charset="0"/>
              </a:rPr>
              <a:t>will</a:t>
            </a:r>
            <a:r>
              <a:rPr lang="en-US" sz="3600" i="1">
                <a:solidFill>
                  <a:srgbClr val="FFFF00"/>
                </a:solidFill>
                <a:latin typeface="Calibri" panose="020F0502020204030204" pitchFamily="34" charset="0"/>
                <a:cs typeface="Calibri" panose="020F0502020204030204" pitchFamily="34" charset="0"/>
              </a:rPr>
              <a:t> remain </a:t>
            </a:r>
          </a:p>
          <a:p>
            <a:pPr algn="ctr"/>
            <a:r>
              <a:rPr lang="en-US" sz="3600" i="1">
                <a:solidFill>
                  <a:srgbClr val="FFFF00"/>
                </a:solidFill>
                <a:latin typeface="Calibri" panose="020F0502020204030204" pitchFamily="34" charset="0"/>
                <a:cs typeface="Calibri" panose="020F0502020204030204" pitchFamily="34" charset="0"/>
              </a:rPr>
              <a:t>in the atmosphere longer than 1000 years.”</a:t>
            </a:r>
          </a:p>
          <a:p>
            <a:pPr algn="ctr"/>
            <a:r>
              <a:rPr lang="en-US" sz="3600">
                <a:solidFill>
                  <a:schemeClr val="bg1"/>
                </a:solidFill>
                <a:latin typeface="Calibri" panose="020F0502020204030204" pitchFamily="34" charset="0"/>
                <a:cs typeface="Calibri" panose="020F0502020204030204" pitchFamily="34" charset="0"/>
              </a:rPr>
              <a:t>—IPCC AR5</a:t>
            </a:r>
          </a:p>
        </p:txBody>
      </p:sp>
      <p:cxnSp>
        <p:nvCxnSpPr>
          <p:cNvPr id="10" name="Straight Connector 9">
            <a:extLst>
              <a:ext uri="{FF2B5EF4-FFF2-40B4-BE49-F238E27FC236}">
                <a16:creationId xmlns:a16="http://schemas.microsoft.com/office/drawing/2014/main" id="{706D1DA8-A791-EF6C-3223-7B02B4B539A1}"/>
              </a:ext>
            </a:extLst>
          </p:cNvPr>
          <p:cNvCxnSpPr/>
          <p:nvPr/>
        </p:nvCxnSpPr>
        <p:spPr>
          <a:xfrm>
            <a:off x="7066310" y="2689093"/>
            <a:ext cx="4425912"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1B71E39-0459-452E-609C-5797F3D2C3E7}"/>
              </a:ext>
            </a:extLst>
          </p:cNvPr>
          <p:cNvCxnSpPr>
            <a:cxnSpLocks/>
          </p:cNvCxnSpPr>
          <p:nvPr/>
        </p:nvCxnSpPr>
        <p:spPr>
          <a:xfrm>
            <a:off x="682644" y="2955117"/>
            <a:ext cx="2958724"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500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6B646-EA54-A5A4-940F-9D4B929A6F5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7D8712E-945A-326F-DD5C-F2E9F2C13B71}"/>
              </a:ext>
            </a:extLst>
          </p:cNvPr>
          <p:cNvPicPr>
            <a:picLocks noChangeAspect="1"/>
          </p:cNvPicPr>
          <p:nvPr/>
        </p:nvPicPr>
        <p:blipFill>
          <a:blip r:embed="rId2"/>
          <a:srcRect l="5862" t="9234" r="68113" b="82549"/>
          <a:stretch>
            <a:fillRect/>
          </a:stretch>
        </p:blipFill>
        <p:spPr>
          <a:xfrm>
            <a:off x="1167730" y="2981773"/>
            <a:ext cx="9868113" cy="1261639"/>
          </a:xfrm>
          <a:prstGeom prst="rect">
            <a:avLst/>
          </a:prstGeom>
        </p:spPr>
      </p:pic>
      <p:sp>
        <p:nvSpPr>
          <p:cNvPr id="3" name="TextBox 2">
            <a:extLst>
              <a:ext uri="{FF2B5EF4-FFF2-40B4-BE49-F238E27FC236}">
                <a16:creationId xmlns:a16="http://schemas.microsoft.com/office/drawing/2014/main" id="{4F10D416-C1AF-D269-3FB4-877258323909}"/>
              </a:ext>
            </a:extLst>
          </p:cNvPr>
          <p:cNvSpPr txBox="1"/>
          <p:nvPr/>
        </p:nvSpPr>
        <p:spPr>
          <a:xfrm>
            <a:off x="219919" y="185195"/>
            <a:ext cx="11771453" cy="1569660"/>
          </a:xfrm>
          <a:prstGeom prst="rect">
            <a:avLst/>
          </a:prstGeom>
          <a:noFill/>
        </p:spPr>
        <p:txBody>
          <a:bodyPr wrap="square" rtlCol="0">
            <a:spAutoFit/>
          </a:bodyPr>
          <a:lstStyle/>
          <a:p>
            <a:r>
              <a:rPr lang="en-US" sz="4800" b="1" dirty="0">
                <a:solidFill>
                  <a:srgbClr val="FFFF00"/>
                </a:solidFill>
                <a:latin typeface="Times New Roman" panose="02020603050405020304" pitchFamily="18" charset="0"/>
                <a:cs typeface="Times New Roman" panose="02020603050405020304" pitchFamily="18" charset="0"/>
              </a:rPr>
              <a:t>IPCC Bern impulse-response functions: </a:t>
            </a:r>
          </a:p>
          <a:p>
            <a:r>
              <a:rPr lang="en-US" sz="4800" b="1" dirty="0">
                <a:solidFill>
                  <a:srgbClr val="FFFF00"/>
                </a:solidFill>
                <a:latin typeface="Times New Roman" panose="02020603050405020304" pitchFamily="18" charset="0"/>
                <a:cs typeface="Times New Roman" panose="02020603050405020304" pitchFamily="18" charset="0"/>
              </a:rPr>
              <a:t>AR2 through AR6</a:t>
            </a:r>
          </a:p>
        </p:txBody>
      </p:sp>
      <p:sp>
        <p:nvSpPr>
          <p:cNvPr id="5" name="TextBox 4">
            <a:extLst>
              <a:ext uri="{FF2B5EF4-FFF2-40B4-BE49-F238E27FC236}">
                <a16:creationId xmlns:a16="http://schemas.microsoft.com/office/drawing/2014/main" id="{73A1956E-6A62-F2D8-62CB-923BBCD84765}"/>
              </a:ext>
            </a:extLst>
          </p:cNvPr>
          <p:cNvSpPr txBox="1"/>
          <p:nvPr/>
        </p:nvSpPr>
        <p:spPr>
          <a:xfrm>
            <a:off x="1167730" y="4473844"/>
            <a:ext cx="9868113" cy="646331"/>
          </a:xfrm>
          <a:prstGeom prst="rect">
            <a:avLst/>
          </a:prstGeom>
          <a:noFill/>
        </p:spPr>
        <p:txBody>
          <a:bodyPr wrap="square" rtlCol="0">
            <a:spAutoFit/>
          </a:bodyPr>
          <a:lstStyle/>
          <a:p>
            <a:r>
              <a:rPr lang="en-US" sz="3600" dirty="0">
                <a:solidFill>
                  <a:schemeClr val="bg1">
                    <a:lumMod val="85000"/>
                  </a:schemeClr>
                </a:solidFill>
              </a:rPr>
              <a:t>Permanent fraction plus multi-exponential</a:t>
            </a:r>
          </a:p>
        </p:txBody>
      </p:sp>
    </p:spTree>
    <p:extLst>
      <p:ext uri="{BB962C8B-B14F-4D97-AF65-F5344CB8AC3E}">
        <p14:creationId xmlns:p14="http://schemas.microsoft.com/office/powerpoint/2010/main" val="1368302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228600"/>
            <a:ext cx="12161520" cy="685800"/>
          </a:xfrm>
          <a:prstGeom prst="rect">
            <a:avLst/>
          </a:prstGeom>
          <a:noFill/>
          <a:ln/>
        </p:spPr>
        <p:txBody>
          <a:bodyPr wrap="square" lIns="0" tIns="0" rIns="0" bIns="0" rtlCol="0" anchor="ctr"/>
          <a:lstStyle/>
          <a:p>
            <a:pPr marL="0" indent="0" algn="ctr">
              <a:buNone/>
            </a:pPr>
            <a:r>
              <a:rPr lang="en-US" sz="4000" b="1" dirty="0">
                <a:solidFill>
                  <a:srgbClr val="FFFF00"/>
                </a:solidFill>
                <a:latin typeface="Calibri" pitchFamily="34" charset="0"/>
                <a:ea typeface="Calibri" pitchFamily="34" charset="-122"/>
                <a:cs typeface="Calibri" pitchFamily="34" charset="-120"/>
              </a:rPr>
              <a:t>Bern is Parallel. Reality is Serial.</a:t>
            </a:r>
            <a:endParaRPr lang="en-US" sz="4000" dirty="0">
              <a:solidFill>
                <a:srgbClr val="FFFF00"/>
              </a:solidFill>
            </a:endParaRPr>
          </a:p>
        </p:txBody>
      </p:sp>
      <p:sp>
        <p:nvSpPr>
          <p:cNvPr id="3" name="Shape 1"/>
          <p:cNvSpPr/>
          <p:nvPr/>
        </p:nvSpPr>
        <p:spPr>
          <a:xfrm>
            <a:off x="6080760" y="1097280"/>
            <a:ext cx="0" cy="4663440"/>
          </a:xfrm>
          <a:prstGeom prst="line">
            <a:avLst/>
          </a:prstGeom>
          <a:noFill/>
          <a:ln w="38100">
            <a:solidFill>
              <a:srgbClr val="3D5278"/>
            </a:solidFill>
            <a:prstDash val="solid"/>
          </a:ln>
        </p:spPr>
        <p:txBody>
          <a:bodyPr/>
          <a:lstStyle/>
          <a:p>
            <a:endParaRPr lang="en-US"/>
          </a:p>
        </p:txBody>
      </p:sp>
      <p:sp>
        <p:nvSpPr>
          <p:cNvPr id="4" name="Text 2"/>
          <p:cNvSpPr/>
          <p:nvPr/>
        </p:nvSpPr>
        <p:spPr>
          <a:xfrm>
            <a:off x="274320" y="1143000"/>
            <a:ext cx="5532120" cy="502920"/>
          </a:xfrm>
          <a:prstGeom prst="rect">
            <a:avLst/>
          </a:prstGeom>
          <a:noFill/>
          <a:ln/>
        </p:spPr>
        <p:txBody>
          <a:bodyPr wrap="square" lIns="0" tIns="0" rIns="0" bIns="0" rtlCol="0" anchor="ctr"/>
          <a:lstStyle/>
          <a:p>
            <a:pPr marL="0" indent="0" algn="ctr">
              <a:buNone/>
            </a:pPr>
            <a:r>
              <a:rPr lang="en-US" sz="2600" b="1" dirty="0">
                <a:solidFill>
                  <a:srgbClr val="E74C3C"/>
                </a:solidFill>
                <a:latin typeface="Calibri" pitchFamily="34" charset="0"/>
                <a:ea typeface="Calibri" pitchFamily="34" charset="-122"/>
                <a:cs typeface="Calibri" pitchFamily="34" charset="-120"/>
              </a:rPr>
              <a:t>BERN: AR5/AR6 parallel drains</a:t>
            </a:r>
            <a:endParaRPr lang="en-US" sz="2600" dirty="0"/>
          </a:p>
        </p:txBody>
      </p:sp>
      <p:sp>
        <p:nvSpPr>
          <p:cNvPr id="5" name="Shape 3"/>
          <p:cNvSpPr/>
          <p:nvPr/>
        </p:nvSpPr>
        <p:spPr>
          <a:xfrm>
            <a:off x="2240280" y="1874520"/>
            <a:ext cx="1600200" cy="548640"/>
          </a:xfrm>
          <a:prstGeom prst="roundRect">
            <a:avLst>
              <a:gd name="adj" fmla="val 13333"/>
            </a:avLst>
          </a:prstGeom>
          <a:solidFill>
            <a:srgbClr val="E74C3C"/>
          </a:solidFill>
          <a:ln w="12700">
            <a:solidFill>
              <a:srgbClr val="E74C3C"/>
            </a:solidFill>
            <a:prstDash val="solid"/>
          </a:ln>
          <a:effectLst>
            <a:outerShdw blurRad="101600" dist="25400" dir="5400000" algn="bl" rotWithShape="0">
              <a:srgbClr val="000000">
                <a:alpha val="28000"/>
              </a:srgbClr>
            </a:outerShdw>
          </a:effectLst>
        </p:spPr>
        <p:txBody>
          <a:bodyPr/>
          <a:lstStyle/>
          <a:p>
            <a:endParaRPr lang="en-US"/>
          </a:p>
        </p:txBody>
      </p:sp>
      <p:sp>
        <p:nvSpPr>
          <p:cNvPr id="6" name="Text 4"/>
          <p:cNvSpPr/>
          <p:nvPr/>
        </p:nvSpPr>
        <p:spPr>
          <a:xfrm>
            <a:off x="2240280" y="1874520"/>
            <a:ext cx="1600200" cy="54864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ATMOSPHERE</a:t>
            </a:r>
            <a:endParaRPr lang="en-US" sz="1500" dirty="0"/>
          </a:p>
        </p:txBody>
      </p:sp>
      <p:sp>
        <p:nvSpPr>
          <p:cNvPr id="7" name="Shape 5"/>
          <p:cNvSpPr/>
          <p:nvPr/>
        </p:nvSpPr>
        <p:spPr>
          <a:xfrm>
            <a:off x="3040380" y="2423160"/>
            <a:ext cx="0" cy="274320"/>
          </a:xfrm>
          <a:prstGeom prst="line">
            <a:avLst/>
          </a:prstGeom>
          <a:noFill/>
          <a:ln w="28575">
            <a:solidFill>
              <a:srgbClr val="E67E22"/>
            </a:solidFill>
            <a:prstDash val="solid"/>
          </a:ln>
        </p:spPr>
        <p:txBody>
          <a:bodyPr/>
          <a:lstStyle/>
          <a:p>
            <a:endParaRPr lang="en-US"/>
          </a:p>
        </p:txBody>
      </p:sp>
      <p:sp>
        <p:nvSpPr>
          <p:cNvPr id="8" name="Shape 6"/>
          <p:cNvSpPr/>
          <p:nvPr/>
        </p:nvSpPr>
        <p:spPr>
          <a:xfrm>
            <a:off x="1120140" y="2697480"/>
            <a:ext cx="3840480" cy="0"/>
          </a:xfrm>
          <a:prstGeom prst="line">
            <a:avLst/>
          </a:prstGeom>
          <a:noFill/>
          <a:ln w="28575">
            <a:solidFill>
              <a:srgbClr val="E67E22"/>
            </a:solidFill>
            <a:prstDash val="solid"/>
          </a:ln>
        </p:spPr>
        <p:txBody>
          <a:bodyPr/>
          <a:lstStyle/>
          <a:p>
            <a:endParaRPr lang="en-US"/>
          </a:p>
        </p:txBody>
      </p:sp>
      <p:sp>
        <p:nvSpPr>
          <p:cNvPr id="9" name="Shape 7"/>
          <p:cNvSpPr/>
          <p:nvPr/>
        </p:nvSpPr>
        <p:spPr>
          <a:xfrm>
            <a:off x="1120140" y="2697480"/>
            <a:ext cx="0" cy="548640"/>
          </a:xfrm>
          <a:prstGeom prst="line">
            <a:avLst/>
          </a:prstGeom>
          <a:noFill/>
          <a:ln w="28575">
            <a:solidFill>
              <a:srgbClr val="E67E22"/>
            </a:solidFill>
            <a:prstDash val="solid"/>
            <a:tailEnd type="triangle"/>
          </a:ln>
        </p:spPr>
        <p:txBody>
          <a:bodyPr/>
          <a:lstStyle/>
          <a:p>
            <a:endParaRPr lang="en-US"/>
          </a:p>
        </p:txBody>
      </p:sp>
      <p:sp>
        <p:nvSpPr>
          <p:cNvPr id="10" name="Shape 8"/>
          <p:cNvSpPr/>
          <p:nvPr/>
        </p:nvSpPr>
        <p:spPr>
          <a:xfrm>
            <a:off x="2400300" y="2697480"/>
            <a:ext cx="0" cy="548640"/>
          </a:xfrm>
          <a:prstGeom prst="line">
            <a:avLst/>
          </a:prstGeom>
          <a:noFill/>
          <a:ln w="28575">
            <a:solidFill>
              <a:srgbClr val="E67E22"/>
            </a:solidFill>
            <a:prstDash val="solid"/>
            <a:tailEnd type="triangle"/>
          </a:ln>
        </p:spPr>
        <p:txBody>
          <a:bodyPr/>
          <a:lstStyle/>
          <a:p>
            <a:endParaRPr lang="en-US"/>
          </a:p>
        </p:txBody>
      </p:sp>
      <p:sp>
        <p:nvSpPr>
          <p:cNvPr id="11" name="Shape 9"/>
          <p:cNvSpPr/>
          <p:nvPr/>
        </p:nvSpPr>
        <p:spPr>
          <a:xfrm>
            <a:off x="3680460" y="2697480"/>
            <a:ext cx="0" cy="548640"/>
          </a:xfrm>
          <a:prstGeom prst="line">
            <a:avLst/>
          </a:prstGeom>
          <a:noFill/>
          <a:ln w="28575">
            <a:solidFill>
              <a:srgbClr val="E67E22"/>
            </a:solidFill>
            <a:prstDash val="solid"/>
            <a:tailEnd type="triangle"/>
          </a:ln>
        </p:spPr>
        <p:txBody>
          <a:bodyPr/>
          <a:lstStyle/>
          <a:p>
            <a:endParaRPr lang="en-US"/>
          </a:p>
        </p:txBody>
      </p:sp>
      <p:sp>
        <p:nvSpPr>
          <p:cNvPr id="12" name="Shape 10"/>
          <p:cNvSpPr/>
          <p:nvPr/>
        </p:nvSpPr>
        <p:spPr>
          <a:xfrm>
            <a:off x="4960620" y="2697480"/>
            <a:ext cx="0" cy="548640"/>
          </a:xfrm>
          <a:prstGeom prst="line">
            <a:avLst/>
          </a:prstGeom>
          <a:noFill/>
          <a:ln w="28575">
            <a:solidFill>
              <a:srgbClr val="E67E22"/>
            </a:solidFill>
            <a:prstDash val="solid"/>
            <a:tailEnd type="triangle"/>
          </a:ln>
        </p:spPr>
        <p:txBody>
          <a:bodyPr/>
          <a:lstStyle/>
          <a:p>
            <a:endParaRPr lang="en-US"/>
          </a:p>
        </p:txBody>
      </p:sp>
      <p:sp>
        <p:nvSpPr>
          <p:cNvPr id="13" name="Shape 11"/>
          <p:cNvSpPr/>
          <p:nvPr/>
        </p:nvSpPr>
        <p:spPr>
          <a:xfrm>
            <a:off x="548640" y="3246120"/>
            <a:ext cx="1143000" cy="777240"/>
          </a:xfrm>
          <a:prstGeom prst="roundRect">
            <a:avLst>
              <a:gd name="adj" fmla="val 9412"/>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14" name="Text 12"/>
          <p:cNvSpPr/>
          <p:nvPr/>
        </p:nvSpPr>
        <p:spPr>
          <a:xfrm>
            <a:off x="548640" y="3246120"/>
            <a:ext cx="1143000" cy="777240"/>
          </a:xfrm>
          <a:prstGeom prst="rect">
            <a:avLst/>
          </a:prstGeom>
          <a:noFill/>
          <a:ln/>
        </p:spPr>
        <p:txBody>
          <a:bodyPr wrap="square" lIns="0" tIns="0" rIns="0" bIns="0" rtlCol="0" anchor="ctr"/>
          <a:lstStyle/>
          <a:p>
            <a:pPr marL="0" indent="0" algn="ctr">
              <a:spcBef>
                <a:spcPts val="200"/>
              </a:spcBef>
              <a:spcAft>
                <a:spcPts val="200"/>
              </a:spcAft>
              <a:buNone/>
            </a:pPr>
            <a:r>
              <a:rPr lang="en-US" sz="1600" b="1" dirty="0">
                <a:solidFill>
                  <a:srgbClr val="FFFFFF"/>
                </a:solidFill>
                <a:latin typeface="Calibri" pitchFamily="34" charset="0"/>
                <a:ea typeface="Calibri" pitchFamily="34" charset="-122"/>
                <a:cs typeface="Calibri" pitchFamily="34" charset="-120"/>
              </a:rPr>
              <a:t>fast</a:t>
            </a:r>
            <a:endParaRPr lang="en-US" sz="1600" dirty="0"/>
          </a:p>
          <a:p>
            <a:pPr marL="0" indent="0" algn="ctr">
              <a:spcBef>
                <a:spcPts val="200"/>
              </a:spcBef>
              <a:spcAft>
                <a:spcPts val="200"/>
              </a:spcAft>
              <a:buNone/>
            </a:pPr>
            <a:r>
              <a:rPr lang="en-US" sz="1300" dirty="0">
                <a:solidFill>
                  <a:srgbClr val="A4B0C4"/>
                </a:solidFill>
                <a:latin typeface="Calibri" pitchFamily="34" charset="0"/>
                <a:ea typeface="Calibri" pitchFamily="34" charset="-122"/>
                <a:cs typeface="Calibri" pitchFamily="34" charset="-120"/>
              </a:rPr>
              <a:t>τ = 4.304 yr</a:t>
            </a:r>
            <a:endParaRPr lang="en-US" sz="1600" dirty="0"/>
          </a:p>
        </p:txBody>
      </p:sp>
      <p:sp>
        <p:nvSpPr>
          <p:cNvPr id="15" name="Shape 13"/>
          <p:cNvSpPr/>
          <p:nvPr/>
        </p:nvSpPr>
        <p:spPr>
          <a:xfrm>
            <a:off x="1834211" y="3246120"/>
            <a:ext cx="1143000" cy="777240"/>
          </a:xfrm>
          <a:prstGeom prst="roundRect">
            <a:avLst>
              <a:gd name="adj" fmla="val 9412"/>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16" name="Text 14"/>
          <p:cNvSpPr/>
          <p:nvPr/>
        </p:nvSpPr>
        <p:spPr>
          <a:xfrm>
            <a:off x="1828800" y="3246120"/>
            <a:ext cx="1143000" cy="777240"/>
          </a:xfrm>
          <a:prstGeom prst="rect">
            <a:avLst/>
          </a:prstGeom>
          <a:noFill/>
          <a:ln/>
        </p:spPr>
        <p:txBody>
          <a:bodyPr wrap="square" lIns="0" tIns="0" rIns="0" bIns="0" rtlCol="0" anchor="ctr"/>
          <a:lstStyle/>
          <a:p>
            <a:pPr marL="0" indent="0" algn="ctr">
              <a:spcBef>
                <a:spcPts val="200"/>
              </a:spcBef>
              <a:spcAft>
                <a:spcPts val="200"/>
              </a:spcAft>
              <a:buNone/>
            </a:pPr>
            <a:r>
              <a:rPr lang="en-US" sz="1600" b="1" dirty="0">
                <a:solidFill>
                  <a:srgbClr val="FFFFFF"/>
                </a:solidFill>
                <a:latin typeface="Calibri" pitchFamily="34" charset="0"/>
                <a:ea typeface="Calibri" pitchFamily="34" charset="-122"/>
                <a:cs typeface="Calibri" pitchFamily="34" charset="-120"/>
              </a:rPr>
              <a:t>medium</a:t>
            </a:r>
            <a:endParaRPr lang="en-US" sz="1600" dirty="0"/>
          </a:p>
          <a:p>
            <a:pPr marL="0" indent="0" algn="ctr">
              <a:spcBef>
                <a:spcPts val="200"/>
              </a:spcBef>
              <a:spcAft>
                <a:spcPts val="200"/>
              </a:spcAft>
              <a:buNone/>
            </a:pPr>
            <a:r>
              <a:rPr lang="en-US" sz="1300" dirty="0">
                <a:solidFill>
                  <a:srgbClr val="A4B0C4"/>
                </a:solidFill>
                <a:latin typeface="Calibri" pitchFamily="34" charset="0"/>
                <a:ea typeface="Calibri" pitchFamily="34" charset="-122"/>
                <a:cs typeface="Calibri" pitchFamily="34" charset="-120"/>
              </a:rPr>
              <a:t>τ = 36.54 yr</a:t>
            </a:r>
            <a:endParaRPr lang="en-US" sz="1600" dirty="0"/>
          </a:p>
        </p:txBody>
      </p:sp>
      <p:sp>
        <p:nvSpPr>
          <p:cNvPr id="17" name="Shape 15"/>
          <p:cNvSpPr/>
          <p:nvPr/>
        </p:nvSpPr>
        <p:spPr>
          <a:xfrm>
            <a:off x="3108960" y="3246120"/>
            <a:ext cx="1143000" cy="777240"/>
          </a:xfrm>
          <a:prstGeom prst="roundRect">
            <a:avLst>
              <a:gd name="adj" fmla="val 9412"/>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18" name="Text 16"/>
          <p:cNvSpPr/>
          <p:nvPr/>
        </p:nvSpPr>
        <p:spPr>
          <a:xfrm>
            <a:off x="3108960" y="3246120"/>
            <a:ext cx="1143000" cy="777240"/>
          </a:xfrm>
          <a:prstGeom prst="rect">
            <a:avLst/>
          </a:prstGeom>
          <a:noFill/>
          <a:ln/>
        </p:spPr>
        <p:txBody>
          <a:bodyPr wrap="square" lIns="0" tIns="0" rIns="0" bIns="0" rtlCol="0" anchor="ctr"/>
          <a:lstStyle/>
          <a:p>
            <a:pPr marL="0" indent="0" algn="ctr">
              <a:spcBef>
                <a:spcPts val="200"/>
              </a:spcBef>
              <a:spcAft>
                <a:spcPts val="200"/>
              </a:spcAft>
              <a:buNone/>
            </a:pPr>
            <a:r>
              <a:rPr lang="en-US" sz="1600" b="1" dirty="0">
                <a:solidFill>
                  <a:srgbClr val="FFFFFF"/>
                </a:solidFill>
                <a:latin typeface="Calibri" pitchFamily="34" charset="0"/>
                <a:ea typeface="Calibri" pitchFamily="34" charset="-122"/>
                <a:cs typeface="Calibri" pitchFamily="34" charset="-120"/>
              </a:rPr>
              <a:t>slow</a:t>
            </a:r>
            <a:endParaRPr lang="en-US" sz="1600" dirty="0"/>
          </a:p>
          <a:p>
            <a:pPr marL="0" indent="0" algn="ctr">
              <a:spcBef>
                <a:spcPts val="200"/>
              </a:spcBef>
              <a:spcAft>
                <a:spcPts val="200"/>
              </a:spcAft>
              <a:buNone/>
            </a:pPr>
            <a:r>
              <a:rPr lang="en-US" sz="1300" dirty="0">
                <a:solidFill>
                  <a:srgbClr val="A4B0C4"/>
                </a:solidFill>
                <a:latin typeface="Calibri" pitchFamily="34" charset="0"/>
                <a:ea typeface="Calibri" pitchFamily="34" charset="-122"/>
                <a:cs typeface="Calibri" pitchFamily="34" charset="-120"/>
              </a:rPr>
              <a:t>τ = 394.4 yr</a:t>
            </a:r>
            <a:endParaRPr lang="en-US" sz="1600" dirty="0"/>
          </a:p>
        </p:txBody>
      </p:sp>
      <p:sp>
        <p:nvSpPr>
          <p:cNvPr id="19" name="Shape 17"/>
          <p:cNvSpPr/>
          <p:nvPr/>
        </p:nvSpPr>
        <p:spPr>
          <a:xfrm>
            <a:off x="4389120" y="3246120"/>
            <a:ext cx="1143000" cy="777240"/>
          </a:xfrm>
          <a:prstGeom prst="roundRect">
            <a:avLst>
              <a:gd name="adj" fmla="val 9412"/>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20" name="Text 18"/>
          <p:cNvSpPr/>
          <p:nvPr/>
        </p:nvSpPr>
        <p:spPr>
          <a:xfrm>
            <a:off x="4389120" y="3246120"/>
            <a:ext cx="1143000" cy="777240"/>
          </a:xfrm>
          <a:prstGeom prst="rect">
            <a:avLst/>
          </a:prstGeom>
          <a:noFill/>
          <a:ln/>
        </p:spPr>
        <p:txBody>
          <a:bodyPr wrap="square" lIns="0" tIns="0" rIns="0" bIns="0" rtlCol="0" anchor="ctr"/>
          <a:lstStyle/>
          <a:p>
            <a:pPr marL="0" indent="0" algn="ctr">
              <a:spcBef>
                <a:spcPts val="200"/>
              </a:spcBef>
              <a:spcAft>
                <a:spcPts val="200"/>
              </a:spcAft>
              <a:buNone/>
            </a:pPr>
            <a:r>
              <a:rPr lang="en-US" sz="1600" b="1" dirty="0">
                <a:solidFill>
                  <a:srgbClr val="FFFFFF"/>
                </a:solidFill>
                <a:latin typeface="Calibri" pitchFamily="34" charset="0"/>
                <a:ea typeface="Calibri" pitchFamily="34" charset="-122"/>
                <a:cs typeface="Calibri" pitchFamily="34" charset="-120"/>
              </a:rPr>
              <a:t>permanent</a:t>
            </a:r>
            <a:endParaRPr lang="en-US" sz="1600" dirty="0"/>
          </a:p>
          <a:p>
            <a:pPr marL="0" indent="0" algn="ctr">
              <a:spcBef>
                <a:spcPts val="200"/>
              </a:spcBef>
              <a:spcAft>
                <a:spcPts val="200"/>
              </a:spcAft>
              <a:buNone/>
            </a:pPr>
            <a:r>
              <a:rPr lang="en-US" sz="1300" dirty="0">
                <a:solidFill>
                  <a:srgbClr val="A4B0C4"/>
                </a:solidFill>
                <a:latin typeface="Calibri" pitchFamily="34" charset="0"/>
                <a:ea typeface="Calibri" pitchFamily="34" charset="-122"/>
                <a:cs typeface="Calibri" pitchFamily="34" charset="-120"/>
              </a:rPr>
              <a:t>τ = ∞ yr</a:t>
            </a:r>
            <a:endParaRPr lang="en-US" sz="1600" dirty="0"/>
          </a:p>
        </p:txBody>
      </p:sp>
      <p:sp>
        <p:nvSpPr>
          <p:cNvPr id="21" name="Text 19"/>
          <p:cNvSpPr/>
          <p:nvPr/>
        </p:nvSpPr>
        <p:spPr>
          <a:xfrm>
            <a:off x="274320" y="4709160"/>
            <a:ext cx="5532120"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R(t) = </a:t>
            </a:r>
            <a:r>
              <a:rPr lang="en-US" sz="2400" b="1" dirty="0">
                <a:solidFill>
                  <a:srgbClr val="E67E22"/>
                </a:solidFill>
                <a:latin typeface="Cambria" pitchFamily="34" charset="0"/>
                <a:ea typeface="Cambria" pitchFamily="34" charset="-122"/>
                <a:cs typeface="Cambria" pitchFamily="34" charset="-120"/>
              </a:rPr>
              <a:t>Σ</a:t>
            </a:r>
            <a:r>
              <a:rPr lang="en-US" sz="2200" b="1" dirty="0">
                <a:solidFill>
                  <a:srgbClr val="FFFFFF"/>
                </a:solidFill>
                <a:latin typeface="Cambria" pitchFamily="34" charset="0"/>
                <a:ea typeface="Cambria" pitchFamily="34" charset="-122"/>
                <a:cs typeface="Cambria" pitchFamily="34" charset="-120"/>
              </a:rPr>
              <a:t> a</a:t>
            </a:r>
            <a:r>
              <a:rPr lang="en-US" sz="1400" baseline="-40000" dirty="0">
                <a:solidFill>
                  <a:srgbClr val="FFFFFF"/>
                </a:solidFill>
                <a:latin typeface="Cambria" pitchFamily="34" charset="0"/>
                <a:ea typeface="Cambria" pitchFamily="34" charset="-122"/>
                <a:cs typeface="Cambria" pitchFamily="34" charset="-120"/>
              </a:rPr>
              <a:t>i</a:t>
            </a:r>
            <a:r>
              <a:rPr lang="en-US" sz="2200" b="1" dirty="0">
                <a:solidFill>
                  <a:srgbClr val="FFFFFF"/>
                </a:solidFill>
                <a:latin typeface="Cambria" pitchFamily="34" charset="0"/>
                <a:ea typeface="Cambria" pitchFamily="34" charset="-122"/>
                <a:cs typeface="Cambria" pitchFamily="34" charset="-120"/>
              </a:rPr>
              <a:t> exp(−t/τ</a:t>
            </a:r>
            <a:r>
              <a:rPr lang="en-US" sz="1400" baseline="-40000" dirty="0">
                <a:solidFill>
                  <a:srgbClr val="FFFFFF"/>
                </a:solidFill>
                <a:latin typeface="Cambria" pitchFamily="34" charset="0"/>
                <a:ea typeface="Cambria" pitchFamily="34" charset="-122"/>
                <a:cs typeface="Cambria" pitchFamily="34" charset="-120"/>
              </a:rPr>
              <a:t>i</a:t>
            </a:r>
            <a:r>
              <a:rPr lang="en-US" sz="2200" b="1" dirty="0">
                <a:solidFill>
                  <a:srgbClr val="FFFFFF"/>
                </a:solidFill>
                <a:latin typeface="Cambria" pitchFamily="34" charset="0"/>
                <a:ea typeface="Cambria" pitchFamily="34" charset="-122"/>
                <a:cs typeface="Cambria" pitchFamily="34" charset="-120"/>
              </a:rPr>
              <a:t>)</a:t>
            </a:r>
            <a:endParaRPr lang="en-US" sz="2200" dirty="0"/>
          </a:p>
        </p:txBody>
      </p:sp>
      <p:sp>
        <p:nvSpPr>
          <p:cNvPr id="22" name="Text 20"/>
          <p:cNvSpPr/>
          <p:nvPr/>
        </p:nvSpPr>
        <p:spPr>
          <a:xfrm>
            <a:off x="274320" y="5212080"/>
            <a:ext cx="5532120" cy="320040"/>
          </a:xfrm>
          <a:prstGeom prst="rect">
            <a:avLst/>
          </a:prstGeom>
          <a:noFill/>
          <a:ln/>
        </p:spPr>
        <p:txBody>
          <a:bodyPr wrap="square" lIns="0" tIns="0" rIns="0" bIns="0" rtlCol="0" anchor="ctr"/>
          <a:lstStyle/>
          <a:p>
            <a:pPr marL="0" indent="0" algn="ctr">
              <a:buNone/>
            </a:pPr>
            <a:r>
              <a:rPr lang="en-US" sz="1600" i="1" dirty="0">
                <a:solidFill>
                  <a:srgbClr val="A4B0C4"/>
                </a:solidFill>
                <a:latin typeface="Calibri" pitchFamily="34" charset="0"/>
                <a:ea typeface="Calibri" pitchFamily="34" charset="-122"/>
                <a:cs typeface="Calibri" pitchFamily="34" charset="-120"/>
              </a:rPr>
              <a:t>Sum of exponentials = parallel independent drains</a:t>
            </a:r>
            <a:endParaRPr lang="en-US" sz="1600" dirty="0"/>
          </a:p>
        </p:txBody>
      </p:sp>
      <p:sp>
        <p:nvSpPr>
          <p:cNvPr id="23" name="Text 21"/>
          <p:cNvSpPr/>
          <p:nvPr/>
        </p:nvSpPr>
        <p:spPr>
          <a:xfrm>
            <a:off x="6355080" y="1143000"/>
            <a:ext cx="5532120" cy="502920"/>
          </a:xfrm>
          <a:prstGeom prst="rect">
            <a:avLst/>
          </a:prstGeom>
          <a:noFill/>
          <a:ln/>
        </p:spPr>
        <p:txBody>
          <a:bodyPr wrap="square" lIns="0" tIns="0" rIns="0" bIns="0" rtlCol="0" anchor="ctr"/>
          <a:lstStyle/>
          <a:p>
            <a:pPr marL="0" indent="0" algn="ctr">
              <a:buNone/>
            </a:pPr>
            <a:r>
              <a:rPr lang="en-US" sz="2600" b="1" dirty="0">
                <a:solidFill>
                  <a:srgbClr val="5BC992"/>
                </a:solidFill>
                <a:latin typeface="Calibri" pitchFamily="34" charset="0"/>
                <a:ea typeface="Calibri" pitchFamily="34" charset="-122"/>
                <a:cs typeface="Calibri" pitchFamily="34" charset="-120"/>
              </a:rPr>
              <a:t>REALITY: serial cascade</a:t>
            </a:r>
            <a:endParaRPr lang="en-US" sz="2600" dirty="0"/>
          </a:p>
        </p:txBody>
      </p:sp>
      <p:sp>
        <p:nvSpPr>
          <p:cNvPr id="24" name="Shape 22"/>
          <p:cNvSpPr/>
          <p:nvPr/>
        </p:nvSpPr>
        <p:spPr>
          <a:xfrm>
            <a:off x="7772400" y="1874520"/>
            <a:ext cx="3657600" cy="502920"/>
          </a:xfrm>
          <a:prstGeom prst="roundRect">
            <a:avLst>
              <a:gd name="adj" fmla="val 14545"/>
            </a:avLst>
          </a:prstGeom>
          <a:solidFill>
            <a:srgbClr val="5BC992"/>
          </a:solidFill>
          <a:ln w="12700">
            <a:solidFill>
              <a:srgbClr val="5BC992"/>
            </a:solidFill>
            <a:prstDash val="solid"/>
          </a:ln>
          <a:effectLst>
            <a:outerShdw blurRad="76200" dist="25400" dir="5400000" algn="bl" rotWithShape="0">
              <a:srgbClr val="000000">
                <a:alpha val="22000"/>
              </a:srgbClr>
            </a:outerShdw>
          </a:effectLst>
        </p:spPr>
        <p:txBody>
          <a:bodyPr/>
          <a:lstStyle/>
          <a:p>
            <a:endParaRPr lang="en-US"/>
          </a:p>
        </p:txBody>
      </p:sp>
      <p:sp>
        <p:nvSpPr>
          <p:cNvPr id="25" name="Text 23"/>
          <p:cNvSpPr/>
          <p:nvPr/>
        </p:nvSpPr>
        <p:spPr>
          <a:xfrm>
            <a:off x="7772400" y="1874520"/>
            <a:ext cx="3657600" cy="502920"/>
          </a:xfrm>
          <a:prstGeom prst="rect">
            <a:avLst/>
          </a:prstGeom>
          <a:noFill/>
          <a:ln/>
        </p:spPr>
        <p:txBody>
          <a:bodyPr wrap="square" lIns="0" tIns="0" rIns="0" bIns="0" rtlCol="0" anchor="ctr"/>
          <a:lstStyle/>
          <a:p>
            <a:pPr marL="0" indent="0" algn="ctr">
              <a:buNone/>
            </a:pPr>
            <a:r>
              <a:rPr lang="en-US" sz="1500" b="1" dirty="0">
                <a:solidFill>
                  <a:srgbClr val="1B2A4A"/>
                </a:solidFill>
                <a:latin typeface="Calibri" pitchFamily="34" charset="0"/>
                <a:ea typeface="Calibri" pitchFamily="34" charset="-122"/>
                <a:cs typeface="Calibri" pitchFamily="34" charset="-120"/>
              </a:rPr>
              <a:t>ATMOSPHERE</a:t>
            </a:r>
            <a:endParaRPr lang="en-US" sz="1500" dirty="0"/>
          </a:p>
        </p:txBody>
      </p:sp>
      <p:sp>
        <p:nvSpPr>
          <p:cNvPr id="26" name="Shape 24"/>
          <p:cNvSpPr/>
          <p:nvPr/>
        </p:nvSpPr>
        <p:spPr>
          <a:xfrm>
            <a:off x="9601200" y="2377440"/>
            <a:ext cx="0" cy="274320"/>
          </a:xfrm>
          <a:prstGeom prst="line">
            <a:avLst/>
          </a:prstGeom>
          <a:noFill/>
          <a:ln w="31750">
            <a:solidFill>
              <a:srgbClr val="5BC992"/>
            </a:solidFill>
            <a:prstDash val="solid"/>
            <a:tailEnd type="triangle"/>
          </a:ln>
        </p:spPr>
        <p:txBody>
          <a:bodyPr/>
          <a:lstStyle/>
          <a:p>
            <a:endParaRPr lang="en-US"/>
          </a:p>
        </p:txBody>
      </p:sp>
      <p:sp>
        <p:nvSpPr>
          <p:cNvPr id="27" name="Shape 25"/>
          <p:cNvSpPr/>
          <p:nvPr/>
        </p:nvSpPr>
        <p:spPr>
          <a:xfrm>
            <a:off x="7772400" y="2651760"/>
            <a:ext cx="3657600" cy="502920"/>
          </a:xfrm>
          <a:prstGeom prst="roundRect">
            <a:avLst>
              <a:gd name="adj" fmla="val 14545"/>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28" name="Text 26"/>
          <p:cNvSpPr/>
          <p:nvPr/>
        </p:nvSpPr>
        <p:spPr>
          <a:xfrm>
            <a:off x="7772400" y="2651760"/>
            <a:ext cx="365760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SURFACE OCEAN</a:t>
            </a:r>
            <a:endParaRPr lang="en-US" sz="1500" dirty="0"/>
          </a:p>
        </p:txBody>
      </p:sp>
      <p:sp>
        <p:nvSpPr>
          <p:cNvPr id="29" name="Shape 27"/>
          <p:cNvSpPr/>
          <p:nvPr/>
        </p:nvSpPr>
        <p:spPr>
          <a:xfrm>
            <a:off x="9601200" y="3154680"/>
            <a:ext cx="0" cy="274320"/>
          </a:xfrm>
          <a:prstGeom prst="line">
            <a:avLst/>
          </a:prstGeom>
          <a:noFill/>
          <a:ln w="31750">
            <a:solidFill>
              <a:srgbClr val="5BC992"/>
            </a:solidFill>
            <a:prstDash val="solid"/>
            <a:tailEnd type="triangle"/>
          </a:ln>
        </p:spPr>
        <p:txBody>
          <a:bodyPr/>
          <a:lstStyle/>
          <a:p>
            <a:endParaRPr lang="en-US"/>
          </a:p>
        </p:txBody>
      </p:sp>
      <p:sp>
        <p:nvSpPr>
          <p:cNvPr id="30" name="Shape 28"/>
          <p:cNvSpPr/>
          <p:nvPr/>
        </p:nvSpPr>
        <p:spPr>
          <a:xfrm>
            <a:off x="7772400" y="3429000"/>
            <a:ext cx="3657600" cy="502920"/>
          </a:xfrm>
          <a:prstGeom prst="roundRect">
            <a:avLst>
              <a:gd name="adj" fmla="val 14545"/>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31" name="Text 29"/>
          <p:cNvSpPr/>
          <p:nvPr/>
        </p:nvSpPr>
        <p:spPr>
          <a:xfrm>
            <a:off x="7772400" y="3429000"/>
            <a:ext cx="365760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THERMOCLINE</a:t>
            </a:r>
            <a:endParaRPr lang="en-US" sz="1500" dirty="0"/>
          </a:p>
        </p:txBody>
      </p:sp>
      <p:sp>
        <p:nvSpPr>
          <p:cNvPr id="32" name="Shape 30"/>
          <p:cNvSpPr/>
          <p:nvPr/>
        </p:nvSpPr>
        <p:spPr>
          <a:xfrm>
            <a:off x="9601200" y="3931920"/>
            <a:ext cx="0" cy="274320"/>
          </a:xfrm>
          <a:prstGeom prst="line">
            <a:avLst/>
          </a:prstGeom>
          <a:noFill/>
          <a:ln w="31750">
            <a:solidFill>
              <a:srgbClr val="5BC992"/>
            </a:solidFill>
            <a:prstDash val="solid"/>
            <a:tailEnd type="triangle"/>
          </a:ln>
        </p:spPr>
        <p:txBody>
          <a:bodyPr/>
          <a:lstStyle/>
          <a:p>
            <a:endParaRPr lang="en-US"/>
          </a:p>
        </p:txBody>
      </p:sp>
      <p:sp>
        <p:nvSpPr>
          <p:cNvPr id="33" name="Shape 31"/>
          <p:cNvSpPr/>
          <p:nvPr/>
        </p:nvSpPr>
        <p:spPr>
          <a:xfrm>
            <a:off x="7772400" y="4206240"/>
            <a:ext cx="3657600" cy="502920"/>
          </a:xfrm>
          <a:prstGeom prst="roundRect">
            <a:avLst>
              <a:gd name="adj" fmla="val 14545"/>
            </a:avLst>
          </a:prstGeom>
          <a:solidFill>
            <a:srgbClr val="2A3A5C"/>
          </a:solidFill>
          <a:ln w="12700">
            <a:solidFill>
              <a:srgbClr val="5A6F95"/>
            </a:solidFill>
            <a:prstDash val="solid"/>
          </a:ln>
          <a:effectLst>
            <a:outerShdw blurRad="76200" dist="25400" dir="5400000" algn="bl" rotWithShape="0">
              <a:srgbClr val="000000">
                <a:alpha val="22000"/>
              </a:srgbClr>
            </a:outerShdw>
          </a:effectLst>
        </p:spPr>
        <p:txBody>
          <a:bodyPr/>
          <a:lstStyle/>
          <a:p>
            <a:endParaRPr lang="en-US"/>
          </a:p>
        </p:txBody>
      </p:sp>
      <p:sp>
        <p:nvSpPr>
          <p:cNvPr id="34" name="Text 32"/>
          <p:cNvSpPr/>
          <p:nvPr/>
        </p:nvSpPr>
        <p:spPr>
          <a:xfrm>
            <a:off x="7772400" y="4206240"/>
            <a:ext cx="365760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DEEP OCEAN / SEDIMENT</a:t>
            </a:r>
            <a:endParaRPr lang="en-US" sz="1500" dirty="0"/>
          </a:p>
        </p:txBody>
      </p:sp>
      <p:sp>
        <p:nvSpPr>
          <p:cNvPr id="35" name="Text 33"/>
          <p:cNvSpPr/>
          <p:nvPr/>
        </p:nvSpPr>
        <p:spPr>
          <a:xfrm>
            <a:off x="6355080" y="4709160"/>
            <a:ext cx="5532120" cy="457200"/>
          </a:xfrm>
          <a:prstGeom prst="rect">
            <a:avLst/>
          </a:prstGeom>
          <a:noFill/>
          <a:ln/>
        </p:spPr>
        <p:txBody>
          <a:bodyPr wrap="square" lIns="0" tIns="0" rIns="0" bIns="0" rtlCol="0" anchor="ctr"/>
          <a:lstStyle/>
          <a:p>
            <a:pPr marL="0" indent="0" algn="ctr">
              <a:buNone/>
            </a:pPr>
            <a:r>
              <a:rPr lang="en-US" sz="1500" b="1" dirty="0">
                <a:solidFill>
                  <a:srgbClr val="5BC992"/>
                </a:solidFill>
                <a:latin typeface="Calibri" pitchFamily="34" charset="0"/>
                <a:ea typeface="Calibri" pitchFamily="34" charset="-122"/>
                <a:cs typeface="Calibri" pitchFamily="34" charset="-120"/>
              </a:rPr>
              <a:t>Atmospheric decay through ocean surface ONLY.</a:t>
            </a:r>
            <a:endParaRPr lang="en-US" sz="1500" dirty="0"/>
          </a:p>
        </p:txBody>
      </p:sp>
      <p:sp>
        <p:nvSpPr>
          <p:cNvPr id="36" name="Text 34"/>
          <p:cNvSpPr/>
          <p:nvPr/>
        </p:nvSpPr>
        <p:spPr>
          <a:xfrm>
            <a:off x="6355080" y="5212080"/>
            <a:ext cx="5532120" cy="320040"/>
          </a:xfrm>
          <a:prstGeom prst="rect">
            <a:avLst/>
          </a:prstGeom>
          <a:noFill/>
          <a:ln/>
        </p:spPr>
        <p:txBody>
          <a:bodyPr wrap="square" lIns="0" tIns="0" rIns="0" bIns="0" rtlCol="0" anchor="ctr"/>
          <a:lstStyle/>
          <a:p>
            <a:pPr marL="0" indent="0" algn="ctr">
              <a:buNone/>
            </a:pPr>
            <a:r>
              <a:rPr lang="en-US" sz="1600" i="1" dirty="0">
                <a:solidFill>
                  <a:srgbClr val="A4B0C4"/>
                </a:solidFill>
                <a:latin typeface="Calibri" pitchFamily="34" charset="0"/>
                <a:ea typeface="Calibri" pitchFamily="34" charset="-122"/>
                <a:cs typeface="Calibri" pitchFamily="34" charset="-120"/>
              </a:rPr>
              <a:t>Single eigenmode → single exponential decay</a:t>
            </a:r>
            <a:endParaRPr lang="en-US" sz="1600" dirty="0"/>
          </a:p>
        </p:txBody>
      </p:sp>
      <p:sp>
        <p:nvSpPr>
          <p:cNvPr id="37" name="Shape 35"/>
          <p:cNvSpPr/>
          <p:nvPr/>
        </p:nvSpPr>
        <p:spPr>
          <a:xfrm>
            <a:off x="0" y="5852160"/>
            <a:ext cx="12192000" cy="1005840"/>
          </a:xfrm>
          <a:prstGeom prst="rect">
            <a:avLst/>
          </a:prstGeom>
          <a:solidFill>
            <a:srgbClr val="E97132"/>
          </a:solidFill>
          <a:ln w="12700">
            <a:solidFill>
              <a:srgbClr val="D87827"/>
            </a:solidFill>
            <a:prstDash val="solid"/>
          </a:ln>
        </p:spPr>
        <p:txBody>
          <a:bodyPr/>
          <a:lstStyle/>
          <a:p>
            <a:endParaRPr lang="en-US"/>
          </a:p>
        </p:txBody>
      </p:sp>
      <p:sp>
        <p:nvSpPr>
          <p:cNvPr id="38" name="Text 36"/>
          <p:cNvSpPr/>
          <p:nvPr/>
        </p:nvSpPr>
        <p:spPr>
          <a:xfrm>
            <a:off x="274320" y="5852160"/>
            <a:ext cx="11612880" cy="1005840"/>
          </a:xfrm>
          <a:prstGeom prst="rect">
            <a:avLst/>
          </a:prstGeom>
          <a:noFill/>
          <a:ln/>
        </p:spPr>
        <p:txBody>
          <a:bodyPr wrap="square" lIns="0" tIns="0" rIns="0" bIns="0" rtlCol="0" anchor="ctr"/>
          <a:lstStyle/>
          <a:p>
            <a:pPr marL="0" indent="0" algn="ctr">
              <a:buNone/>
            </a:pPr>
            <a:r>
              <a:rPr lang="en-US" sz="2800" b="1" i="1" dirty="0">
                <a:solidFill>
                  <a:srgbClr val="FFFFFF"/>
                </a:solidFill>
                <a:latin typeface="Calibri" pitchFamily="34" charset="0"/>
                <a:ea typeface="Calibri" pitchFamily="34" charset="-122"/>
                <a:cs typeface="Calibri" pitchFamily="34" charset="-120"/>
              </a:rPr>
              <a:t>The &gt;=1000-year tail is a mathematical artifact of </a:t>
            </a:r>
          </a:p>
          <a:p>
            <a:pPr marL="0" indent="0" algn="ctr">
              <a:buNone/>
            </a:pPr>
            <a:r>
              <a:rPr lang="en-US" sz="2800" b="1" i="1" dirty="0">
                <a:solidFill>
                  <a:srgbClr val="FFFFFF"/>
                </a:solidFill>
                <a:latin typeface="Calibri" pitchFamily="34" charset="0"/>
                <a:ea typeface="Calibri" pitchFamily="34" charset="-122"/>
                <a:cs typeface="Calibri" pitchFamily="34" charset="-120"/>
              </a:rPr>
              <a:t>FALSE assumptions. Reality is serial NOT parallel.</a:t>
            </a:r>
            <a:endParaRPr lang="en-US"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00" y="140000"/>
            <a:ext cx="11392000" cy="640000"/>
          </a:xfrm>
          <a:prstGeom prst="rect">
            <a:avLst/>
          </a:prstGeom>
          <a:noFill/>
        </p:spPr>
        <p:txBody>
          <a:bodyPr wrap="square" lIns="0" tIns="0" rIns="0" bIns="0" anchor="ctr">
            <a:spAutoFit/>
          </a:bodyPr>
          <a:lstStyle/>
          <a:p>
            <a:pPr algn="ctr"/>
            <a:r>
              <a:rPr sz="4200" b="1" i="0">
                <a:solidFill>
                  <a:srgbClr val="FFFF00"/>
                </a:solidFill>
                <a:latin typeface="Calibri"/>
              </a:rPr>
              <a:t>Whack-a-Lie:  The 1000-Year Defense</a:t>
            </a:r>
          </a:p>
        </p:txBody>
      </p:sp>
      <p:sp>
        <p:nvSpPr>
          <p:cNvPr id="3" name="TextBox 2"/>
          <p:cNvSpPr txBox="1"/>
          <p:nvPr/>
        </p:nvSpPr>
        <p:spPr>
          <a:xfrm>
            <a:off x="400000" y="775334"/>
            <a:ext cx="11392000" cy="369332"/>
          </a:xfrm>
          <a:prstGeom prst="rect">
            <a:avLst/>
          </a:prstGeom>
          <a:noFill/>
        </p:spPr>
        <p:txBody>
          <a:bodyPr wrap="square" lIns="0" tIns="0" rIns="0" bIns="0" anchor="ctr">
            <a:spAutoFit/>
          </a:bodyPr>
          <a:lstStyle/>
          <a:p>
            <a:pPr algn="ctr"/>
            <a:r>
              <a:rPr sz="2400" b="0" i="1" dirty="0">
                <a:solidFill>
                  <a:srgbClr val="B0B8C8"/>
                </a:solidFill>
                <a:latin typeface="Calibri"/>
              </a:rPr>
              <a:t>Each </a:t>
            </a:r>
            <a:r>
              <a:rPr lang="en-US" sz="2400" b="0" i="1" dirty="0">
                <a:solidFill>
                  <a:srgbClr val="B0B8C8"/>
                </a:solidFill>
                <a:latin typeface="Calibri"/>
              </a:rPr>
              <a:t>rhetorical diversion</a:t>
            </a:r>
            <a:r>
              <a:rPr sz="2400" b="0" i="1" dirty="0">
                <a:solidFill>
                  <a:srgbClr val="B0B8C8"/>
                </a:solidFill>
                <a:latin typeface="Calibri"/>
              </a:rPr>
              <a:t> is unsupported by evidence and closed by math or measurement.</a:t>
            </a:r>
          </a:p>
        </p:txBody>
      </p:sp>
      <p:cxnSp>
        <p:nvCxnSpPr>
          <p:cNvPr id="12" name="Connector 11"/>
          <p:cNvCxnSpPr>
            <a:cxnSpLocks/>
          </p:cNvCxnSpPr>
          <p:nvPr/>
        </p:nvCxnSpPr>
        <p:spPr>
          <a:xfrm>
            <a:off x="5776000" y="2382177"/>
            <a:ext cx="830405" cy="166241"/>
          </a:xfrm>
          <a:prstGeom prst="line">
            <a:avLst/>
          </a:prstGeom>
          <a:ln w="50800">
            <a:solidFill>
              <a:srgbClr val="FF9933"/>
            </a:solidFill>
            <a:tailEnd type="triangle" w="med"/>
          </a:ln>
        </p:spPr>
        <p:style>
          <a:lnRef idx="2">
            <a:schemeClr val="accent1"/>
          </a:lnRef>
          <a:fillRef idx="0">
            <a:schemeClr val="accent1"/>
          </a:fillRef>
          <a:effectRef idx="1">
            <a:schemeClr val="accent1"/>
          </a:effectRef>
          <a:fontRef idx="minor">
            <a:schemeClr val="tx1"/>
          </a:fontRef>
        </p:style>
      </p:cxnSp>
      <p:cxnSp>
        <p:nvCxnSpPr>
          <p:cNvPr id="14" name="Connector 13"/>
          <p:cNvCxnSpPr>
            <a:cxnSpLocks/>
          </p:cNvCxnSpPr>
          <p:nvPr/>
        </p:nvCxnSpPr>
        <p:spPr>
          <a:xfrm flipH="1">
            <a:off x="5776000" y="4231131"/>
            <a:ext cx="830405" cy="231046"/>
          </a:xfrm>
          <a:prstGeom prst="line">
            <a:avLst/>
          </a:prstGeom>
          <a:ln w="50800">
            <a:solidFill>
              <a:srgbClr val="FF9933"/>
            </a:solidFill>
            <a:tailEnd type="triangle" w="med"/>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3396000" y="3272177"/>
            <a:ext cx="0" cy="300000"/>
          </a:xfrm>
          <a:prstGeom prst="line">
            <a:avLst/>
          </a:prstGeom>
          <a:ln w="50800">
            <a:solidFill>
              <a:srgbClr val="FF9933"/>
            </a:solidFill>
            <a:tailEnd type="triangle" w="med"/>
          </a:ln>
        </p:spPr>
        <p:style>
          <a:lnRef idx="2">
            <a:schemeClr val="accent1"/>
          </a:lnRef>
          <a:fillRef idx="0">
            <a:schemeClr val="accent1"/>
          </a:fillRef>
          <a:effectRef idx="1">
            <a:schemeClr val="accent1"/>
          </a:effectRef>
          <a:fontRef idx="minor">
            <a:schemeClr val="tx1"/>
          </a:fontRef>
        </p:style>
      </p:cxnSp>
      <p:grpSp>
        <p:nvGrpSpPr>
          <p:cNvPr id="23" name="Group 22">
            <a:extLst>
              <a:ext uri="{FF2B5EF4-FFF2-40B4-BE49-F238E27FC236}">
                <a16:creationId xmlns:a16="http://schemas.microsoft.com/office/drawing/2014/main" id="{9A0F078E-FC1E-713C-2022-DBFF18AAEDC6}"/>
              </a:ext>
            </a:extLst>
          </p:cNvPr>
          <p:cNvGrpSpPr/>
          <p:nvPr/>
        </p:nvGrpSpPr>
        <p:grpSpPr>
          <a:xfrm>
            <a:off x="744645" y="1462177"/>
            <a:ext cx="4670000" cy="1770000"/>
            <a:chOff x="1026000" y="1170000"/>
            <a:chExt cx="4670000" cy="1770000"/>
          </a:xfrm>
        </p:grpSpPr>
        <p:sp>
          <p:nvSpPr>
            <p:cNvPr id="4" name="Rectangle 3"/>
            <p:cNvSpPr/>
            <p:nvPr/>
          </p:nvSpPr>
          <p:spPr>
            <a:xfrm>
              <a:off x="1096000" y="1240000"/>
              <a:ext cx="4600000" cy="170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5" name="TextBox 4"/>
            <p:cNvSpPr txBox="1"/>
            <p:nvPr/>
          </p:nvSpPr>
          <p:spPr>
            <a:xfrm>
              <a:off x="1476000" y="1360000"/>
              <a:ext cx="4100000" cy="1460000"/>
            </a:xfrm>
            <a:prstGeom prst="rect">
              <a:avLst/>
            </a:prstGeom>
            <a:noFill/>
          </p:spPr>
          <p:txBody>
            <a:bodyPr wrap="square" lIns="0" tIns="0" rIns="0" bIns="0" anchor="t">
              <a:spAutoFit/>
            </a:bodyPr>
            <a:lstStyle/>
            <a:p>
              <a:pPr algn="l"/>
              <a:r>
                <a:rPr sz="2000" b="1" i="0" dirty="0">
                  <a:solidFill>
                    <a:srgbClr val="FF9933"/>
                  </a:solidFill>
                  <a:latin typeface="Calibri"/>
                </a:rPr>
                <a:t>TRACER  vs  BULK</a:t>
              </a:r>
            </a:p>
            <a:p>
              <a:pPr algn="l">
                <a:spcBef>
                  <a:spcPts val="600"/>
                </a:spcBef>
              </a:pPr>
              <a:r>
                <a:rPr sz="1500" b="0" i="1" dirty="0">
                  <a:solidFill>
                    <a:srgbClr val="B0B8C8"/>
                  </a:solidFill>
                  <a:latin typeface="Calibri"/>
                </a:rPr>
                <a:t>“¹⁴C is just isotopic exchange, not the bulk”</a:t>
              </a:r>
            </a:p>
            <a:p>
              <a:pPr algn="l">
                <a:lnSpc>
                  <a:spcPct val="115000"/>
                </a:lnSpc>
                <a:spcBef>
                  <a:spcPts val="1000"/>
                </a:spcBef>
              </a:pPr>
              <a:r>
                <a:rPr sz="1500" b="1" i="0" dirty="0">
                  <a:solidFill>
                    <a:srgbClr val="FFFFFF"/>
                  </a:solidFill>
                  <a:latin typeface="Calibri"/>
                </a:rPr>
                <a:t>No evidence.  </a:t>
              </a:r>
              <a:r>
                <a:rPr sz="1500" b="1" i="0" dirty="0">
                  <a:solidFill>
                    <a:srgbClr val="44CC66"/>
                  </a:solidFill>
                  <a:latin typeface="Calibri"/>
                </a:rPr>
                <a:t>Closed by OET:  </a:t>
              </a:r>
              <a:r>
                <a:rPr sz="1500" b="0" i="0" dirty="0">
                  <a:solidFill>
                    <a:srgbClr val="FFFFFF"/>
                  </a:solidFill>
                  <a:latin typeface="Calibri"/>
                </a:rPr>
                <a:t>same operator, same eigenvalues.</a:t>
              </a:r>
            </a:p>
          </p:txBody>
        </p:sp>
        <p:sp>
          <p:nvSpPr>
            <p:cNvPr id="17" name="Oval 16"/>
            <p:cNvSpPr/>
            <p:nvPr/>
          </p:nvSpPr>
          <p:spPr>
            <a:xfrm>
              <a:off x="1026000" y="1170000"/>
              <a:ext cx="440000" cy="440000"/>
            </a:xfrm>
            <a:prstGeom prst="ellipse">
              <a:avLst/>
            </a:prstGeom>
            <a:solidFill>
              <a:srgbClr val="FFFF00"/>
            </a:solidFill>
            <a:ln w="25400">
              <a:solidFill>
                <a:srgbClr val="1A2A45"/>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i="0">
                  <a:solidFill>
                    <a:srgbClr val="233455"/>
                  </a:solidFill>
                  <a:latin typeface="Calibri"/>
                </a:rPr>
                <a:t>1</a:t>
              </a:r>
            </a:p>
          </p:txBody>
        </p:sp>
      </p:grpSp>
      <p:grpSp>
        <p:nvGrpSpPr>
          <p:cNvPr id="22" name="Group 21">
            <a:extLst>
              <a:ext uri="{FF2B5EF4-FFF2-40B4-BE49-F238E27FC236}">
                <a16:creationId xmlns:a16="http://schemas.microsoft.com/office/drawing/2014/main" id="{3ACEC278-9A5B-D9F9-80B7-3F0C09A034D5}"/>
              </a:ext>
            </a:extLst>
          </p:cNvPr>
          <p:cNvGrpSpPr/>
          <p:nvPr/>
        </p:nvGrpSpPr>
        <p:grpSpPr>
          <a:xfrm>
            <a:off x="6977553" y="2379047"/>
            <a:ext cx="4670000" cy="1800000"/>
            <a:chOff x="6496000" y="1140000"/>
            <a:chExt cx="4670000" cy="1800000"/>
          </a:xfrm>
        </p:grpSpPr>
        <p:sp>
          <p:nvSpPr>
            <p:cNvPr id="6" name="Rectangle 5"/>
            <p:cNvSpPr/>
            <p:nvPr/>
          </p:nvSpPr>
          <p:spPr>
            <a:xfrm>
              <a:off x="6496000" y="1240000"/>
              <a:ext cx="4600000" cy="170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7" name="TextBox 6"/>
            <p:cNvSpPr txBox="1"/>
            <p:nvPr/>
          </p:nvSpPr>
          <p:spPr>
            <a:xfrm>
              <a:off x="6876000" y="1360000"/>
              <a:ext cx="4100000" cy="1460000"/>
            </a:xfrm>
            <a:prstGeom prst="rect">
              <a:avLst/>
            </a:prstGeom>
            <a:noFill/>
          </p:spPr>
          <p:txBody>
            <a:bodyPr wrap="square" lIns="0" tIns="0" rIns="0" bIns="0" anchor="t">
              <a:spAutoFit/>
            </a:bodyPr>
            <a:lstStyle/>
            <a:p>
              <a:pPr algn="l"/>
              <a:r>
                <a:rPr sz="2000" b="1" i="0" dirty="0">
                  <a:solidFill>
                    <a:srgbClr val="FF9933"/>
                  </a:solidFill>
                  <a:latin typeface="Calibri"/>
                </a:rPr>
                <a:t>PULSE  TOO  SMALL</a:t>
              </a:r>
            </a:p>
            <a:p>
              <a:pPr algn="l">
                <a:spcBef>
                  <a:spcPts val="600"/>
                </a:spcBef>
              </a:pPr>
              <a:r>
                <a:rPr sz="1500" b="0" i="1" dirty="0">
                  <a:solidFill>
                    <a:srgbClr val="B0B8C8"/>
                  </a:solidFill>
                  <a:latin typeface="Calibri"/>
                </a:rPr>
                <a:t>“Revelle nonlinearity kicks in at larger mass”</a:t>
              </a:r>
            </a:p>
            <a:p>
              <a:pPr algn="l">
                <a:lnSpc>
                  <a:spcPct val="115000"/>
                </a:lnSpc>
                <a:spcBef>
                  <a:spcPts val="1000"/>
                </a:spcBef>
              </a:pPr>
              <a:r>
                <a:rPr sz="1500" b="1" i="0" dirty="0">
                  <a:solidFill>
                    <a:srgbClr val="FFFFFF"/>
                  </a:solidFill>
                  <a:latin typeface="Calibri"/>
                </a:rPr>
                <a:t>No evidence.  </a:t>
              </a:r>
              <a:r>
                <a:rPr sz="1500" b="1" i="0" dirty="0">
                  <a:solidFill>
                    <a:srgbClr val="44CC66"/>
                  </a:solidFill>
                  <a:latin typeface="Calibri"/>
                </a:rPr>
                <a:t>OET closes again:  </a:t>
              </a:r>
              <a:r>
                <a:rPr sz="1500" b="0" i="0" dirty="0">
                  <a:solidFill>
                    <a:srgbClr val="FFFFFF"/>
                  </a:solidFill>
                  <a:latin typeface="Calibri"/>
                </a:rPr>
                <a:t>eigenvalues are intrinsic, not amplitude-dependent.</a:t>
              </a:r>
            </a:p>
          </p:txBody>
        </p:sp>
        <p:sp>
          <p:nvSpPr>
            <p:cNvPr id="18" name="Oval 17"/>
            <p:cNvSpPr/>
            <p:nvPr/>
          </p:nvSpPr>
          <p:spPr>
            <a:xfrm>
              <a:off x="10726000" y="1140000"/>
              <a:ext cx="440000" cy="440000"/>
            </a:xfrm>
            <a:prstGeom prst="ellipse">
              <a:avLst/>
            </a:prstGeom>
            <a:solidFill>
              <a:srgbClr val="FFFF00"/>
            </a:solidFill>
            <a:ln w="25400">
              <a:solidFill>
                <a:srgbClr val="1A2A45"/>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i="0">
                  <a:solidFill>
                    <a:srgbClr val="233455"/>
                  </a:solidFill>
                  <a:latin typeface="Calibri"/>
                </a:rPr>
                <a:t>2</a:t>
              </a:r>
            </a:p>
          </p:txBody>
        </p:sp>
      </p:grpSp>
      <p:grpSp>
        <p:nvGrpSpPr>
          <p:cNvPr id="24" name="Group 23">
            <a:extLst>
              <a:ext uri="{FF2B5EF4-FFF2-40B4-BE49-F238E27FC236}">
                <a16:creationId xmlns:a16="http://schemas.microsoft.com/office/drawing/2014/main" id="{FF1C5454-FCBA-6416-3371-A3313DBA0A8C}"/>
              </a:ext>
            </a:extLst>
          </p:cNvPr>
          <p:cNvGrpSpPr/>
          <p:nvPr/>
        </p:nvGrpSpPr>
        <p:grpSpPr>
          <a:xfrm>
            <a:off x="744645" y="3542177"/>
            <a:ext cx="4670000" cy="1770000"/>
            <a:chOff x="1026000" y="3250000"/>
            <a:chExt cx="4670000" cy="1770000"/>
          </a:xfrm>
        </p:grpSpPr>
        <p:sp>
          <p:nvSpPr>
            <p:cNvPr id="8" name="Rectangle 7"/>
            <p:cNvSpPr/>
            <p:nvPr/>
          </p:nvSpPr>
          <p:spPr>
            <a:xfrm>
              <a:off x="1096000" y="3320000"/>
              <a:ext cx="4600000" cy="170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9" name="TextBox 8"/>
            <p:cNvSpPr txBox="1"/>
            <p:nvPr/>
          </p:nvSpPr>
          <p:spPr>
            <a:xfrm>
              <a:off x="1476000" y="3440000"/>
              <a:ext cx="4100000" cy="1460000"/>
            </a:xfrm>
            <a:prstGeom prst="rect">
              <a:avLst/>
            </a:prstGeom>
            <a:noFill/>
          </p:spPr>
          <p:txBody>
            <a:bodyPr wrap="square" lIns="0" tIns="0" rIns="0" bIns="0" anchor="t">
              <a:spAutoFit/>
            </a:bodyPr>
            <a:lstStyle/>
            <a:p>
              <a:pPr algn="l"/>
              <a:r>
                <a:rPr sz="2000" b="1" i="0" dirty="0">
                  <a:solidFill>
                    <a:srgbClr val="FF9933"/>
                  </a:solidFill>
                  <a:latin typeface="Calibri"/>
                </a:rPr>
                <a:t>REVELLE  +  DEEP  CIRC</a:t>
              </a:r>
            </a:p>
            <a:p>
              <a:pPr algn="l">
                <a:spcBef>
                  <a:spcPts val="600"/>
                </a:spcBef>
              </a:pPr>
              <a:r>
                <a:rPr sz="1500" b="0" i="1" dirty="0">
                  <a:solidFill>
                    <a:srgbClr val="B0B8C8"/>
                  </a:solidFill>
                  <a:latin typeface="Calibri"/>
                </a:rPr>
                <a:t>“Slow ocean mixing manufactures the tail”</a:t>
              </a:r>
            </a:p>
            <a:p>
              <a:pPr algn="l">
                <a:lnSpc>
                  <a:spcPct val="115000"/>
                </a:lnSpc>
                <a:spcBef>
                  <a:spcPts val="1000"/>
                </a:spcBef>
              </a:pPr>
              <a:r>
                <a:rPr sz="1500" b="1" i="0" dirty="0">
                  <a:solidFill>
                    <a:srgbClr val="FFFFFF"/>
                  </a:solidFill>
                  <a:latin typeface="Calibri"/>
                </a:rPr>
                <a:t>No evidence.  </a:t>
              </a:r>
              <a:r>
                <a:rPr sz="1500" b="1" i="0" dirty="0">
                  <a:solidFill>
                    <a:srgbClr val="44CC66"/>
                  </a:solidFill>
                  <a:latin typeface="Calibri"/>
                </a:rPr>
                <a:t>Parallel-serial fallacy:  </a:t>
              </a:r>
              <a:r>
                <a:rPr sz="1500" b="0" i="0" dirty="0">
                  <a:solidFill>
                    <a:srgbClr val="FFFFFF"/>
                  </a:solidFill>
                  <a:latin typeface="Calibri"/>
                </a:rPr>
                <a:t>deep ocean is downstream, not in parallel.</a:t>
              </a:r>
            </a:p>
          </p:txBody>
        </p:sp>
        <p:sp>
          <p:nvSpPr>
            <p:cNvPr id="19" name="Oval 18"/>
            <p:cNvSpPr/>
            <p:nvPr/>
          </p:nvSpPr>
          <p:spPr>
            <a:xfrm>
              <a:off x="1026000" y="3250000"/>
              <a:ext cx="440000" cy="440000"/>
            </a:xfrm>
            <a:prstGeom prst="ellipse">
              <a:avLst/>
            </a:prstGeom>
            <a:solidFill>
              <a:srgbClr val="FFFF00"/>
            </a:solidFill>
            <a:ln w="25400">
              <a:solidFill>
                <a:srgbClr val="1A2A45"/>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i="0">
                  <a:solidFill>
                    <a:srgbClr val="233455"/>
                  </a:solidFill>
                  <a:latin typeface="Calibri"/>
                </a:rPr>
                <a:t>3</a:t>
              </a:r>
            </a:p>
          </p:txBody>
        </p:sp>
      </p:grpSp>
      <p:sp>
        <p:nvSpPr>
          <p:cNvPr id="21" name="Rectangle 20"/>
          <p:cNvSpPr/>
          <p:nvPr/>
        </p:nvSpPr>
        <p:spPr>
          <a:xfrm>
            <a:off x="0" y="5900000"/>
            <a:ext cx="12192000" cy="958000"/>
          </a:xfrm>
          <a:prstGeom prst="rect">
            <a:avLst/>
          </a:prstGeom>
          <a:solidFill>
            <a:srgbClr val="FF9933"/>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800" b="1" i="1" dirty="0">
                <a:solidFill>
                  <a:srgbClr val="FFFFFF"/>
                </a:solidFill>
                <a:latin typeface="Calibri"/>
              </a:rPr>
              <a:t>Zero evidence.</a:t>
            </a:r>
            <a:r>
              <a:rPr lang="en-US" sz="2800" b="1" i="1" dirty="0">
                <a:solidFill>
                  <a:srgbClr val="FFFFFF"/>
                </a:solidFill>
                <a:latin typeface="Calibri"/>
              </a:rPr>
              <a:t> </a:t>
            </a:r>
            <a:r>
              <a:rPr sz="2800" b="1" i="1" dirty="0">
                <a:solidFill>
                  <a:srgbClr val="FFFFFF"/>
                </a:solidFill>
                <a:latin typeface="Calibri"/>
              </a:rPr>
              <a:t>Whack one</a:t>
            </a:r>
            <a:r>
              <a:rPr lang="en-US" sz="2800" b="1" i="1" dirty="0">
                <a:solidFill>
                  <a:srgbClr val="FFFFFF"/>
                </a:solidFill>
                <a:latin typeface="Calibri"/>
              </a:rPr>
              <a:t> lie</a:t>
            </a:r>
            <a:r>
              <a:rPr sz="2800" b="1" i="1" dirty="0">
                <a:solidFill>
                  <a:srgbClr val="FFFFFF"/>
                </a:solidFill>
                <a:latin typeface="Calibri"/>
              </a:rPr>
              <a:t>, another pops up.   </a:t>
            </a:r>
            <a:endParaRPr lang="en-US" sz="2800" b="1" i="1" dirty="0">
              <a:solidFill>
                <a:srgbClr val="FFFFFF"/>
              </a:solidFill>
              <a:latin typeface="Calibri"/>
            </a:endParaRPr>
          </a:p>
          <a:p>
            <a:pPr algn="ctr"/>
            <a:r>
              <a:rPr lang="en-US" sz="2800" b="1" i="0" dirty="0">
                <a:solidFill>
                  <a:srgbClr val="233455"/>
                </a:solidFill>
                <a:latin typeface="Calibri"/>
              </a:rPr>
              <a:t>The rotation IS the defense</a:t>
            </a:r>
            <a:r>
              <a:rPr sz="2800" b="1" i="0" dirty="0">
                <a:solidFill>
                  <a:srgbClr val="233455"/>
                </a:solidFill>
                <a:latin typeface="Calibri"/>
              </a:rPr>
              <a:t>.</a:t>
            </a:r>
          </a:p>
        </p:txBody>
      </p:sp>
      <p:sp>
        <p:nvSpPr>
          <p:cNvPr id="16" name="Oval 15"/>
          <p:cNvSpPr/>
          <p:nvPr/>
        </p:nvSpPr>
        <p:spPr>
          <a:xfrm>
            <a:off x="4926503" y="2814177"/>
            <a:ext cx="2278249" cy="958000"/>
          </a:xfrm>
          <a:prstGeom prst="ellipse">
            <a:avLst/>
          </a:prstGeom>
          <a:solidFill>
            <a:srgbClr val="FF4444"/>
          </a:solidFill>
          <a:ln w="31750">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i="0" dirty="0">
                <a:solidFill>
                  <a:srgbClr val="FFFFFF"/>
                </a:solidFill>
                <a:latin typeface="Calibri"/>
              </a:rPr>
              <a:t>1000-Year Tail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 calcmode="lin" valueType="num">
                                      <p:cBhvr>
                                        <p:cTn id="9" dur="500" fill="hold"/>
                                        <p:tgtEl>
                                          <p:spTgt spid="23"/>
                                        </p:tgtEl>
                                        <p:attrNameLst>
                                          <p:attrName>style.rotation</p:attrName>
                                        </p:attrNameLst>
                                      </p:cBhvr>
                                      <p:tavLst>
                                        <p:tav tm="0">
                                          <p:val>
                                            <p:fltVal val="90"/>
                                          </p:val>
                                        </p:tav>
                                        <p:tav tm="100000">
                                          <p:val>
                                            <p:fltVal val="0"/>
                                          </p:val>
                                        </p:tav>
                                      </p:tavLst>
                                    </p:anim>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 calcmode="lin" valueType="num">
                                      <p:cBhvr>
                                        <p:cTn id="17" dur="500" fill="hold"/>
                                        <p:tgtEl>
                                          <p:spTgt spid="22"/>
                                        </p:tgtEl>
                                        <p:attrNameLst>
                                          <p:attrName>style.rotation</p:attrName>
                                        </p:attrNameLst>
                                      </p:cBhvr>
                                      <p:tavLst>
                                        <p:tav tm="0">
                                          <p:val>
                                            <p:fltVal val="90"/>
                                          </p:val>
                                        </p:tav>
                                        <p:tav tm="100000">
                                          <p:val>
                                            <p:fltVal val="0"/>
                                          </p:val>
                                        </p:tav>
                                      </p:tavLst>
                                    </p:anim>
                                    <p:animEffect transition="in" filter="fade">
                                      <p:cBhvr>
                                        <p:cTn id="18" dur="500"/>
                                        <p:tgtEl>
                                          <p:spTgt spid="22"/>
                                        </p:tgtEl>
                                      </p:cBhvr>
                                    </p:animEffect>
                                  </p:childTnLst>
                                </p:cTn>
                              </p:par>
                              <p:par>
                                <p:cTn id="19" presetID="9"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 calcmode="lin" valueType="num">
                                      <p:cBhvr>
                                        <p:cTn id="28" dur="500" fill="hold"/>
                                        <p:tgtEl>
                                          <p:spTgt spid="24"/>
                                        </p:tgtEl>
                                        <p:attrNameLst>
                                          <p:attrName>style.rotation</p:attrName>
                                        </p:attrNameLst>
                                      </p:cBhvr>
                                      <p:tavLst>
                                        <p:tav tm="0">
                                          <p:val>
                                            <p:fltVal val="90"/>
                                          </p:val>
                                        </p:tav>
                                        <p:tav tm="100000">
                                          <p:val>
                                            <p:fltVal val="0"/>
                                          </p:val>
                                        </p:tav>
                                      </p:tavLst>
                                    </p:anim>
                                    <p:animEffect transition="in" filter="fade">
                                      <p:cBhvr>
                                        <p:cTn id="29" dur="500"/>
                                        <p:tgtEl>
                                          <p:spTgt spid="24"/>
                                        </p:tgtEl>
                                      </p:cBhvr>
                                    </p:animEffect>
                                  </p:childTnLst>
                                </p:cTn>
                              </p:par>
                              <p:par>
                                <p:cTn id="30" presetID="9"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par>
                                <p:cTn id="38" presetID="53" presetClass="entr" presetSubtype="16"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p:cTn id="40" dur="500" fill="hold"/>
                                        <p:tgtEl>
                                          <p:spTgt spid="23"/>
                                        </p:tgtEl>
                                        <p:attrNameLst>
                                          <p:attrName>ppt_w</p:attrName>
                                        </p:attrNameLst>
                                      </p:cBhvr>
                                      <p:tavLst>
                                        <p:tav tm="0">
                                          <p:val>
                                            <p:fltVal val="0"/>
                                          </p:val>
                                        </p:tav>
                                        <p:tav tm="100000">
                                          <p:val>
                                            <p:strVal val="#ppt_w"/>
                                          </p:val>
                                        </p:tav>
                                      </p:tavLst>
                                    </p:anim>
                                    <p:anim calcmode="lin" valueType="num">
                                      <p:cBhvr>
                                        <p:cTn id="41" dur="500" fill="hold"/>
                                        <p:tgtEl>
                                          <p:spTgt spid="23"/>
                                        </p:tgtEl>
                                        <p:attrNameLst>
                                          <p:attrName>ppt_h</p:attrName>
                                        </p:attrNameLst>
                                      </p:cBhvr>
                                      <p:tavLst>
                                        <p:tav tm="0">
                                          <p:val>
                                            <p:fltVal val="0"/>
                                          </p:val>
                                        </p:tav>
                                        <p:tav tm="100000">
                                          <p:val>
                                            <p:strVal val="#ppt_h"/>
                                          </p:val>
                                        </p:tav>
                                      </p:tavLst>
                                    </p:anim>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fltVal val="0"/>
                                          </p:val>
                                        </p:tav>
                                        <p:tav tm="100000">
                                          <p:val>
                                            <p:strVal val="#ppt_w"/>
                                          </p:val>
                                        </p:tav>
                                      </p:tavLst>
                                    </p:anim>
                                    <p:anim calcmode="lin" valueType="num">
                                      <p:cBhvr>
                                        <p:cTn id="48" dur="500" fill="hold"/>
                                        <p:tgtEl>
                                          <p:spTgt spid="21"/>
                                        </p:tgtEl>
                                        <p:attrNameLst>
                                          <p:attrName>ppt_h</p:attrName>
                                        </p:attrNameLst>
                                      </p:cBhvr>
                                      <p:tavLst>
                                        <p:tav tm="0">
                                          <p:val>
                                            <p:fltVal val="0"/>
                                          </p:val>
                                        </p:tav>
                                        <p:tav tm="100000">
                                          <p:val>
                                            <p:strVal val="#ppt_h"/>
                                          </p:val>
                                        </p:tav>
                                      </p:tavLst>
                                    </p:anim>
                                    <p:anim calcmode="lin" valueType="num">
                                      <p:cBhvr>
                                        <p:cTn id="49" dur="500" fill="hold"/>
                                        <p:tgtEl>
                                          <p:spTgt spid="21"/>
                                        </p:tgtEl>
                                        <p:attrNameLst>
                                          <p:attrName>style.rotation</p:attrName>
                                        </p:attrNameLst>
                                      </p:cBhvr>
                                      <p:tavLst>
                                        <p:tav tm="0">
                                          <p:val>
                                            <p:fltVal val="90"/>
                                          </p:val>
                                        </p:tav>
                                        <p:tav tm="100000">
                                          <p:val>
                                            <p:fltVal val="0"/>
                                          </p:val>
                                        </p:tav>
                                      </p:tavLst>
                                    </p:anim>
                                    <p:animEffect transition="in" filter="fade">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0" y="200000"/>
            <a:ext cx="12192000" cy="800000"/>
          </a:xfrm>
        </p:spPr>
        <p:txBody>
          <a:bodyPr anchor="ctr">
            <a:normAutofit/>
          </a:bodyPr>
          <a:lstStyle/>
          <a:p>
            <a:pPr algn="ctr"/>
            <a:r>
              <a:rPr lang="en-US" sz="4800" b="1" dirty="0">
                <a:solidFill>
                  <a:srgbClr val="FFFF00"/>
                </a:solidFill>
              </a:rPr>
              <a:t>Airborne Fraction: Two Quantities, One Name</a:t>
            </a:r>
          </a:p>
        </p:txBody>
      </p:sp>
      <p:sp>
        <p:nvSpPr>
          <p:cNvPr id="3" name="LeftPanel"/>
          <p:cNvSpPr/>
          <p:nvPr/>
        </p:nvSpPr>
        <p:spPr>
          <a:xfrm>
            <a:off x="450000" y="972751"/>
            <a:ext cx="5546000" cy="4700000"/>
          </a:xfrm>
          <a:prstGeom prst="roundRect">
            <a:avLst/>
          </a:prstGeom>
          <a:solidFill>
            <a:srgbClr val="1F3A2E"/>
          </a:solidFill>
          <a:ln w="19050">
            <a:solidFill>
              <a:srgbClr val="44CC66"/>
            </a:solidFill>
          </a:ln>
        </p:spPr>
        <p:txBody>
          <a:bodyPr wrap="square" lIns="280000" tIns="240000" rIns="280000" bIns="240000" anchor="t"/>
          <a:lstStyle/>
          <a:p>
            <a:pPr algn="ctr"/>
            <a:r>
              <a:rPr lang="en-US" sz="3200" b="1" dirty="0">
                <a:solidFill>
                  <a:srgbClr val="44CC66"/>
                </a:solidFill>
              </a:rPr>
              <a:t>ABF</a:t>
            </a:r>
            <a:r>
              <a:rPr lang="en-US" sz="3600" b="1" baseline="-25000" dirty="0">
                <a:solidFill>
                  <a:srgbClr val="44CC66"/>
                </a:solidFill>
              </a:rPr>
              <a:t>L</a:t>
            </a:r>
            <a:endParaRPr lang="en-US" sz="2400" b="1" baseline="-25000" dirty="0">
              <a:solidFill>
                <a:srgbClr val="44CC66"/>
              </a:solidFill>
            </a:endParaRPr>
          </a:p>
          <a:p>
            <a:pPr algn="ctr"/>
            <a:r>
              <a:rPr lang="en-US" sz="2400" i="1" dirty="0">
                <a:solidFill>
                  <a:srgbClr val="B0B8C8"/>
                </a:solidFill>
              </a:rPr>
              <a:t>the IPCC's own glossary definition</a:t>
            </a:r>
          </a:p>
          <a:p>
            <a:pPr algn="ctr">
              <a:spcBef>
                <a:spcPts val="600"/>
              </a:spcBef>
            </a:pPr>
            <a:r>
              <a:rPr lang="en-US" sz="2400" dirty="0">
                <a:solidFill>
                  <a:srgbClr val="FFFFFF"/>
                </a:solidFill>
              </a:rPr>
              <a:t>Cumulative anthropogenic mass</a:t>
            </a:r>
          </a:p>
          <a:p>
            <a:pPr algn="ctr"/>
            <a:r>
              <a:rPr lang="en-US" sz="2400" dirty="0">
                <a:solidFill>
                  <a:srgbClr val="FFFFFF"/>
                </a:solidFill>
              </a:rPr>
              <a:t>still airborne</a:t>
            </a:r>
          </a:p>
          <a:p>
            <a:pPr algn="ctr">
              <a:spcBef>
                <a:spcPts val="100"/>
              </a:spcBef>
            </a:pPr>
            <a:r>
              <a:rPr lang="en-US" sz="2800" b="1" dirty="0">
                <a:solidFill>
                  <a:srgbClr val="FFFFFF"/>
                </a:solidFill>
              </a:rPr>
              <a:t>÷</a:t>
            </a:r>
          </a:p>
          <a:p>
            <a:pPr algn="ctr"/>
            <a:r>
              <a:rPr lang="en-US" sz="2400" dirty="0">
                <a:solidFill>
                  <a:srgbClr val="FFFFFF"/>
                </a:solidFill>
              </a:rPr>
              <a:t>cumulative emissions</a:t>
            </a:r>
          </a:p>
          <a:p>
            <a:pPr algn="ctr">
              <a:spcBef>
                <a:spcPts val="900"/>
              </a:spcBef>
            </a:pPr>
            <a:r>
              <a:rPr lang="en-US" sz="2400" i="1" dirty="0">
                <a:solidFill>
                  <a:srgbClr val="B0B8C8"/>
                </a:solidFill>
              </a:rPr>
              <a:t>Under mass-balance, τ = 3.8 yr:</a:t>
            </a:r>
          </a:p>
          <a:p>
            <a:pPr algn="ctr">
              <a:spcBef>
                <a:spcPts val="400"/>
              </a:spcBef>
            </a:pPr>
            <a:r>
              <a:rPr lang="en-US" sz="6400" b="1" dirty="0">
                <a:solidFill>
                  <a:srgbClr val="FFFF00"/>
                </a:solidFill>
              </a:rPr>
              <a:t>≈ 5.3%</a:t>
            </a:r>
          </a:p>
        </p:txBody>
      </p:sp>
      <p:sp>
        <p:nvSpPr>
          <p:cNvPr id="4" name="RightPanel"/>
          <p:cNvSpPr/>
          <p:nvPr/>
        </p:nvSpPr>
        <p:spPr>
          <a:xfrm>
            <a:off x="6196000" y="972751"/>
            <a:ext cx="5546000" cy="4700000"/>
          </a:xfrm>
          <a:prstGeom prst="roundRect">
            <a:avLst/>
          </a:prstGeom>
          <a:solidFill>
            <a:srgbClr val="3A1F25"/>
          </a:solidFill>
          <a:ln w="19050">
            <a:solidFill>
              <a:srgbClr val="FF4444"/>
            </a:solidFill>
          </a:ln>
        </p:spPr>
        <p:txBody>
          <a:bodyPr wrap="square" lIns="280000" tIns="240000" rIns="280000" bIns="240000" anchor="t"/>
          <a:lstStyle/>
          <a:p>
            <a:pPr algn="ctr"/>
            <a:r>
              <a:rPr lang="en-US" sz="3200" b="1" dirty="0">
                <a:solidFill>
                  <a:srgbClr val="FF4444"/>
                </a:solidFill>
              </a:rPr>
              <a:t>ABF</a:t>
            </a:r>
            <a:r>
              <a:rPr lang="en-US" sz="3600" b="1" baseline="-25000" dirty="0">
                <a:solidFill>
                  <a:srgbClr val="FF4444"/>
                </a:solidFill>
              </a:rPr>
              <a:t>C</a:t>
            </a:r>
            <a:endParaRPr lang="en-US" sz="2400" b="1" baseline="-25000" dirty="0">
              <a:solidFill>
                <a:srgbClr val="FF4444"/>
              </a:solidFill>
            </a:endParaRPr>
          </a:p>
          <a:p>
            <a:pPr algn="ctr"/>
            <a:r>
              <a:rPr lang="en-US" sz="2400" i="1" dirty="0">
                <a:solidFill>
                  <a:srgbClr val="B0B8C8"/>
                </a:solidFill>
              </a:rPr>
              <a:t>what the IPCC actually reports</a:t>
            </a:r>
          </a:p>
          <a:p>
            <a:pPr algn="ctr">
              <a:spcBef>
                <a:spcPts val="600"/>
              </a:spcBef>
            </a:pPr>
            <a:r>
              <a:rPr lang="en-US" sz="2400" dirty="0">
                <a:solidFill>
                  <a:srgbClr val="FFFFFF"/>
                </a:solidFill>
              </a:rPr>
              <a:t>Annual atmospheric increase</a:t>
            </a:r>
          </a:p>
          <a:p>
            <a:pPr algn="ctr">
              <a:spcBef>
                <a:spcPts val="100"/>
              </a:spcBef>
            </a:pPr>
            <a:r>
              <a:rPr lang="en-US" sz="2800" b="1" dirty="0">
                <a:solidFill>
                  <a:srgbClr val="FFFFFF"/>
                </a:solidFill>
              </a:rPr>
              <a:t>÷</a:t>
            </a:r>
          </a:p>
          <a:p>
            <a:pPr algn="ctr"/>
            <a:r>
              <a:rPr lang="en-US" sz="2400" dirty="0">
                <a:solidFill>
                  <a:srgbClr val="FFFFFF"/>
                </a:solidFill>
              </a:rPr>
              <a:t>annual emissions</a:t>
            </a:r>
          </a:p>
          <a:p>
            <a:pPr algn="ctr">
              <a:spcBef>
                <a:spcPts val="200"/>
              </a:spcBef>
            </a:pPr>
            <a:r>
              <a:rPr lang="en-US" sz="1600" i="1" dirty="0">
                <a:solidFill>
                  <a:srgbClr val="B0B8C8"/>
                </a:solidFill>
              </a:rPr>
              <a:t>(a single-year rate ratio)</a:t>
            </a:r>
          </a:p>
          <a:p>
            <a:pPr algn="ctr">
              <a:spcBef>
                <a:spcPts val="700"/>
              </a:spcBef>
            </a:pPr>
            <a:r>
              <a:rPr lang="en-US" sz="2400" i="1" dirty="0">
                <a:solidFill>
                  <a:srgbClr val="B0B8C8"/>
                </a:solidFill>
              </a:rPr>
              <a:t>Year-by-year, 1966–2019:</a:t>
            </a:r>
          </a:p>
          <a:p>
            <a:pPr algn="ctr">
              <a:spcBef>
                <a:spcPts val="400"/>
              </a:spcBef>
            </a:pPr>
            <a:r>
              <a:rPr lang="en-US" sz="5400" b="1" dirty="0">
                <a:solidFill>
                  <a:srgbClr val="FFFF00"/>
                </a:solidFill>
              </a:rPr>
              <a:t>17.9 – 77.4%</a:t>
            </a:r>
          </a:p>
          <a:p>
            <a:pPr algn="ctr">
              <a:spcBef>
                <a:spcPts val="500"/>
              </a:spcBef>
            </a:pPr>
            <a:r>
              <a:rPr lang="en-US" sz="1800" dirty="0">
                <a:solidFill>
                  <a:srgbClr val="FFFFFF"/>
                </a:solidFill>
              </a:rPr>
              <a:t>"Stable 44%" requires 15–30 yr smoothing.</a:t>
            </a:r>
          </a:p>
        </p:txBody>
      </p:sp>
      <p:sp>
        <p:nvSpPr>
          <p:cNvPr id="60" name="BottomStrip"/>
          <p:cNvSpPr/>
          <p:nvPr/>
        </p:nvSpPr>
        <p:spPr>
          <a:xfrm>
            <a:off x="5411" y="5843503"/>
            <a:ext cx="12192000" cy="1014497"/>
          </a:xfrm>
          <a:prstGeom prst="rect">
            <a:avLst/>
          </a:prstGeom>
          <a:solidFill>
            <a:srgbClr val="FF9933"/>
          </a:solidFill>
        </p:spPr>
        <p:txBody>
          <a:bodyPr wrap="square" anchor="ctr"/>
          <a:lstStyle/>
          <a:p>
            <a:pPr algn="ctr">
              <a:lnSpc>
                <a:spcPct val="80000"/>
              </a:lnSpc>
            </a:pPr>
            <a:r>
              <a:rPr lang="en-US" sz="3200" b="1" i="1" dirty="0">
                <a:solidFill>
                  <a:srgbClr val="FFFFFF"/>
                </a:solidFill>
              </a:rPr>
              <a:t>Same name. Different quantities. </a:t>
            </a:r>
            <a:br>
              <a:rPr lang="en-US" sz="3200" b="1" i="1" dirty="0">
                <a:solidFill>
                  <a:srgbClr val="FFFFFF"/>
                </a:solidFill>
              </a:rPr>
            </a:br>
            <a:r>
              <a:rPr lang="en-US" sz="3200" b="1" i="1" dirty="0">
                <a:solidFill>
                  <a:srgbClr val="FFFFFF"/>
                </a:solidFill>
              </a:rPr>
              <a:t>Order of magnitude apart.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D3FA45-C0B2-0E7D-E76B-BD448F86ED0E}"/>
              </a:ext>
            </a:extLst>
          </p:cNvPr>
          <p:cNvPicPr>
            <a:picLocks noChangeAspect="1"/>
          </p:cNvPicPr>
          <p:nvPr/>
        </p:nvPicPr>
        <p:blipFill>
          <a:blip r:embed="rId2"/>
          <a:stretch>
            <a:fillRect/>
          </a:stretch>
        </p:blipFill>
        <p:spPr>
          <a:xfrm>
            <a:off x="3846456" y="122274"/>
            <a:ext cx="4516724" cy="6618768"/>
          </a:xfrm>
          <a:prstGeom prst="rect">
            <a:avLst/>
          </a:prstGeom>
        </p:spPr>
      </p:pic>
      <p:sp>
        <p:nvSpPr>
          <p:cNvPr id="4" name="Oval 3">
            <a:extLst>
              <a:ext uri="{FF2B5EF4-FFF2-40B4-BE49-F238E27FC236}">
                <a16:creationId xmlns:a16="http://schemas.microsoft.com/office/drawing/2014/main" id="{38593BA2-3F87-ADF7-3D6C-30C23DA16A5A}"/>
              </a:ext>
            </a:extLst>
          </p:cNvPr>
          <p:cNvSpPr/>
          <p:nvPr/>
        </p:nvSpPr>
        <p:spPr>
          <a:xfrm>
            <a:off x="3846456" y="170118"/>
            <a:ext cx="4516724" cy="659219"/>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289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91D37-7A31-8EF7-6AE9-CC8B76A743C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2ADF1FF-A7B5-AAD4-658D-770D6A80B663}"/>
              </a:ext>
            </a:extLst>
          </p:cNvPr>
          <p:cNvPicPr>
            <a:picLocks noChangeAspect="1"/>
          </p:cNvPicPr>
          <p:nvPr/>
        </p:nvPicPr>
        <p:blipFill>
          <a:blip r:embed="rId2"/>
          <a:srcRect b="87431"/>
          <a:stretch>
            <a:fillRect/>
          </a:stretch>
        </p:blipFill>
        <p:spPr>
          <a:xfrm>
            <a:off x="930947" y="2446222"/>
            <a:ext cx="10328927" cy="1902494"/>
          </a:xfrm>
          <a:prstGeom prst="rect">
            <a:avLst/>
          </a:prstGeom>
        </p:spPr>
      </p:pic>
    </p:spTree>
    <p:extLst>
      <p:ext uri="{BB962C8B-B14F-4D97-AF65-F5344CB8AC3E}">
        <p14:creationId xmlns:p14="http://schemas.microsoft.com/office/powerpoint/2010/main" val="23204470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8DB4BE9-F243-C754-C2F7-5A405DA9EC58}"/>
              </a:ext>
            </a:extLst>
          </p:cNvPr>
          <p:cNvGrpSpPr/>
          <p:nvPr/>
        </p:nvGrpSpPr>
        <p:grpSpPr>
          <a:xfrm>
            <a:off x="7067872" y="622744"/>
            <a:ext cx="4534523" cy="2806266"/>
            <a:chOff x="7067872" y="622744"/>
            <a:chExt cx="4534523" cy="2806266"/>
          </a:xfrm>
        </p:grpSpPr>
        <p:sp>
          <p:nvSpPr>
            <p:cNvPr id="10" name="TextBox 9">
              <a:extLst>
                <a:ext uri="{FF2B5EF4-FFF2-40B4-BE49-F238E27FC236}">
                  <a16:creationId xmlns:a16="http://schemas.microsoft.com/office/drawing/2014/main" id="{92FCB710-78B6-C65D-C624-AC68405FDFC3}"/>
                </a:ext>
              </a:extLst>
            </p:cNvPr>
            <p:cNvSpPr txBox="1"/>
            <p:nvPr/>
          </p:nvSpPr>
          <p:spPr>
            <a:xfrm>
              <a:off x="7982274" y="622744"/>
              <a:ext cx="3620121" cy="2712571"/>
            </a:xfrm>
            <a:prstGeom prst="rect">
              <a:avLst/>
            </a:prstGeom>
            <a:solidFill>
              <a:srgbClr val="233455"/>
            </a:solidFill>
            <a:effectLst>
              <a:glow rad="127000">
                <a:srgbClr val="FFFF00">
                  <a:alpha val="67000"/>
                </a:srgbClr>
              </a:glow>
            </a:effectLst>
          </p:spPr>
          <p:txBody>
            <a:bodyPr wrap="square" rtlCol="0" anchor="ctr" anchorCtr="0">
              <a:noAutofit/>
            </a:bodyPr>
            <a:lstStyle/>
            <a:p>
              <a:pPr algn="ctr">
                <a:lnSpc>
                  <a:spcPct val="110000"/>
                </a:lnSpc>
              </a:pPr>
              <a:r>
                <a:rPr lang="en-US" sz="2400">
                  <a:solidFill>
                    <a:schemeClr val="bg1"/>
                  </a:solidFill>
                  <a:latin typeface="ADLaM Display" panose="02010000000000000000" pitchFamily="2" charset="77"/>
                  <a:ea typeface="ADLaM Display" panose="02010000000000000000" pitchFamily="2" charset="77"/>
                  <a:cs typeface="ADLaM Display" panose="02010000000000000000" pitchFamily="2" charset="77"/>
                </a:rPr>
                <a:t>“there is no physically meaningful global temperature for the Earth in the context of the issue of global warming.”</a:t>
              </a:r>
            </a:p>
          </p:txBody>
        </p:sp>
        <p:cxnSp>
          <p:nvCxnSpPr>
            <p:cNvPr id="21" name="Straight Arrow Connector 20">
              <a:extLst>
                <a:ext uri="{FF2B5EF4-FFF2-40B4-BE49-F238E27FC236}">
                  <a16:creationId xmlns:a16="http://schemas.microsoft.com/office/drawing/2014/main" id="{DF41279A-8474-033C-89DA-B4E6D7820B87}"/>
                </a:ext>
              </a:extLst>
            </p:cNvPr>
            <p:cNvCxnSpPr>
              <a:cxnSpLocks/>
            </p:cNvCxnSpPr>
            <p:nvPr/>
          </p:nvCxnSpPr>
          <p:spPr>
            <a:xfrm flipV="1">
              <a:off x="7067872" y="2098633"/>
              <a:ext cx="839449" cy="1330377"/>
            </a:xfrm>
            <a:prstGeom prst="straightConnector1">
              <a:avLst/>
            </a:prstGeom>
            <a:ln w="66675">
              <a:solidFill>
                <a:srgbClr val="FFFF00">
                  <a:alpha val="99000"/>
                </a:srgbClr>
              </a:solidFill>
              <a:tailEnd type="triangle"/>
            </a:ln>
          </p:spPr>
          <p:style>
            <a:lnRef idx="2">
              <a:schemeClr val="accent1"/>
            </a:lnRef>
            <a:fillRef idx="0">
              <a:schemeClr val="accent1"/>
            </a:fillRef>
            <a:effectRef idx="1">
              <a:schemeClr val="accent1"/>
            </a:effectRef>
            <a:fontRef idx="minor">
              <a:schemeClr val="tx1"/>
            </a:fontRef>
          </p:style>
        </p:cxnSp>
      </p:grpSp>
      <p:pic>
        <p:nvPicPr>
          <p:cNvPr id="7" name="Picture 6">
            <a:extLst>
              <a:ext uri="{FF2B5EF4-FFF2-40B4-BE49-F238E27FC236}">
                <a16:creationId xmlns:a16="http://schemas.microsoft.com/office/drawing/2014/main" id="{6C7D83B6-2074-3889-AEEB-C4064089CB21}"/>
              </a:ext>
            </a:extLst>
          </p:cNvPr>
          <p:cNvPicPr>
            <a:picLocks noChangeAspect="1"/>
          </p:cNvPicPr>
          <p:nvPr/>
        </p:nvPicPr>
        <p:blipFill>
          <a:blip r:embed="rId3"/>
          <a:stretch>
            <a:fillRect/>
          </a:stretch>
        </p:blipFill>
        <p:spPr>
          <a:xfrm>
            <a:off x="2248034" y="1"/>
            <a:ext cx="4862809" cy="6858000"/>
          </a:xfrm>
          <a:prstGeom prst="rect">
            <a:avLst/>
          </a:prstGeom>
        </p:spPr>
      </p:pic>
      <p:grpSp>
        <p:nvGrpSpPr>
          <p:cNvPr id="8" name="Group 7">
            <a:extLst>
              <a:ext uri="{FF2B5EF4-FFF2-40B4-BE49-F238E27FC236}">
                <a16:creationId xmlns:a16="http://schemas.microsoft.com/office/drawing/2014/main" id="{0EEC93D9-281A-DA01-C88B-43F63B83B7B6}"/>
              </a:ext>
            </a:extLst>
          </p:cNvPr>
          <p:cNvGrpSpPr/>
          <p:nvPr/>
        </p:nvGrpSpPr>
        <p:grpSpPr>
          <a:xfrm>
            <a:off x="2679955" y="1368049"/>
            <a:ext cx="3616708" cy="2159447"/>
            <a:chOff x="7030089" y="1368038"/>
            <a:chExt cx="3616708" cy="2159447"/>
          </a:xfrm>
        </p:grpSpPr>
        <p:cxnSp>
          <p:nvCxnSpPr>
            <p:cNvPr id="9" name="Straight Connector 8">
              <a:extLst>
                <a:ext uri="{FF2B5EF4-FFF2-40B4-BE49-F238E27FC236}">
                  <a16:creationId xmlns:a16="http://schemas.microsoft.com/office/drawing/2014/main" id="{7FC68C3D-976B-1CCA-C8B5-08BE78654503}"/>
                </a:ext>
              </a:extLst>
            </p:cNvPr>
            <p:cNvCxnSpPr>
              <a:cxnSpLocks/>
            </p:cNvCxnSpPr>
            <p:nvPr/>
          </p:nvCxnSpPr>
          <p:spPr>
            <a:xfrm>
              <a:off x="7030089" y="1368038"/>
              <a:ext cx="2499152" cy="0"/>
            </a:xfrm>
            <a:prstGeom prst="line">
              <a:avLst/>
            </a:prstGeom>
            <a:ln w="317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8CB62A03-126E-E567-BB91-3E7011C52F50}"/>
                </a:ext>
              </a:extLst>
            </p:cNvPr>
            <p:cNvCxnSpPr>
              <a:cxnSpLocks/>
            </p:cNvCxnSpPr>
            <p:nvPr/>
          </p:nvCxnSpPr>
          <p:spPr>
            <a:xfrm>
              <a:off x="7266425" y="3392120"/>
              <a:ext cx="3380372"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659DA39-3405-387C-1052-B5B3EF6EEE6B}"/>
                </a:ext>
              </a:extLst>
            </p:cNvPr>
            <p:cNvCxnSpPr>
              <a:cxnSpLocks/>
            </p:cNvCxnSpPr>
            <p:nvPr/>
          </p:nvCxnSpPr>
          <p:spPr>
            <a:xfrm>
              <a:off x="7030089" y="3527485"/>
              <a:ext cx="2005054" cy="0"/>
            </a:xfrm>
            <a:prstGeom prst="line">
              <a:avLst/>
            </a:prstGeom>
            <a:ln>
              <a:solidFill>
                <a:srgbClr val="DB0D21"/>
              </a:solidFill>
            </a:ln>
          </p:spPr>
          <p:style>
            <a:lnRef idx="2">
              <a:schemeClr val="accent1"/>
            </a:lnRef>
            <a:fillRef idx="0">
              <a:schemeClr val="accent1"/>
            </a:fillRef>
            <a:effectRef idx="1">
              <a:schemeClr val="accent1"/>
            </a:effectRef>
            <a:fontRef idx="minor">
              <a:schemeClr val="tx1"/>
            </a:fontRef>
          </p:style>
        </p:cxnSp>
      </p:grpSp>
      <p:sp>
        <p:nvSpPr>
          <p:cNvPr id="24" name="TextBox 23">
            <a:extLst>
              <a:ext uri="{FF2B5EF4-FFF2-40B4-BE49-F238E27FC236}">
                <a16:creationId xmlns:a16="http://schemas.microsoft.com/office/drawing/2014/main" id="{C026463C-2C3F-79FB-7E0D-A9DE816326C7}"/>
              </a:ext>
            </a:extLst>
          </p:cNvPr>
          <p:cNvSpPr txBox="1"/>
          <p:nvPr/>
        </p:nvSpPr>
        <p:spPr>
          <a:xfrm>
            <a:off x="2705100" y="724760"/>
            <a:ext cx="3657600" cy="300210"/>
          </a:xfrm>
          <a:prstGeom prst="rect">
            <a:avLst/>
          </a:prstGeom>
          <a:solidFill>
            <a:srgbClr val="233455"/>
          </a:solidFill>
        </p:spPr>
        <p:txBody>
          <a:bodyPr wrap="square" rtlCol="0" anchor="ctr" anchorCtr="0">
            <a:spAutoFit/>
          </a:bodyPr>
          <a:lstStyle/>
          <a:p>
            <a:pPr algn="ctr"/>
            <a:r>
              <a:rPr lang="en-US" sz="1351" b="1">
                <a:solidFill>
                  <a:schemeClr val="bg1"/>
                </a:solidFill>
              </a:rPr>
              <a:t>ESSEX ET AL. (2007)</a:t>
            </a:r>
          </a:p>
        </p:txBody>
      </p:sp>
    </p:spTree>
    <p:extLst>
      <p:ext uri="{BB962C8B-B14F-4D97-AF65-F5344CB8AC3E}">
        <p14:creationId xmlns:p14="http://schemas.microsoft.com/office/powerpoint/2010/main" val="144032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BE19-D560-DEDC-294C-C74F6448206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F1DC18-DFDF-9DF0-2C8A-F4C0B7EB9C81}"/>
              </a:ext>
            </a:extLst>
          </p:cNvPr>
          <p:cNvPicPr>
            <a:picLocks noChangeAspect="1"/>
          </p:cNvPicPr>
          <p:nvPr/>
        </p:nvPicPr>
        <p:blipFill>
          <a:blip r:embed="rId2"/>
          <a:stretch>
            <a:fillRect/>
          </a:stretch>
        </p:blipFill>
        <p:spPr>
          <a:xfrm>
            <a:off x="3846456" y="122274"/>
            <a:ext cx="4516724" cy="6618768"/>
          </a:xfrm>
          <a:prstGeom prst="rect">
            <a:avLst/>
          </a:prstGeom>
        </p:spPr>
      </p:pic>
      <p:sp>
        <p:nvSpPr>
          <p:cNvPr id="3" name="Oval 2">
            <a:extLst>
              <a:ext uri="{FF2B5EF4-FFF2-40B4-BE49-F238E27FC236}">
                <a16:creationId xmlns:a16="http://schemas.microsoft.com/office/drawing/2014/main" id="{A5C7E487-436B-DCB1-F912-7555ADEB37C5}"/>
              </a:ext>
            </a:extLst>
          </p:cNvPr>
          <p:cNvSpPr/>
          <p:nvPr/>
        </p:nvSpPr>
        <p:spPr>
          <a:xfrm>
            <a:off x="3846456" y="930349"/>
            <a:ext cx="4516724" cy="956929"/>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83606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FA19C-B463-4521-FA9E-019D7FF45BD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E446279-956E-E1E2-459F-FF18C407BD68}"/>
              </a:ext>
            </a:extLst>
          </p:cNvPr>
          <p:cNvPicPr>
            <a:picLocks noChangeAspect="1"/>
          </p:cNvPicPr>
          <p:nvPr/>
        </p:nvPicPr>
        <p:blipFill>
          <a:blip r:embed="rId2"/>
          <a:srcRect t="10250" b="71626"/>
          <a:stretch>
            <a:fillRect/>
          </a:stretch>
        </p:blipFill>
        <p:spPr>
          <a:xfrm>
            <a:off x="930947" y="2014863"/>
            <a:ext cx="10328927" cy="2743200"/>
          </a:xfrm>
          <a:prstGeom prst="rect">
            <a:avLst/>
          </a:prstGeom>
        </p:spPr>
      </p:pic>
    </p:spTree>
    <p:extLst>
      <p:ext uri="{BB962C8B-B14F-4D97-AF65-F5344CB8AC3E}">
        <p14:creationId xmlns:p14="http://schemas.microsoft.com/office/powerpoint/2010/main" val="253005308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E19126-476B-0655-F57F-3B8F8E691F7A}"/>
              </a:ext>
            </a:extLst>
          </p:cNvPr>
          <p:cNvPicPr>
            <a:picLocks noChangeAspect="1"/>
          </p:cNvPicPr>
          <p:nvPr/>
        </p:nvPicPr>
        <p:blipFill>
          <a:blip r:embed="rId2"/>
          <a:stretch>
            <a:fillRect/>
          </a:stretch>
        </p:blipFill>
        <p:spPr>
          <a:xfrm>
            <a:off x="1477927" y="962876"/>
            <a:ext cx="9250324" cy="5577161"/>
          </a:xfrm>
          <a:prstGeom prst="rect">
            <a:avLst/>
          </a:prstGeom>
        </p:spPr>
      </p:pic>
      <p:sp>
        <p:nvSpPr>
          <p:cNvPr id="3" name="TextBox 2">
            <a:extLst>
              <a:ext uri="{FF2B5EF4-FFF2-40B4-BE49-F238E27FC236}">
                <a16:creationId xmlns:a16="http://schemas.microsoft.com/office/drawing/2014/main" id="{5D2E6E44-82C1-0609-2310-BE65F96584B4}"/>
              </a:ext>
            </a:extLst>
          </p:cNvPr>
          <p:cNvSpPr txBox="1"/>
          <p:nvPr/>
        </p:nvSpPr>
        <p:spPr>
          <a:xfrm>
            <a:off x="1477926" y="362607"/>
            <a:ext cx="9331963" cy="523220"/>
          </a:xfrm>
          <a:prstGeom prst="rect">
            <a:avLst/>
          </a:prstGeom>
          <a:noFill/>
        </p:spPr>
        <p:txBody>
          <a:bodyPr wrap="square" rtlCol="0">
            <a:spAutoFit/>
          </a:bodyPr>
          <a:lstStyle/>
          <a:p>
            <a:r>
              <a:rPr lang="en-US" sz="2800" b="1" dirty="0">
                <a:solidFill>
                  <a:srgbClr val="FFFF00"/>
                </a:solidFill>
              </a:rPr>
              <a:t>Single-Exponential Zonal Fits of Bomb Radiocarbon Data</a:t>
            </a:r>
          </a:p>
        </p:txBody>
      </p:sp>
      <p:sp>
        <p:nvSpPr>
          <p:cNvPr id="4" name="Rounded Rectangle 3">
            <a:extLst>
              <a:ext uri="{FF2B5EF4-FFF2-40B4-BE49-F238E27FC236}">
                <a16:creationId xmlns:a16="http://schemas.microsoft.com/office/drawing/2014/main" id="{61A58811-34DF-3D1E-2D86-1243D4C57637}"/>
              </a:ext>
            </a:extLst>
          </p:cNvPr>
          <p:cNvSpPr/>
          <p:nvPr/>
        </p:nvSpPr>
        <p:spPr>
          <a:xfrm>
            <a:off x="8839200" y="1059051"/>
            <a:ext cx="862739" cy="5336583"/>
          </a:xfrm>
          <a:prstGeom prst="roundRect">
            <a:avLst/>
          </a:pr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484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6FDE0C-85AD-7D66-405A-FDF6DC3C4283}"/>
              </a:ext>
            </a:extLst>
          </p:cNvPr>
          <p:cNvPicPr>
            <a:picLocks noChangeAspect="1"/>
          </p:cNvPicPr>
          <p:nvPr/>
        </p:nvPicPr>
        <p:blipFill>
          <a:blip r:embed="rId2"/>
          <a:srcRect t="4215"/>
          <a:stretch>
            <a:fillRect/>
          </a:stretch>
        </p:blipFill>
        <p:spPr>
          <a:xfrm>
            <a:off x="1333793" y="1533126"/>
            <a:ext cx="9524413" cy="4949866"/>
          </a:xfrm>
          <a:prstGeom prst="rect">
            <a:avLst/>
          </a:prstGeom>
        </p:spPr>
      </p:pic>
      <p:sp>
        <p:nvSpPr>
          <p:cNvPr id="3" name="TextBox 2">
            <a:extLst>
              <a:ext uri="{FF2B5EF4-FFF2-40B4-BE49-F238E27FC236}">
                <a16:creationId xmlns:a16="http://schemas.microsoft.com/office/drawing/2014/main" id="{2942D7FD-1362-D996-554C-6D980F13E997}"/>
              </a:ext>
            </a:extLst>
          </p:cNvPr>
          <p:cNvSpPr txBox="1"/>
          <p:nvPr/>
        </p:nvSpPr>
        <p:spPr>
          <a:xfrm>
            <a:off x="1292206" y="202592"/>
            <a:ext cx="9566000" cy="1200329"/>
          </a:xfrm>
          <a:prstGeom prst="rect">
            <a:avLst/>
          </a:prstGeom>
          <a:noFill/>
        </p:spPr>
        <p:txBody>
          <a:bodyPr wrap="square" rtlCol="0">
            <a:spAutoFit/>
          </a:bodyPr>
          <a:lstStyle/>
          <a:p>
            <a:pPr algn="ctr"/>
            <a:r>
              <a:rPr lang="en-US" sz="3600" b="1" dirty="0">
                <a:solidFill>
                  <a:srgbClr val="FFFF00"/>
                </a:solidFill>
              </a:rPr>
              <a:t>Global radiocarbon single-exponential fit</a:t>
            </a:r>
          </a:p>
          <a:p>
            <a:pPr algn="ctr"/>
            <a:r>
              <a:rPr lang="en-US" sz="3600" b="1" dirty="0">
                <a:solidFill>
                  <a:srgbClr val="FFFF00"/>
                </a:solidFill>
              </a:rPr>
              <a:t>Δ</a:t>
            </a:r>
            <a:r>
              <a:rPr lang="en-US" sz="3600" b="1" baseline="30000" dirty="0">
                <a:solidFill>
                  <a:srgbClr val="FFFF00"/>
                </a:solidFill>
              </a:rPr>
              <a:t>14</a:t>
            </a:r>
            <a:r>
              <a:rPr lang="en-US" sz="3600" b="1" dirty="0">
                <a:solidFill>
                  <a:srgbClr val="FFFF00"/>
                </a:solidFill>
              </a:rPr>
              <a:t>C – Δ</a:t>
            </a:r>
            <a:r>
              <a:rPr lang="en-US" sz="3600" b="1" baseline="30000" dirty="0">
                <a:solidFill>
                  <a:srgbClr val="FFFF00"/>
                </a:solidFill>
              </a:rPr>
              <a:t>14</a:t>
            </a:r>
            <a:r>
              <a:rPr lang="en-US" sz="3600" b="1" dirty="0">
                <a:solidFill>
                  <a:srgbClr val="FFFF00"/>
                </a:solidFill>
              </a:rPr>
              <a:t>C </a:t>
            </a:r>
            <a:r>
              <a:rPr lang="en-US" sz="3600" dirty="0">
                <a:solidFill>
                  <a:srgbClr val="FFFF00"/>
                </a:solidFill>
              </a:rPr>
              <a:t>pre-bomb (‰)</a:t>
            </a:r>
          </a:p>
        </p:txBody>
      </p:sp>
    </p:spTree>
    <p:extLst>
      <p:ext uri="{BB962C8B-B14F-4D97-AF65-F5344CB8AC3E}">
        <p14:creationId xmlns:p14="http://schemas.microsoft.com/office/powerpoint/2010/main" val="136169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43D39-CC41-FB64-0F9F-9EA622578F1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FA0BA8E-4584-65F7-6FC2-37E817DA1D59}"/>
              </a:ext>
            </a:extLst>
          </p:cNvPr>
          <p:cNvPicPr>
            <a:picLocks noChangeAspect="1"/>
          </p:cNvPicPr>
          <p:nvPr/>
        </p:nvPicPr>
        <p:blipFill>
          <a:blip r:embed="rId2"/>
          <a:srcRect l="50671" t="18095" r="5580" b="77031"/>
          <a:stretch>
            <a:fillRect/>
          </a:stretch>
        </p:blipFill>
        <p:spPr>
          <a:xfrm>
            <a:off x="445336" y="2398245"/>
            <a:ext cx="11301327" cy="683130"/>
          </a:xfrm>
          <a:prstGeom prst="rect">
            <a:avLst/>
          </a:prstGeom>
        </p:spPr>
      </p:pic>
      <p:sp>
        <p:nvSpPr>
          <p:cNvPr id="3" name="TextBox 2">
            <a:extLst>
              <a:ext uri="{FF2B5EF4-FFF2-40B4-BE49-F238E27FC236}">
                <a16:creationId xmlns:a16="http://schemas.microsoft.com/office/drawing/2014/main" id="{FC6FADDC-EE76-5947-A16A-F88F859940E1}"/>
              </a:ext>
            </a:extLst>
          </p:cNvPr>
          <p:cNvSpPr txBox="1"/>
          <p:nvPr/>
        </p:nvSpPr>
        <p:spPr>
          <a:xfrm>
            <a:off x="1292206" y="202592"/>
            <a:ext cx="9566000" cy="1200329"/>
          </a:xfrm>
          <a:prstGeom prst="rect">
            <a:avLst/>
          </a:prstGeom>
          <a:noFill/>
        </p:spPr>
        <p:txBody>
          <a:bodyPr wrap="square" rtlCol="0">
            <a:spAutoFit/>
          </a:bodyPr>
          <a:lstStyle/>
          <a:p>
            <a:pPr algn="ctr"/>
            <a:r>
              <a:rPr lang="en-US" sz="3600" b="1" dirty="0">
                <a:solidFill>
                  <a:srgbClr val="FFFF00"/>
                </a:solidFill>
              </a:rPr>
              <a:t>Global radiocarbon single-exponential fit</a:t>
            </a:r>
          </a:p>
          <a:p>
            <a:pPr algn="ctr"/>
            <a:r>
              <a:rPr lang="en-US" sz="3600" b="1" dirty="0">
                <a:solidFill>
                  <a:srgbClr val="FFFF00"/>
                </a:solidFill>
              </a:rPr>
              <a:t>Δ</a:t>
            </a:r>
            <a:r>
              <a:rPr lang="en-US" sz="3600" b="1" baseline="30000" dirty="0">
                <a:solidFill>
                  <a:srgbClr val="FFFF00"/>
                </a:solidFill>
              </a:rPr>
              <a:t>14</a:t>
            </a:r>
            <a:r>
              <a:rPr lang="en-US" sz="3600" b="1" dirty="0">
                <a:solidFill>
                  <a:srgbClr val="FFFF00"/>
                </a:solidFill>
              </a:rPr>
              <a:t>C – Δ</a:t>
            </a:r>
            <a:r>
              <a:rPr lang="en-US" sz="3600" b="1" baseline="30000" dirty="0">
                <a:solidFill>
                  <a:srgbClr val="FFFF00"/>
                </a:solidFill>
              </a:rPr>
              <a:t>14</a:t>
            </a:r>
            <a:r>
              <a:rPr lang="en-US" sz="3600" b="1" dirty="0">
                <a:solidFill>
                  <a:srgbClr val="FFFF00"/>
                </a:solidFill>
              </a:rPr>
              <a:t>C </a:t>
            </a:r>
            <a:r>
              <a:rPr lang="en-US" sz="3600" dirty="0">
                <a:solidFill>
                  <a:srgbClr val="FFFF00"/>
                </a:solidFill>
              </a:rPr>
              <a:t>pre-bomb (‰)</a:t>
            </a:r>
          </a:p>
        </p:txBody>
      </p:sp>
    </p:spTree>
    <p:extLst>
      <p:ext uri="{BB962C8B-B14F-4D97-AF65-F5344CB8AC3E}">
        <p14:creationId xmlns:p14="http://schemas.microsoft.com/office/powerpoint/2010/main" val="278001688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EA68B-9A1F-3AEC-FF29-C94B933F506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41D2123-2EC7-4C32-3D71-4819D274487C}"/>
              </a:ext>
            </a:extLst>
          </p:cNvPr>
          <p:cNvPicPr>
            <a:picLocks noChangeAspect="1"/>
          </p:cNvPicPr>
          <p:nvPr/>
        </p:nvPicPr>
        <p:blipFill>
          <a:blip r:embed="rId2"/>
          <a:stretch>
            <a:fillRect/>
          </a:stretch>
        </p:blipFill>
        <p:spPr>
          <a:xfrm>
            <a:off x="3846456" y="122274"/>
            <a:ext cx="4516724" cy="6618768"/>
          </a:xfrm>
          <a:prstGeom prst="rect">
            <a:avLst/>
          </a:prstGeom>
        </p:spPr>
      </p:pic>
      <p:sp>
        <p:nvSpPr>
          <p:cNvPr id="3" name="Oval 2">
            <a:extLst>
              <a:ext uri="{FF2B5EF4-FFF2-40B4-BE49-F238E27FC236}">
                <a16:creationId xmlns:a16="http://schemas.microsoft.com/office/drawing/2014/main" id="{D750C93F-BED6-1628-DED1-0A4609B548E1}"/>
              </a:ext>
            </a:extLst>
          </p:cNvPr>
          <p:cNvSpPr/>
          <p:nvPr/>
        </p:nvSpPr>
        <p:spPr>
          <a:xfrm>
            <a:off x="3636335" y="1850067"/>
            <a:ext cx="4965405" cy="2466754"/>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45888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9996-0936-6A1E-3DE6-FDB331D407F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2088F7F-90C7-D67D-8186-B571E1944F26}"/>
              </a:ext>
            </a:extLst>
          </p:cNvPr>
          <p:cNvPicPr>
            <a:picLocks noChangeAspect="1"/>
          </p:cNvPicPr>
          <p:nvPr/>
        </p:nvPicPr>
        <p:blipFill>
          <a:blip r:embed="rId2"/>
          <a:srcRect t="26300" b="37768"/>
          <a:stretch>
            <a:fillRect/>
          </a:stretch>
        </p:blipFill>
        <p:spPr>
          <a:xfrm>
            <a:off x="930947" y="760229"/>
            <a:ext cx="10328927" cy="5438554"/>
          </a:xfrm>
          <a:prstGeom prst="rect">
            <a:avLst/>
          </a:prstGeom>
        </p:spPr>
      </p:pic>
    </p:spTree>
    <p:extLst>
      <p:ext uri="{BB962C8B-B14F-4D97-AF65-F5344CB8AC3E}">
        <p14:creationId xmlns:p14="http://schemas.microsoft.com/office/powerpoint/2010/main" val="47085056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E84C45-F75E-9886-8AA3-94F5EE1988F4}"/>
              </a:ext>
            </a:extLst>
          </p:cNvPr>
          <p:cNvPicPr>
            <a:picLocks noChangeAspect="1"/>
          </p:cNvPicPr>
          <p:nvPr/>
        </p:nvPicPr>
        <p:blipFill>
          <a:blip r:embed="rId2"/>
          <a:stretch>
            <a:fillRect/>
          </a:stretch>
        </p:blipFill>
        <p:spPr>
          <a:xfrm>
            <a:off x="672213" y="2153611"/>
            <a:ext cx="10890946" cy="4016020"/>
          </a:xfrm>
          <a:prstGeom prst="rect">
            <a:avLst/>
          </a:prstGeom>
        </p:spPr>
      </p:pic>
      <p:sp>
        <p:nvSpPr>
          <p:cNvPr id="4" name="Oval 3">
            <a:extLst>
              <a:ext uri="{FF2B5EF4-FFF2-40B4-BE49-F238E27FC236}">
                <a16:creationId xmlns:a16="http://schemas.microsoft.com/office/drawing/2014/main" id="{169806B5-E5F8-2E32-8907-82F8D7E61796}"/>
              </a:ext>
            </a:extLst>
          </p:cNvPr>
          <p:cNvSpPr/>
          <p:nvPr/>
        </p:nvSpPr>
        <p:spPr>
          <a:xfrm rot="19949613">
            <a:off x="1330503" y="3102796"/>
            <a:ext cx="441789" cy="672957"/>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EE2AE74-5304-6D71-A7E9-D57D3C132C9D}"/>
              </a:ext>
            </a:extLst>
          </p:cNvPr>
          <p:cNvSpPr/>
          <p:nvPr/>
        </p:nvSpPr>
        <p:spPr>
          <a:xfrm>
            <a:off x="1622131" y="3944937"/>
            <a:ext cx="369532" cy="380483"/>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189ABE67-0C84-E052-1EB1-2F534687BCEF}"/>
              </a:ext>
            </a:extLst>
          </p:cNvPr>
          <p:cNvGrpSpPr/>
          <p:nvPr/>
        </p:nvGrpSpPr>
        <p:grpSpPr>
          <a:xfrm>
            <a:off x="3812567" y="3038811"/>
            <a:ext cx="6060901" cy="2253236"/>
            <a:chOff x="3812567" y="3038811"/>
            <a:chExt cx="6060901" cy="2253236"/>
          </a:xfrm>
        </p:grpSpPr>
        <p:sp>
          <p:nvSpPr>
            <p:cNvPr id="6" name="Oval 5">
              <a:extLst>
                <a:ext uri="{FF2B5EF4-FFF2-40B4-BE49-F238E27FC236}">
                  <a16:creationId xmlns:a16="http://schemas.microsoft.com/office/drawing/2014/main" id="{2829B239-1091-C138-E125-F8797BE11BA3}"/>
                </a:ext>
              </a:extLst>
            </p:cNvPr>
            <p:cNvSpPr/>
            <p:nvPr/>
          </p:nvSpPr>
          <p:spPr>
            <a:xfrm rot="16200000">
              <a:off x="4230811" y="4432014"/>
              <a:ext cx="441789" cy="1278278"/>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2170516-6DD0-5DA6-FF02-3A2DA56BB272}"/>
                </a:ext>
              </a:extLst>
            </p:cNvPr>
            <p:cNvSpPr/>
            <p:nvPr/>
          </p:nvSpPr>
          <p:spPr>
            <a:xfrm rot="16200000">
              <a:off x="6396434" y="3734571"/>
              <a:ext cx="313532" cy="672957"/>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B38B277-1179-893F-7CD3-82D7FCCAD3A8}"/>
                </a:ext>
              </a:extLst>
            </p:cNvPr>
            <p:cNvSpPr/>
            <p:nvPr/>
          </p:nvSpPr>
          <p:spPr>
            <a:xfrm rot="16200000">
              <a:off x="8280616" y="2080159"/>
              <a:ext cx="634199" cy="2551504"/>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Oval 8">
            <a:extLst>
              <a:ext uri="{FF2B5EF4-FFF2-40B4-BE49-F238E27FC236}">
                <a16:creationId xmlns:a16="http://schemas.microsoft.com/office/drawing/2014/main" id="{03FA45A0-A892-5A18-5395-B27A1DB2234E}"/>
              </a:ext>
            </a:extLst>
          </p:cNvPr>
          <p:cNvSpPr/>
          <p:nvPr/>
        </p:nvSpPr>
        <p:spPr>
          <a:xfrm rot="18360415">
            <a:off x="10311254" y="3062263"/>
            <a:ext cx="521491" cy="2158170"/>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D635412-20B2-6AFA-C494-7D17BA663548}"/>
              </a:ext>
            </a:extLst>
          </p:cNvPr>
          <p:cNvSpPr txBox="1"/>
          <p:nvPr/>
        </p:nvSpPr>
        <p:spPr>
          <a:xfrm>
            <a:off x="672213" y="595423"/>
            <a:ext cx="10890946" cy="923330"/>
          </a:xfrm>
          <a:prstGeom prst="rect">
            <a:avLst/>
          </a:prstGeom>
          <a:noFill/>
        </p:spPr>
        <p:txBody>
          <a:bodyPr wrap="square" rtlCol="0">
            <a:spAutoFit/>
          </a:bodyPr>
          <a:lstStyle/>
          <a:p>
            <a:r>
              <a:rPr lang="en-US" sz="5400" dirty="0">
                <a:solidFill>
                  <a:srgbClr val="FFFF00"/>
                </a:solidFill>
                <a:latin typeface="Times New Roman" panose="02020603050405020304" pitchFamily="18" charset="0"/>
                <a:cs typeface="Times New Roman" panose="02020603050405020304" pitchFamily="18" charset="0"/>
              </a:rPr>
              <a:t>Residuals Measure the Model Biases</a:t>
            </a:r>
          </a:p>
        </p:txBody>
      </p:sp>
    </p:spTree>
    <p:extLst>
      <p:ext uri="{BB962C8B-B14F-4D97-AF65-F5344CB8AC3E}">
        <p14:creationId xmlns:p14="http://schemas.microsoft.com/office/powerpoint/2010/main" val="184751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xit" presetSubtype="0" fill="hold" grpId="1" nodeType="clickEffect">
                                  <p:stCondLst>
                                    <p:cond delay="0"/>
                                  </p:stCondLst>
                                  <p:childTnLst>
                                    <p:animEffect transition="out" filter="dissolv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1" nodeType="clickEffect">
                                  <p:stCondLst>
                                    <p:cond delay="0"/>
                                  </p:stCondLst>
                                  <p:childTnLst>
                                    <p:animEffect transition="out" filter="dissolv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par>
                          <p:cTn id="24" fill="hold">
                            <p:stCondLst>
                              <p:cond delay="500"/>
                            </p:stCondLst>
                            <p:childTnLst>
                              <p:par>
                                <p:cTn id="25" presetID="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childTnLst>
                          </p:cTn>
                        </p:par>
                        <p:par>
                          <p:cTn id="34" fill="hold">
                            <p:stCondLst>
                              <p:cond delay="500"/>
                            </p:stCondLst>
                            <p:childTnLst>
                              <p:par>
                                <p:cTn id="35" presetID="2" presetClass="entr" presetSubtype="4"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642A1-4183-DEA8-D059-0F6429C47A9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0CF33F0-25A9-1B83-E2F7-351AD79CBCD4}"/>
              </a:ext>
            </a:extLst>
          </p:cNvPr>
          <p:cNvPicPr>
            <a:picLocks noChangeAspect="1"/>
          </p:cNvPicPr>
          <p:nvPr/>
        </p:nvPicPr>
        <p:blipFill>
          <a:blip r:embed="rId2"/>
          <a:stretch>
            <a:fillRect/>
          </a:stretch>
        </p:blipFill>
        <p:spPr>
          <a:xfrm>
            <a:off x="3846456" y="122274"/>
            <a:ext cx="4516724" cy="6618768"/>
          </a:xfrm>
          <a:prstGeom prst="rect">
            <a:avLst/>
          </a:prstGeom>
        </p:spPr>
      </p:pic>
      <p:sp>
        <p:nvSpPr>
          <p:cNvPr id="3" name="Oval 2">
            <a:extLst>
              <a:ext uri="{FF2B5EF4-FFF2-40B4-BE49-F238E27FC236}">
                <a16:creationId xmlns:a16="http://schemas.microsoft.com/office/drawing/2014/main" id="{C4F2DB7E-F172-EC23-8D3C-3A9F296D6ED2}"/>
              </a:ext>
            </a:extLst>
          </p:cNvPr>
          <p:cNvSpPr/>
          <p:nvPr/>
        </p:nvSpPr>
        <p:spPr>
          <a:xfrm>
            <a:off x="3846456" y="4109483"/>
            <a:ext cx="4516724" cy="1190846"/>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112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BDDC4-997A-CACE-1098-14C420547CB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94AB66A-E1AB-7125-6D14-6BC0FF6F52CF}"/>
              </a:ext>
            </a:extLst>
          </p:cNvPr>
          <p:cNvPicPr>
            <a:picLocks noChangeAspect="1"/>
          </p:cNvPicPr>
          <p:nvPr/>
        </p:nvPicPr>
        <p:blipFill>
          <a:blip r:embed="rId2"/>
          <a:srcRect t="60687" b="20870"/>
          <a:stretch>
            <a:fillRect/>
          </a:stretch>
        </p:blipFill>
        <p:spPr>
          <a:xfrm>
            <a:off x="930947" y="1982970"/>
            <a:ext cx="10328927" cy="2791048"/>
          </a:xfrm>
          <a:prstGeom prst="rect">
            <a:avLst/>
          </a:prstGeom>
        </p:spPr>
      </p:pic>
    </p:spTree>
    <p:extLst>
      <p:ext uri="{BB962C8B-B14F-4D97-AF65-F5344CB8AC3E}">
        <p14:creationId xmlns:p14="http://schemas.microsoft.com/office/powerpoint/2010/main" val="1836023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a:extLst>
            <a:ext uri="{FF2B5EF4-FFF2-40B4-BE49-F238E27FC236}">
              <a16:creationId xmlns:a16="http://schemas.microsoft.com/office/drawing/2014/main" id="{F438FB23-522D-B9C5-1679-D607A9B7FCD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9F2B041-460E-1CA5-B4F6-AB139A7F7B0D}"/>
              </a:ext>
            </a:extLst>
          </p:cNvPr>
          <p:cNvPicPr>
            <a:picLocks noChangeAspect="1"/>
          </p:cNvPicPr>
          <p:nvPr/>
        </p:nvPicPr>
        <p:blipFill>
          <a:blip r:embed="rId3"/>
          <a:stretch>
            <a:fillRect/>
          </a:stretch>
        </p:blipFill>
        <p:spPr>
          <a:xfrm>
            <a:off x="1540443" y="0"/>
            <a:ext cx="5283946" cy="6858000"/>
          </a:xfrm>
          <a:prstGeom prst="rect">
            <a:avLst/>
          </a:prstGeom>
        </p:spPr>
      </p:pic>
      <p:grpSp>
        <p:nvGrpSpPr>
          <p:cNvPr id="19" name="Group 18">
            <a:extLst>
              <a:ext uri="{FF2B5EF4-FFF2-40B4-BE49-F238E27FC236}">
                <a16:creationId xmlns:a16="http://schemas.microsoft.com/office/drawing/2014/main" id="{5D26F6A2-BA0D-4F2A-4957-2D109D3EC314}"/>
              </a:ext>
            </a:extLst>
          </p:cNvPr>
          <p:cNvGrpSpPr/>
          <p:nvPr/>
        </p:nvGrpSpPr>
        <p:grpSpPr>
          <a:xfrm>
            <a:off x="6293922" y="439864"/>
            <a:ext cx="5308471" cy="3674936"/>
            <a:chOff x="6293922" y="439864"/>
            <a:chExt cx="5308471" cy="3674936"/>
          </a:xfrm>
        </p:grpSpPr>
        <p:sp>
          <p:nvSpPr>
            <p:cNvPr id="10" name="TextBox 9">
              <a:extLst>
                <a:ext uri="{FF2B5EF4-FFF2-40B4-BE49-F238E27FC236}">
                  <a16:creationId xmlns:a16="http://schemas.microsoft.com/office/drawing/2014/main" id="{4862BAA0-2733-C4E3-F50E-05BD1FF61D31}"/>
                </a:ext>
              </a:extLst>
            </p:cNvPr>
            <p:cNvSpPr txBox="1"/>
            <p:nvPr/>
          </p:nvSpPr>
          <p:spPr>
            <a:xfrm>
              <a:off x="7360176" y="439864"/>
              <a:ext cx="4242217" cy="2712571"/>
            </a:xfrm>
            <a:prstGeom prst="rect">
              <a:avLst/>
            </a:prstGeom>
            <a:solidFill>
              <a:srgbClr val="233455"/>
            </a:solidFill>
            <a:effectLst>
              <a:glow rad="127000">
                <a:srgbClr val="FFFF00">
                  <a:alpha val="67000"/>
                </a:srgbClr>
              </a:glow>
            </a:effectLst>
          </p:spPr>
          <p:txBody>
            <a:bodyPr wrap="square" rtlCol="0" anchor="ctr" anchorCtr="0">
              <a:noAutofit/>
            </a:bodyPr>
            <a:lstStyle/>
            <a:p>
              <a:pPr algn="ctr">
                <a:lnSpc>
                  <a:spcPct val="110000"/>
                </a:lnSpc>
              </a:pPr>
              <a:r>
                <a:rPr lang="en-US" sz="2400">
                  <a:solidFill>
                    <a:schemeClr val="bg1"/>
                  </a:solidFill>
                  <a:latin typeface="ADLaM Display" panose="02010000000000000000" pitchFamily="2" charset="77"/>
                  <a:ea typeface="ADLaM Display" panose="02010000000000000000" pitchFamily="2" charset="77"/>
                  <a:cs typeface="ADLaM Display" panose="02010000000000000000" pitchFamily="2" charset="77"/>
                </a:rPr>
                <a:t>“…the GMST construct (as used by the IPCC, NASA, and others) is untethered and therefore </a:t>
              </a:r>
              <a:r>
                <a:rPr lang="en-US" sz="2400" u="sng">
                  <a:solidFill>
                    <a:schemeClr val="bg1"/>
                  </a:solidFill>
                  <a:latin typeface="ADLaM Display" panose="02010000000000000000" pitchFamily="2" charset="77"/>
                  <a:ea typeface="ADLaM Display" panose="02010000000000000000" pitchFamily="2" charset="77"/>
                  <a:cs typeface="ADLaM Display" panose="02010000000000000000" pitchFamily="2" charset="77"/>
                </a:rPr>
                <a:t>physically meaningless</a:t>
              </a:r>
              <a:r>
                <a:rPr lang="en-US" sz="2400">
                  <a:solidFill>
                    <a:schemeClr val="bg1"/>
                  </a:solidFill>
                  <a:latin typeface="ADLaM Display" panose="02010000000000000000" pitchFamily="2" charset="77"/>
                  <a:ea typeface="ADLaM Display" panose="02010000000000000000" pitchFamily="2" charset="77"/>
                  <a:cs typeface="ADLaM Display" panose="02010000000000000000" pitchFamily="2" charset="77"/>
                </a:rPr>
                <a:t>.”</a:t>
              </a:r>
              <a:endParaRPr lang="en-US" sz="1351">
                <a:solidFill>
                  <a:schemeClr val="bg1"/>
                </a:solidFill>
                <a:latin typeface="ADLaM Display" panose="02010000000000000000" pitchFamily="2" charset="77"/>
                <a:ea typeface="ADLaM Display" panose="02010000000000000000" pitchFamily="2" charset="77"/>
                <a:cs typeface="ADLaM Display" panose="02010000000000000000" pitchFamily="2" charset="77"/>
              </a:endParaRPr>
            </a:p>
          </p:txBody>
        </p:sp>
        <p:cxnSp>
          <p:nvCxnSpPr>
            <p:cNvPr id="21" name="Straight Arrow Connector 20">
              <a:extLst>
                <a:ext uri="{FF2B5EF4-FFF2-40B4-BE49-F238E27FC236}">
                  <a16:creationId xmlns:a16="http://schemas.microsoft.com/office/drawing/2014/main" id="{6B6F9D8E-EB79-A1B9-19F2-C5914BCB5791}"/>
                </a:ext>
              </a:extLst>
            </p:cNvPr>
            <p:cNvCxnSpPr>
              <a:cxnSpLocks/>
            </p:cNvCxnSpPr>
            <p:nvPr/>
          </p:nvCxnSpPr>
          <p:spPr>
            <a:xfrm flipV="1">
              <a:off x="6293922" y="3152435"/>
              <a:ext cx="1066254" cy="962365"/>
            </a:xfrm>
            <a:prstGeom prst="straightConnector1">
              <a:avLst/>
            </a:prstGeom>
            <a:ln w="66675">
              <a:gradFill>
                <a:gsLst>
                  <a:gs pos="0">
                    <a:srgbClr val="223454"/>
                  </a:gs>
                  <a:gs pos="69000">
                    <a:srgbClr val="FFFF00"/>
                  </a:gs>
                  <a:gs pos="100000">
                    <a:srgbClr val="FFFF00"/>
                  </a:gs>
                </a:gsLst>
                <a:lin ang="5400000" scaled="1"/>
              </a:gradFill>
              <a:tailEnd type="triangle"/>
            </a:ln>
          </p:spPr>
          <p:style>
            <a:lnRef idx="2">
              <a:schemeClr val="accent1"/>
            </a:lnRef>
            <a:fillRef idx="0">
              <a:schemeClr val="accent1"/>
            </a:fillRef>
            <a:effectRef idx="1">
              <a:schemeClr val="accent1"/>
            </a:effectRef>
            <a:fontRef idx="minor">
              <a:schemeClr val="tx1"/>
            </a:fontRef>
          </p:style>
        </p:cxnSp>
      </p:grpSp>
      <p:sp>
        <p:nvSpPr>
          <p:cNvPr id="24" name="TextBox 23">
            <a:extLst>
              <a:ext uri="{FF2B5EF4-FFF2-40B4-BE49-F238E27FC236}">
                <a16:creationId xmlns:a16="http://schemas.microsoft.com/office/drawing/2014/main" id="{0CEC155B-6587-28E5-B48B-BEB87A28B889}"/>
              </a:ext>
            </a:extLst>
          </p:cNvPr>
          <p:cNvSpPr txBox="1"/>
          <p:nvPr/>
        </p:nvSpPr>
        <p:spPr>
          <a:xfrm rot="16200000">
            <a:off x="-1618768" y="2793713"/>
            <a:ext cx="5189179" cy="584775"/>
          </a:xfrm>
          <a:prstGeom prst="rect">
            <a:avLst/>
          </a:prstGeom>
          <a:solidFill>
            <a:srgbClr val="233455"/>
          </a:solidFill>
        </p:spPr>
        <p:txBody>
          <a:bodyPr wrap="square" rtlCol="0" anchor="ctr" anchorCtr="0">
            <a:spAutoFit/>
          </a:bodyPr>
          <a:lstStyle/>
          <a:p>
            <a:pPr algn="ctr"/>
            <a:r>
              <a:rPr lang="en-US" sz="3200" b="1">
                <a:solidFill>
                  <a:schemeClr val="bg1"/>
                </a:solidFill>
              </a:rPr>
              <a:t>COHLER (2026)</a:t>
            </a:r>
          </a:p>
        </p:txBody>
      </p:sp>
      <p:grpSp>
        <p:nvGrpSpPr>
          <p:cNvPr id="17" name="Group 16">
            <a:extLst>
              <a:ext uri="{FF2B5EF4-FFF2-40B4-BE49-F238E27FC236}">
                <a16:creationId xmlns:a16="http://schemas.microsoft.com/office/drawing/2014/main" id="{197F5498-C37F-F4E4-C224-56EFB2BCD397}"/>
              </a:ext>
            </a:extLst>
          </p:cNvPr>
          <p:cNvGrpSpPr/>
          <p:nvPr/>
        </p:nvGrpSpPr>
        <p:grpSpPr>
          <a:xfrm>
            <a:off x="2142074" y="254382"/>
            <a:ext cx="4068721" cy="5483638"/>
            <a:chOff x="2142074" y="254382"/>
            <a:chExt cx="4068721" cy="5483638"/>
          </a:xfrm>
        </p:grpSpPr>
        <p:cxnSp>
          <p:nvCxnSpPr>
            <p:cNvPr id="6" name="Straight Connector 5">
              <a:extLst>
                <a:ext uri="{FF2B5EF4-FFF2-40B4-BE49-F238E27FC236}">
                  <a16:creationId xmlns:a16="http://schemas.microsoft.com/office/drawing/2014/main" id="{8881E289-1EA5-89BE-316F-2C3A305DCE65}"/>
                </a:ext>
              </a:extLst>
            </p:cNvPr>
            <p:cNvCxnSpPr>
              <a:cxnSpLocks/>
            </p:cNvCxnSpPr>
            <p:nvPr/>
          </p:nvCxnSpPr>
          <p:spPr>
            <a:xfrm>
              <a:off x="2362392" y="4172459"/>
              <a:ext cx="3848403"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4" name="Rounded Rectangle 3">
              <a:extLst>
                <a:ext uri="{FF2B5EF4-FFF2-40B4-BE49-F238E27FC236}">
                  <a16:creationId xmlns:a16="http://schemas.microsoft.com/office/drawing/2014/main" id="{87B91C36-6515-654C-0D37-5E7DDA521FC2}"/>
                </a:ext>
              </a:extLst>
            </p:cNvPr>
            <p:cNvSpPr/>
            <p:nvPr/>
          </p:nvSpPr>
          <p:spPr>
            <a:xfrm>
              <a:off x="2275687" y="254382"/>
              <a:ext cx="3820313" cy="87315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14" name="Straight Connector 13">
              <a:extLst>
                <a:ext uri="{FF2B5EF4-FFF2-40B4-BE49-F238E27FC236}">
                  <a16:creationId xmlns:a16="http://schemas.microsoft.com/office/drawing/2014/main" id="{EE466C9D-6406-37CE-44A0-1444871B0587}"/>
                </a:ext>
              </a:extLst>
            </p:cNvPr>
            <p:cNvCxnSpPr>
              <a:cxnSpLocks/>
            </p:cNvCxnSpPr>
            <p:nvPr/>
          </p:nvCxnSpPr>
          <p:spPr>
            <a:xfrm>
              <a:off x="2142074" y="4303086"/>
              <a:ext cx="957386"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DC52C671-E265-DF3C-3A9E-0C893E95C7A0}"/>
                </a:ext>
              </a:extLst>
            </p:cNvPr>
            <p:cNvCxnSpPr>
              <a:cxnSpLocks/>
            </p:cNvCxnSpPr>
            <p:nvPr/>
          </p:nvCxnSpPr>
          <p:spPr>
            <a:xfrm>
              <a:off x="2751674" y="5738020"/>
              <a:ext cx="1968768"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84503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dissolve">
                                      <p:cBhvr>
                                        <p:cTn id="1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11E06-288B-BD18-55EB-6C767C84BE9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93BAFC3-D325-7B98-F1B3-6860B7914F44}"/>
              </a:ext>
            </a:extLst>
          </p:cNvPr>
          <p:cNvPicPr>
            <a:picLocks noChangeAspect="1"/>
          </p:cNvPicPr>
          <p:nvPr/>
        </p:nvPicPr>
        <p:blipFill>
          <a:blip r:embed="rId2"/>
          <a:stretch>
            <a:fillRect/>
          </a:stretch>
        </p:blipFill>
        <p:spPr>
          <a:xfrm>
            <a:off x="3846456" y="122274"/>
            <a:ext cx="4516724" cy="6618768"/>
          </a:xfrm>
          <a:prstGeom prst="rect">
            <a:avLst/>
          </a:prstGeom>
        </p:spPr>
      </p:pic>
      <p:sp>
        <p:nvSpPr>
          <p:cNvPr id="3" name="Oval 2">
            <a:extLst>
              <a:ext uri="{FF2B5EF4-FFF2-40B4-BE49-F238E27FC236}">
                <a16:creationId xmlns:a16="http://schemas.microsoft.com/office/drawing/2014/main" id="{B00985DD-A1F2-6DC6-DB97-B3FBC29659D8}"/>
              </a:ext>
            </a:extLst>
          </p:cNvPr>
          <p:cNvSpPr/>
          <p:nvPr/>
        </p:nvSpPr>
        <p:spPr>
          <a:xfrm>
            <a:off x="3846456" y="5124892"/>
            <a:ext cx="4516724" cy="1733107"/>
          </a:xfrm>
          <a:prstGeom prst="ellipse">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057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95B53-824A-3EA8-C8C3-EB596491683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B0088B5-9118-104C-39BA-5951B025FE59}"/>
              </a:ext>
            </a:extLst>
          </p:cNvPr>
          <p:cNvPicPr>
            <a:picLocks noChangeAspect="1"/>
          </p:cNvPicPr>
          <p:nvPr/>
        </p:nvPicPr>
        <p:blipFill>
          <a:blip r:embed="rId2"/>
          <a:srcRect t="76813" b="-28"/>
          <a:stretch>
            <a:fillRect/>
          </a:stretch>
        </p:blipFill>
        <p:spPr>
          <a:xfrm>
            <a:off x="930947" y="1855380"/>
            <a:ext cx="10328927" cy="3514061"/>
          </a:xfrm>
          <a:prstGeom prst="rect">
            <a:avLst/>
          </a:prstGeom>
        </p:spPr>
      </p:pic>
    </p:spTree>
    <p:extLst>
      <p:ext uri="{BB962C8B-B14F-4D97-AF65-F5344CB8AC3E}">
        <p14:creationId xmlns:p14="http://schemas.microsoft.com/office/powerpoint/2010/main" val="1950751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8AB9FD-F29D-21C4-464A-1C8BF758F5DB}"/>
              </a:ext>
            </a:extLst>
          </p:cNvPr>
          <p:cNvPicPr>
            <a:picLocks noChangeAspect="1"/>
          </p:cNvPicPr>
          <p:nvPr/>
        </p:nvPicPr>
        <p:blipFill>
          <a:blip r:embed="rId2"/>
          <a:srcRect t="6197"/>
          <a:stretch>
            <a:fillRect/>
          </a:stretch>
        </p:blipFill>
        <p:spPr>
          <a:xfrm>
            <a:off x="712315" y="1023908"/>
            <a:ext cx="10767370" cy="5552519"/>
          </a:xfrm>
          <a:prstGeom prst="rect">
            <a:avLst/>
          </a:prstGeom>
        </p:spPr>
      </p:pic>
      <p:sp>
        <p:nvSpPr>
          <p:cNvPr id="3" name="TextBox 2">
            <a:extLst>
              <a:ext uri="{FF2B5EF4-FFF2-40B4-BE49-F238E27FC236}">
                <a16:creationId xmlns:a16="http://schemas.microsoft.com/office/drawing/2014/main" id="{D40E9031-1796-5F75-4E5A-0F7ECF0A1540}"/>
              </a:ext>
            </a:extLst>
          </p:cNvPr>
          <p:cNvSpPr txBox="1"/>
          <p:nvPr/>
        </p:nvSpPr>
        <p:spPr>
          <a:xfrm>
            <a:off x="712315" y="355902"/>
            <a:ext cx="10767370" cy="461665"/>
          </a:xfrm>
          <a:prstGeom prst="rect">
            <a:avLst/>
          </a:prstGeom>
          <a:noFill/>
        </p:spPr>
        <p:txBody>
          <a:bodyPr wrap="square" rtlCol="0">
            <a:spAutoFit/>
          </a:bodyPr>
          <a:lstStyle/>
          <a:p>
            <a:pPr algn="ctr"/>
            <a:r>
              <a:rPr lang="en-US" sz="2400" b="1" dirty="0">
                <a:solidFill>
                  <a:srgbClr val="FFFF00"/>
                </a:solidFill>
              </a:rPr>
              <a:t>Bias-corrected joint single-exponential fit of 32 points spanning 52 years</a:t>
            </a:r>
          </a:p>
        </p:txBody>
      </p:sp>
    </p:spTree>
    <p:extLst>
      <p:ext uri="{BB962C8B-B14F-4D97-AF65-F5344CB8AC3E}">
        <p14:creationId xmlns:p14="http://schemas.microsoft.com/office/powerpoint/2010/main" val="3896449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2A36E-9EFC-555C-8583-B229EA2ADC0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2D7EC9B-3E38-A637-B170-1F63977A10EE}"/>
              </a:ext>
            </a:extLst>
          </p:cNvPr>
          <p:cNvPicPr>
            <a:picLocks noChangeAspect="1"/>
          </p:cNvPicPr>
          <p:nvPr/>
        </p:nvPicPr>
        <p:blipFill>
          <a:blip r:embed="rId2"/>
          <a:srcRect l="52221" t="7861" r="3436" b="67441"/>
          <a:stretch>
            <a:fillRect/>
          </a:stretch>
        </p:blipFill>
        <p:spPr>
          <a:xfrm>
            <a:off x="1149211" y="1122467"/>
            <a:ext cx="9960475" cy="3049825"/>
          </a:xfrm>
          <a:prstGeom prst="rect">
            <a:avLst/>
          </a:prstGeom>
        </p:spPr>
      </p:pic>
      <p:sp>
        <p:nvSpPr>
          <p:cNvPr id="3" name="TextBox 2">
            <a:extLst>
              <a:ext uri="{FF2B5EF4-FFF2-40B4-BE49-F238E27FC236}">
                <a16:creationId xmlns:a16="http://schemas.microsoft.com/office/drawing/2014/main" id="{A074644F-22AE-547C-1244-19D7C8A84716}"/>
              </a:ext>
            </a:extLst>
          </p:cNvPr>
          <p:cNvSpPr txBox="1"/>
          <p:nvPr/>
        </p:nvSpPr>
        <p:spPr>
          <a:xfrm>
            <a:off x="712315" y="355902"/>
            <a:ext cx="10767370" cy="461665"/>
          </a:xfrm>
          <a:prstGeom prst="rect">
            <a:avLst/>
          </a:prstGeom>
          <a:noFill/>
        </p:spPr>
        <p:txBody>
          <a:bodyPr wrap="square" rtlCol="0">
            <a:spAutoFit/>
          </a:bodyPr>
          <a:lstStyle/>
          <a:p>
            <a:pPr algn="ctr"/>
            <a:r>
              <a:rPr lang="en-US" sz="2400" b="1" dirty="0">
                <a:solidFill>
                  <a:srgbClr val="FFFF00"/>
                </a:solidFill>
              </a:rPr>
              <a:t>Bias-corrected joint single-exponential fit of 32 points spanning 52 years</a:t>
            </a:r>
          </a:p>
        </p:txBody>
      </p:sp>
    </p:spTree>
    <p:extLst>
      <p:ext uri="{BB962C8B-B14F-4D97-AF65-F5344CB8AC3E}">
        <p14:creationId xmlns:p14="http://schemas.microsoft.com/office/powerpoint/2010/main" val="7739236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5726CA-5BFC-E3F7-DAC9-D8E679D454BB}"/>
              </a:ext>
            </a:extLst>
          </p:cNvPr>
          <p:cNvPicPr>
            <a:picLocks noChangeAspect="1"/>
          </p:cNvPicPr>
          <p:nvPr/>
        </p:nvPicPr>
        <p:blipFill>
          <a:blip r:embed="rId2"/>
          <a:stretch>
            <a:fillRect/>
          </a:stretch>
        </p:blipFill>
        <p:spPr>
          <a:xfrm>
            <a:off x="430885" y="2373568"/>
            <a:ext cx="11329345" cy="3076871"/>
          </a:xfrm>
          <a:prstGeom prst="rect">
            <a:avLst/>
          </a:prstGeom>
        </p:spPr>
      </p:pic>
      <p:sp>
        <p:nvSpPr>
          <p:cNvPr id="3" name="TextBox 2">
            <a:extLst>
              <a:ext uri="{FF2B5EF4-FFF2-40B4-BE49-F238E27FC236}">
                <a16:creationId xmlns:a16="http://schemas.microsoft.com/office/drawing/2014/main" id="{2B7E8FBC-FA76-EAA4-9CA1-F1147FBF9316}"/>
              </a:ext>
            </a:extLst>
          </p:cNvPr>
          <p:cNvSpPr txBox="1"/>
          <p:nvPr/>
        </p:nvSpPr>
        <p:spPr>
          <a:xfrm>
            <a:off x="430885" y="595423"/>
            <a:ext cx="11132274" cy="1477328"/>
          </a:xfrm>
          <a:prstGeom prst="rect">
            <a:avLst/>
          </a:prstGeom>
          <a:noFill/>
        </p:spPr>
        <p:txBody>
          <a:bodyPr wrap="square" rtlCol="0">
            <a:spAutoFit/>
          </a:bodyPr>
          <a:lstStyle/>
          <a:p>
            <a:r>
              <a:rPr lang="en-US" sz="5400" dirty="0">
                <a:solidFill>
                  <a:schemeClr val="bg1"/>
                </a:solidFill>
                <a:latin typeface="Times New Roman" panose="02020603050405020304" pitchFamily="18" charset="0"/>
                <a:cs typeface="Times New Roman" panose="02020603050405020304" pitchFamily="18" charset="0"/>
              </a:rPr>
              <a:t>After Bias Corrections</a:t>
            </a:r>
          </a:p>
          <a:p>
            <a:r>
              <a:rPr lang="en-US" sz="3600" b="1" dirty="0">
                <a:solidFill>
                  <a:srgbClr val="FFFF00"/>
                </a:solidFill>
                <a:latin typeface="Times New Roman" panose="02020603050405020304" pitchFamily="18" charset="0"/>
                <a:cs typeface="Times New Roman" panose="02020603050405020304" pitchFamily="18" charset="0"/>
              </a:rPr>
              <a:t>All Residuals Random and Below Noise Floor</a:t>
            </a:r>
          </a:p>
        </p:txBody>
      </p:sp>
    </p:spTree>
    <p:extLst>
      <p:ext uri="{BB962C8B-B14F-4D97-AF65-F5344CB8AC3E}">
        <p14:creationId xmlns:p14="http://schemas.microsoft.com/office/powerpoint/2010/main" val="33412747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C84C6-84EF-C256-CC13-7D68EB85F557}"/>
              </a:ext>
            </a:extLst>
          </p:cNvPr>
          <p:cNvPicPr>
            <a:picLocks noChangeAspect="1"/>
          </p:cNvPicPr>
          <p:nvPr/>
        </p:nvPicPr>
        <p:blipFill>
          <a:blip r:embed="rId2"/>
          <a:stretch>
            <a:fillRect/>
          </a:stretch>
        </p:blipFill>
        <p:spPr>
          <a:xfrm>
            <a:off x="406525" y="2183468"/>
            <a:ext cx="11400286" cy="3653806"/>
          </a:xfrm>
          <a:prstGeom prst="rect">
            <a:avLst/>
          </a:prstGeom>
        </p:spPr>
      </p:pic>
      <p:sp>
        <p:nvSpPr>
          <p:cNvPr id="4" name="TextBox 3">
            <a:extLst>
              <a:ext uri="{FF2B5EF4-FFF2-40B4-BE49-F238E27FC236}">
                <a16:creationId xmlns:a16="http://schemas.microsoft.com/office/drawing/2014/main" id="{1427A178-1E40-6E64-EABE-F752AB3155F6}"/>
              </a:ext>
            </a:extLst>
          </p:cNvPr>
          <p:cNvSpPr txBox="1"/>
          <p:nvPr/>
        </p:nvSpPr>
        <p:spPr>
          <a:xfrm>
            <a:off x="406525" y="595423"/>
            <a:ext cx="11156634" cy="923330"/>
          </a:xfrm>
          <a:prstGeom prst="rect">
            <a:avLst/>
          </a:prstGeom>
          <a:noFill/>
        </p:spPr>
        <p:txBody>
          <a:bodyPr wrap="square" rtlCol="0">
            <a:spAutoFit/>
          </a:bodyPr>
          <a:lstStyle/>
          <a:p>
            <a:r>
              <a:rPr lang="en-US" sz="5400" dirty="0">
                <a:solidFill>
                  <a:srgbClr val="FFFF00"/>
                </a:solidFill>
                <a:latin typeface="Times New Roman" panose="02020603050405020304" pitchFamily="18" charset="0"/>
                <a:cs typeface="Times New Roman" panose="02020603050405020304" pitchFamily="18" charset="0"/>
              </a:rPr>
              <a:t>If the data fits, you must admit!</a:t>
            </a:r>
          </a:p>
        </p:txBody>
      </p:sp>
    </p:spTree>
    <p:extLst>
      <p:ext uri="{BB962C8B-B14F-4D97-AF65-F5344CB8AC3E}">
        <p14:creationId xmlns:p14="http://schemas.microsoft.com/office/powerpoint/2010/main" val="42566039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p:cNvGrpSpPr/>
        <p:nvPr/>
      </p:nvGrpSpPr>
      <p:grpSpPr>
        <a:xfrm>
          <a:off x="0" y="0"/>
          <a:ext cx="0" cy="0"/>
          <a:chOff x="0" y="0"/>
          <a:chExt cx="0" cy="0"/>
        </a:xfrm>
      </p:grpSpPr>
      <p:pic>
        <p:nvPicPr>
          <p:cNvPr id="2" name="Image 0" descr="/mnt/user-data/uploads/1774896020405_image.png"/>
          <p:cNvPicPr>
            <a:picLocks noChangeAspect="1"/>
          </p:cNvPicPr>
          <p:nvPr/>
        </p:nvPicPr>
        <p:blipFill>
          <a:blip r:embed="rId3"/>
          <a:stretch>
            <a:fillRect/>
          </a:stretch>
        </p:blipFill>
        <p:spPr>
          <a:xfrm>
            <a:off x="614737" y="182881"/>
            <a:ext cx="10972800" cy="5913120"/>
          </a:xfrm>
          <a:prstGeom prst="rect">
            <a:avLst/>
          </a:prstGeom>
        </p:spPr>
      </p:pic>
      <p:sp>
        <p:nvSpPr>
          <p:cNvPr id="3" name="Text 0"/>
          <p:cNvSpPr/>
          <p:nvPr/>
        </p:nvSpPr>
        <p:spPr>
          <a:xfrm>
            <a:off x="609600" y="6217921"/>
            <a:ext cx="10972800" cy="365760"/>
          </a:xfrm>
          <a:prstGeom prst="rect">
            <a:avLst/>
          </a:prstGeom>
          <a:noFill/>
          <a:ln/>
        </p:spPr>
        <p:txBody>
          <a:bodyPr wrap="square" lIns="0" tIns="0" rIns="0" bIns="0" rtlCol="0" anchor="ctr"/>
          <a:lstStyle/>
          <a:p>
            <a:pPr algn="ctr"/>
            <a:r>
              <a:rPr lang="en-US" sz="1600" i="1">
                <a:solidFill>
                  <a:srgbClr val="8899AA"/>
                </a:solidFill>
                <a:latin typeface="Calibri" pitchFamily="34" charset="0"/>
                <a:ea typeface="Calibri" pitchFamily="34" charset="-122"/>
                <a:cs typeface="Calibri" pitchFamily="34" charset="-120"/>
              </a:rPr>
              <a:t>Keeling plot data from Koutsoyiannis (2024), reproduced under CC-BY 4.0.  Analysis from Cohler &amp; Soon (2026), under review.</a:t>
            </a:r>
            <a:endParaRPr lang="en-US" sz="1600"/>
          </a:p>
        </p:txBody>
      </p:sp>
      <p:sp>
        <p:nvSpPr>
          <p:cNvPr id="4" name="Rounded Rectangle 3">
            <a:extLst>
              <a:ext uri="{FF2B5EF4-FFF2-40B4-BE49-F238E27FC236}">
                <a16:creationId xmlns:a16="http://schemas.microsoft.com/office/drawing/2014/main" id="{EF015253-D158-CB4D-BD0C-44392F4EF458}"/>
              </a:ext>
            </a:extLst>
          </p:cNvPr>
          <p:cNvSpPr/>
          <p:nvPr/>
        </p:nvSpPr>
        <p:spPr>
          <a:xfrm>
            <a:off x="1908699" y="342900"/>
            <a:ext cx="4296792" cy="1370490"/>
          </a:xfrm>
          <a:prstGeom prst="round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4D4416-65C4-05CE-3D77-E850D6E7D757}"/>
              </a:ext>
            </a:extLst>
          </p:cNvPr>
          <p:cNvPicPr>
            <a:picLocks noChangeAspect="1"/>
          </p:cNvPicPr>
          <p:nvPr/>
        </p:nvPicPr>
        <p:blipFill>
          <a:blip r:embed="rId2"/>
          <a:stretch>
            <a:fillRect/>
          </a:stretch>
        </p:blipFill>
        <p:spPr>
          <a:xfrm>
            <a:off x="278180" y="236060"/>
            <a:ext cx="6947942" cy="6309391"/>
          </a:xfrm>
          <a:prstGeom prst="rect">
            <a:avLst/>
          </a:prstGeom>
        </p:spPr>
      </p:pic>
      <p:sp>
        <p:nvSpPr>
          <p:cNvPr id="3" name="TextBox 2">
            <a:extLst>
              <a:ext uri="{FF2B5EF4-FFF2-40B4-BE49-F238E27FC236}">
                <a16:creationId xmlns:a16="http://schemas.microsoft.com/office/drawing/2014/main" id="{AF85B6F1-5719-C3EA-4AE8-C3DAB3C2C92A}"/>
              </a:ext>
            </a:extLst>
          </p:cNvPr>
          <p:cNvSpPr txBox="1"/>
          <p:nvPr/>
        </p:nvSpPr>
        <p:spPr>
          <a:xfrm>
            <a:off x="7435058" y="795581"/>
            <a:ext cx="4438147" cy="4801314"/>
          </a:xfrm>
          <a:prstGeom prst="rect">
            <a:avLst/>
          </a:prstGeom>
          <a:noFill/>
        </p:spPr>
        <p:txBody>
          <a:bodyPr wrap="square" rtlCol="0">
            <a:spAutoFit/>
          </a:bodyPr>
          <a:lstStyle/>
          <a:p>
            <a:r>
              <a:rPr lang="en-US" sz="3600" b="1" dirty="0">
                <a:solidFill>
                  <a:schemeClr val="bg1"/>
                </a:solidFill>
              </a:rPr>
              <a:t>Atmospheric rise of CO2 over 62 years was </a:t>
            </a:r>
            <a:r>
              <a:rPr lang="en-US" sz="3600" b="1" dirty="0">
                <a:solidFill>
                  <a:srgbClr val="FFFF00"/>
                </a:solidFill>
              </a:rPr>
              <a:t>all natural</a:t>
            </a:r>
            <a:r>
              <a:rPr lang="en-US" sz="3600" b="1" dirty="0">
                <a:solidFill>
                  <a:schemeClr val="bg1"/>
                </a:solidFill>
              </a:rPr>
              <a:t>.</a:t>
            </a:r>
          </a:p>
          <a:p>
            <a:endParaRPr lang="en-US" sz="3600" b="1" dirty="0">
              <a:solidFill>
                <a:schemeClr val="bg1"/>
              </a:solidFill>
            </a:endParaRPr>
          </a:p>
          <a:p>
            <a:r>
              <a:rPr lang="en-US" sz="5400" b="1" dirty="0">
                <a:solidFill>
                  <a:schemeClr val="bg1"/>
                </a:solidFill>
              </a:rPr>
              <a:t>Human </a:t>
            </a:r>
          </a:p>
          <a:p>
            <a:r>
              <a:rPr lang="en-US" sz="5400" b="1" dirty="0">
                <a:solidFill>
                  <a:schemeClr val="bg1"/>
                </a:solidFill>
              </a:rPr>
              <a:t>Contribution: </a:t>
            </a:r>
            <a:r>
              <a:rPr lang="en-US" sz="5400" b="1" dirty="0">
                <a:solidFill>
                  <a:srgbClr val="FFFF00"/>
                </a:solidFill>
              </a:rPr>
              <a:t>negligible</a:t>
            </a:r>
            <a:r>
              <a:rPr lang="en-US" sz="5400" b="1" dirty="0">
                <a:solidFill>
                  <a:schemeClr val="bg1"/>
                </a:solidFill>
              </a:rPr>
              <a:t>.</a:t>
            </a:r>
          </a:p>
        </p:txBody>
      </p:sp>
    </p:spTree>
    <p:extLst>
      <p:ext uri="{BB962C8B-B14F-4D97-AF65-F5344CB8AC3E}">
        <p14:creationId xmlns:p14="http://schemas.microsoft.com/office/powerpoint/2010/main" val="29778196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763C1-750B-2823-E378-79F85B9FF5F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C1DB70-0506-A315-B6D7-18E2628C3D03}"/>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pic>
        <p:nvPicPr>
          <p:cNvPr id="31" name="Picture 30">
            <a:extLst>
              <a:ext uri="{FF2B5EF4-FFF2-40B4-BE49-F238E27FC236}">
                <a16:creationId xmlns:a16="http://schemas.microsoft.com/office/drawing/2014/main" id="{5647D54F-D330-99FB-02DA-EA42277BC6B6}"/>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6" name="Shape 3">
            <a:extLst>
              <a:ext uri="{FF2B5EF4-FFF2-40B4-BE49-F238E27FC236}">
                <a16:creationId xmlns:a16="http://schemas.microsoft.com/office/drawing/2014/main" id="{627F3816-AC50-4A16-538C-2315C59E257B}"/>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BF0F7990-9D34-CE01-A662-6AABB5727FDD}"/>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971F014F-5027-2BCE-8BC4-811AB34D16B3}"/>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5B689081-3D35-AB5A-6879-6B5F2C86EAE7}"/>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2. CMIP</a:t>
            </a:r>
            <a:endParaRPr lang="en-US" sz="1867"/>
          </a:p>
          <a:p>
            <a:r>
              <a:rPr lang="en-US" sz="1600">
                <a:solidFill>
                  <a:schemeClr val="bg1"/>
                </a:solidFill>
                <a:latin typeface="Calibri" pitchFamily="34" charset="0"/>
                <a:ea typeface="Calibri" pitchFamily="34" charset="-122"/>
                <a:cs typeface="Calibri" pitchFamily="34" charset="-120"/>
              </a:rPr>
              <a:t>Coupled Model Intercomparison Project</a:t>
            </a:r>
          </a:p>
          <a:p>
            <a:r>
              <a:rPr lang="en-US" sz="1600" b="1">
                <a:solidFill>
                  <a:srgbClr val="A8B4CC"/>
                </a:solidFill>
                <a:latin typeface="Calibri" pitchFamily="34" charset="0"/>
                <a:ea typeface="Calibri" pitchFamily="34" charset="-122"/>
                <a:cs typeface="Calibri" pitchFamily="34" charset="-120"/>
              </a:rPr>
              <a:t>Tuned to match GMST</a:t>
            </a:r>
            <a:endParaRPr lang="en-US" sz="1351" b="1"/>
          </a:p>
        </p:txBody>
      </p:sp>
      <p:sp>
        <p:nvSpPr>
          <p:cNvPr id="12" name="Shape 9">
            <a:extLst>
              <a:ext uri="{FF2B5EF4-FFF2-40B4-BE49-F238E27FC236}">
                <a16:creationId xmlns:a16="http://schemas.microsoft.com/office/drawing/2014/main" id="{4738311D-4541-D31E-D4E5-92683279C331}"/>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34C9008B-0F9F-15A1-A0C8-D9415DE103EA}"/>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EEAEDB9F-B271-450B-15C6-EBC014C823D0}"/>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867D29BA-42DC-FE39-24E4-FC32770D6AB5}"/>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99663DE9-FEF3-D6F5-E5D4-47ABD77E0670}"/>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1AD33A1B-C2CD-77A3-5964-2047C3C1660E}"/>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87CA7022-39FE-5ED7-175C-0DB5FFCB6F29}"/>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5DF6C3C0-79E2-8CB5-6CBD-90E59A19B786}"/>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a:solidFill>
                  <a:srgbClr val="FFFFFF"/>
                </a:solidFill>
                <a:latin typeface="Georgia" pitchFamily="34" charset="0"/>
                <a:ea typeface="Georgia" pitchFamily="34" charset="-122"/>
                <a:cs typeface="Georgia" pitchFamily="34" charset="-120"/>
              </a:rPr>
              <a:t>Each lie leads to the next. None stand on their own.</a:t>
            </a:r>
            <a:endParaRPr lang="en-US" sz="2133"/>
          </a:p>
        </p:txBody>
      </p:sp>
      <p:sp>
        <p:nvSpPr>
          <p:cNvPr id="27" name="TextBox 26">
            <a:extLst>
              <a:ext uri="{FF2B5EF4-FFF2-40B4-BE49-F238E27FC236}">
                <a16:creationId xmlns:a16="http://schemas.microsoft.com/office/drawing/2014/main" id="{2B285699-E688-514E-4472-D4DC0A60CE13}"/>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CDE0F11F-DC7D-9955-369C-4CD7CFFF6A14}"/>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2559CD21-6AF5-FAAD-B709-78B7A89FFAD5}"/>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D0545DE4-E8EA-6D0B-96D4-4A78DE899CAB}"/>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131AC5F5-84C7-56F5-F9B0-91A3CE5B5D18}"/>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14" name="Text 0">
            <a:extLst>
              <a:ext uri="{FF2B5EF4-FFF2-40B4-BE49-F238E27FC236}">
                <a16:creationId xmlns:a16="http://schemas.microsoft.com/office/drawing/2014/main" id="{72926948-EC67-5872-6B2A-BC7E59948577}"/>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Tree>
    <p:extLst>
      <p:ext uri="{BB962C8B-B14F-4D97-AF65-F5344CB8AC3E}">
        <p14:creationId xmlns:p14="http://schemas.microsoft.com/office/powerpoint/2010/main" val="1777564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20040" y="73153"/>
            <a:ext cx="7758731" cy="347472"/>
          </a:xfrm>
          <a:prstGeom prst="rect">
            <a:avLst/>
          </a:prstGeom>
          <a:noFill/>
          <a:ln/>
        </p:spPr>
        <p:txBody>
          <a:bodyPr wrap="square" lIns="0" tIns="0" rIns="0" bIns="0" rtlCol="0" anchor="ctr"/>
          <a:lstStyle/>
          <a:p>
            <a:r>
              <a:rPr lang="en-US" sz="2201" b="1" dirty="0">
                <a:solidFill>
                  <a:srgbClr val="FFFF00"/>
                </a:solidFill>
                <a:latin typeface="Georgia" pitchFamily="34" charset="0"/>
                <a:ea typeface="Georgia" pitchFamily="34" charset="-122"/>
                <a:cs typeface="Georgia" pitchFamily="34" charset="-120"/>
              </a:rPr>
              <a:t>Every IPCC Climate Metric is Physically Meaningless</a:t>
            </a:r>
            <a:endParaRPr lang="en-US" sz="2201" dirty="0">
              <a:solidFill>
                <a:srgbClr val="FFFF00"/>
              </a:solidFill>
            </a:endParaRPr>
          </a:p>
        </p:txBody>
      </p:sp>
      <p:sp>
        <p:nvSpPr>
          <p:cNvPr id="3" name="Text 1"/>
          <p:cNvSpPr/>
          <p:nvPr/>
        </p:nvSpPr>
        <p:spPr>
          <a:xfrm>
            <a:off x="7937372" y="148569"/>
            <a:ext cx="4006393" cy="247358"/>
          </a:xfrm>
          <a:prstGeom prst="rect">
            <a:avLst/>
          </a:prstGeom>
          <a:noFill/>
          <a:ln/>
        </p:spPr>
        <p:txBody>
          <a:bodyPr wrap="square" lIns="0" tIns="0" rIns="0" bIns="0" rtlCol="0" anchor="ctr"/>
          <a:lstStyle/>
          <a:p>
            <a:r>
              <a:rPr lang="en-US" sz="1200" i="1">
                <a:solidFill>
                  <a:srgbClr val="8FA3BF"/>
                </a:solidFill>
                <a:latin typeface="Calibri" pitchFamily="34" charset="0"/>
                <a:ea typeface="Calibri" pitchFamily="34" charset="-122"/>
                <a:cs typeface="Calibri" pitchFamily="34" charset="-120"/>
              </a:rPr>
              <a:t>Calculation methodologies nullify connection to physical reality</a:t>
            </a:r>
            <a:endParaRPr lang="en-US" sz="1200"/>
          </a:p>
        </p:txBody>
      </p:sp>
      <p:graphicFrame>
        <p:nvGraphicFramePr>
          <p:cNvPr id="4" name="Table 0"/>
          <p:cNvGraphicFramePr>
            <a:graphicFrameLocks noGrp="1"/>
          </p:cNvGraphicFramePr>
          <p:nvPr>
            <p:extLst>
              <p:ext uri="{D42A27DB-BD31-4B8C-83A1-F6EECF244321}">
                <p14:modId xmlns:p14="http://schemas.microsoft.com/office/powerpoint/2010/main" val="281014917"/>
              </p:ext>
            </p:extLst>
          </p:nvPr>
        </p:nvGraphicFramePr>
        <p:xfrm>
          <a:off x="320041" y="461535"/>
          <a:ext cx="11521440" cy="6182391"/>
        </p:xfrm>
        <a:graphic>
          <a:graphicData uri="http://schemas.openxmlformats.org/drawingml/2006/table">
            <a:tbl>
              <a:tblPr/>
              <a:tblGrid>
                <a:gridCol w="1621881">
                  <a:extLst>
                    <a:ext uri="{9D8B030D-6E8A-4147-A177-3AD203B41FA5}">
                      <a16:colId xmlns:a16="http://schemas.microsoft.com/office/drawing/2014/main" val="20000"/>
                    </a:ext>
                  </a:extLst>
                </a:gridCol>
                <a:gridCol w="3120272">
                  <a:extLst>
                    <a:ext uri="{9D8B030D-6E8A-4147-A177-3AD203B41FA5}">
                      <a16:colId xmlns:a16="http://schemas.microsoft.com/office/drawing/2014/main" val="20001"/>
                    </a:ext>
                  </a:extLst>
                </a:gridCol>
                <a:gridCol w="4581427">
                  <a:extLst>
                    <a:ext uri="{9D8B030D-6E8A-4147-A177-3AD203B41FA5}">
                      <a16:colId xmlns:a16="http://schemas.microsoft.com/office/drawing/2014/main" val="20002"/>
                    </a:ext>
                  </a:extLst>
                </a:gridCol>
                <a:gridCol w="2197860">
                  <a:extLst>
                    <a:ext uri="{9D8B030D-6E8A-4147-A177-3AD203B41FA5}">
                      <a16:colId xmlns:a16="http://schemas.microsoft.com/office/drawing/2014/main" val="20003"/>
                    </a:ext>
                  </a:extLst>
                </a:gridCol>
              </a:tblGrid>
              <a:tr h="243840">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Metric</a:t>
                      </a:r>
                      <a:endParaRPr lang="en-US" sz="1100">
                        <a:latin typeface="Calibri" charset="0"/>
                        <a:ea typeface="Calibri" charset="0"/>
                        <a:cs typeface="Calibri" charset="0"/>
                      </a:endParaRPr>
                    </a:p>
                  </a:txBody>
                  <a:tcPr marL="63500" marR="63500" marT="38100" marB="38100" anchor="ctr">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E8503A"/>
                    </a:solidFill>
                  </a:tcPr>
                </a:tc>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IPCC Theoretical Definition</a:t>
                      </a:r>
                      <a:endParaRPr lang="en-US" sz="1100">
                        <a:latin typeface="Calibri" charset="0"/>
                        <a:ea typeface="Calibri" charset="0"/>
                        <a:cs typeface="Calibri" charset="0"/>
                      </a:endParaRPr>
                    </a:p>
                  </a:txBody>
                  <a:tcPr marL="63500" marR="63500" marT="38100" marB="38100" anchor="ctr">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E8503A"/>
                    </a:solidFill>
                  </a:tcPr>
                </a:tc>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How/Why the Methodology Nullifies Physical Meaning</a:t>
                      </a:r>
                      <a:endParaRPr lang="en-US" sz="1100">
                        <a:latin typeface="Calibri" charset="0"/>
                        <a:ea typeface="Calibri" charset="0"/>
                        <a:cs typeface="Calibri" charset="0"/>
                      </a:endParaRPr>
                    </a:p>
                  </a:txBody>
                  <a:tcPr marL="63500" marR="63500" marT="38100" marB="38100" anchor="ctr">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E8503A"/>
                    </a:solidFill>
                  </a:tcPr>
                </a:tc>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AR6 Chapters</a:t>
                      </a:r>
                      <a:endParaRPr lang="en-US" sz="1100">
                        <a:latin typeface="Calibri" charset="0"/>
                        <a:ea typeface="Calibri" charset="0"/>
                        <a:cs typeface="Calibri" charset="0"/>
                      </a:endParaRPr>
                    </a:p>
                  </a:txBody>
                  <a:tcPr marL="63500" marR="63500" marT="38100" marB="38100" anchor="ctr">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E8503A"/>
                    </a:solidFill>
                  </a:tcPr>
                </a:tc>
                <a:extLst>
                  <a:ext uri="{0D108BD9-81ED-4DB2-BD59-A6C34878D82A}">
                    <a16:rowId xmlns:a16="http://schemas.microsoft.com/office/drawing/2014/main" val="10000"/>
                  </a:ext>
                </a:extLst>
              </a:tr>
              <a:tr h="72136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Global Mean Surface Temperature (GMST)</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 average of blended near-surface air temperature (land) and sea-surface temperature (ocean), expressed as anomaly from a baseline period.</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 aggregation of local intensive temperature over a macroscopic non-equilibrium system with no unique law-governed aggregator (arbitrary averaging operator among infinitely many possibilities).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1, 2, 3, 4, 5, 6, 7, 9, 10, 11, 12; Technical Summary; Summary for Policymakers</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extLst>
                  <a:ext uri="{0D108BD9-81ED-4DB2-BD59-A6C34878D82A}">
                    <a16:rowId xmlns:a16="http://schemas.microsoft.com/office/drawing/2014/main" val="10001"/>
                  </a:ext>
                </a:extLst>
              </a:tr>
              <a:tr h="5537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Global Surface Air Temperature (GSAT)</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Global-mean near-surface air temperature (2 m over land and sea ice, air temperature over ocean in models).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Same intensive-temperature averaging failure as GMST; models tune to reproduce it, inheriting the physically meaningless construct.</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1, 3, 4, 7; Technical Summary; Summary for Policymakers</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extLst>
                  <a:ext uri="{0D108BD9-81ED-4DB2-BD59-A6C34878D82A}">
                    <a16:rowId xmlns:a16="http://schemas.microsoft.com/office/drawing/2014/main" val="10002"/>
                  </a:ext>
                </a:extLst>
              </a:tr>
              <a:tr h="38608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Global Sea Surface Temperature (Global SST / mean SST)</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 average of sea-surface temperature (uppermost ocean layer).</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Intensive temperature averaged over non-equilibrium ocean surface; same non-additivity and arbitrary gridding/averaging as GMST/GSAT.</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 9 (primary); Chapters 2, 3, 4, 11</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extLst>
                  <a:ext uri="{0D108BD9-81ED-4DB2-BD59-A6C34878D82A}">
                    <a16:rowId xmlns:a16="http://schemas.microsoft.com/office/drawing/2014/main" val="10003"/>
                  </a:ext>
                </a:extLst>
              </a:tr>
              <a:tr h="5537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Emission Metrics (GWP, GTP, CGTP, GWP*, AGWP, AGTP)</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Family of metrics comparing climate effects of non-CO₂ gases to CO₂ via integrated forcing, endpoint temperature, or hybrid pulse/rate ratios.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All variants rely on the Bern-model multi-exponential IRF (permanent a₀ fraction + multiple timescales), falsified by bomb-¹⁴C single-exponential decay. Temperature variants additionally depend on physically meaningless ECS.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6, 7, 7 SM; Annex III; Technical Summary</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extLst>
                  <a:ext uri="{0D108BD9-81ED-4DB2-BD59-A6C34878D82A}">
                    <a16:rowId xmlns:a16="http://schemas.microsoft.com/office/drawing/2014/main" val="10004"/>
                  </a:ext>
                </a:extLst>
              </a:tr>
              <a:tr h="5537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Ocean Heat Content anomalies (OHC)</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Integrated change in ocean thermal energy content, computed as anomaly from a reference climatology.</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Intensive temperature anomalies averaged/interpolated over non-equilibrium volumes; untracked float trajectories, arbitrary positional assignment, dominant interpolation in unsampled regions, Eulerian–Lagrangian mismatch.</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2, 3, 5, 7, 9; Technical Summary</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extLst>
                  <a:ext uri="{0D108BD9-81ED-4DB2-BD59-A6C34878D82A}">
                    <a16:rowId xmlns:a16="http://schemas.microsoft.com/office/drawing/2014/main" val="10005"/>
                  </a:ext>
                </a:extLst>
              </a:tr>
              <a:tr h="4775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Earth Energy Imbalance (EEI)</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Net radiative imbalance at top-of-atmosphere (or derived from OHC change).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Inherits all OHC flaws; CERES TOA fluxes are “adjusted” via least-squares to match the invalid OHC-derived value (circularity).</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7, 9; Technical Summary; Summary for Policymakers</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extLst>
                  <a:ext uri="{0D108BD9-81ED-4DB2-BD59-A6C34878D82A}">
                    <a16:rowId xmlns:a16="http://schemas.microsoft.com/office/drawing/2014/main" val="10006"/>
                  </a:ext>
                </a:extLst>
              </a:tr>
              <a:tr h="5537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Equilibrium Climate Sensitivity (ECS)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Long-term global surface temperature change after doubling CO₂ once the system reaches equilibrium.</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Defined as GMST/GSAT change per CO₂ doubling; physically meaningless GMST/GSAT makes ECS physically meaningless by construction.</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4, 5, 7; Technical Summary; Summary for Policymakers</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extLst>
                  <a:ext uri="{0D108BD9-81ED-4DB2-BD59-A6C34878D82A}">
                    <a16:rowId xmlns:a16="http://schemas.microsoft.com/office/drawing/2014/main" val="10007"/>
                  </a:ext>
                </a:extLst>
              </a:tr>
              <a:tr h="38608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Transient Climate Response (TCR)</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 surface temperature change at the time of CO₂ doubling under 1 % yr⁻¹ increase.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Depends on physically meaningless GMST/GSAT and Bern-model IRF in transient simulations.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4, 5, 7; Technical Summary</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extLst>
                  <a:ext uri="{0D108BD9-81ED-4DB2-BD59-A6C34878D82A}">
                    <a16:rowId xmlns:a16="http://schemas.microsoft.com/office/drawing/2014/main" val="10008"/>
                  </a:ext>
                </a:extLst>
              </a:tr>
              <a:tr h="4775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Transient Climate Response to Cumulative Emissions (TCRE)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 temperature change per 1000 GtC of cumulative CO₂ emissions.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Linear relationship based on physically meaningless GMST/GSAT + invalid Bern-model CO₂ response.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5, 7; Technical Summary; Summary for Policymakers</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extLst>
                  <a:ext uri="{0D108BD9-81ED-4DB2-BD59-A6C34878D82A}">
                    <a16:rowId xmlns:a16="http://schemas.microsoft.com/office/drawing/2014/main" val="10009"/>
                  </a:ext>
                </a:extLst>
              </a:tr>
              <a:tr h="4775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Remaining Carbon Budgets</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Cumulative CO₂ emissions still allowable to stay below a given warming limit.</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Directly derived from physically meaningless TCRE + physically meaningless GMST/GSAT and Bern-model CO₂ persistence.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5, 7; Technical Summary; Summary for Policymakers</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A2D50"/>
                    </a:solidFill>
                  </a:tcPr>
                </a:tc>
                <a:extLst>
                  <a:ext uri="{0D108BD9-81ED-4DB2-BD59-A6C34878D82A}">
                    <a16:rowId xmlns:a16="http://schemas.microsoft.com/office/drawing/2014/main" val="10010"/>
                  </a:ext>
                </a:extLst>
              </a:tr>
              <a:tr h="553723">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Effective Radiative Forcing (ERF) / Global Radiative Forcing</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Net change in downward radiative flux at top-of-atmosphere after rapid adjustments (excluding surface-temperature response).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Global-mean scalar of intensive radiative effects over non-equilibrium system; computed via models tuned to physically meaningless GMST and using Bern-model CO₂ reference.</a:t>
                      </a:r>
                      <a:endParaRPr lang="en-US" sz="1100">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tc>
                  <a:txBody>
                    <a:bodyPr/>
                    <a:lstStyle/>
                    <a:p>
                      <a:pPr marL="0" indent="0" algn="l">
                        <a:buNone/>
                      </a:pPr>
                      <a:r>
                        <a:rPr lang="en-US" sz="1100">
                          <a:solidFill>
                            <a:srgbClr val="C8D4E2"/>
                          </a:solidFill>
                          <a:latin typeface="Calibri" pitchFamily="34" charset="0"/>
                          <a:ea typeface="Calibri" pitchFamily="34" charset="-122"/>
                          <a:cs typeface="Calibri" pitchFamily="34" charset="-120"/>
                        </a:rPr>
                        <a:t>Chapters 6, 7; Annex III; Technical Summary</a:t>
                      </a:r>
                      <a:endParaRPr lang="en-US" sz="1100">
                        <a:solidFill>
                          <a:srgbClr val="C8D4E2"/>
                        </a:solidFill>
                        <a:latin typeface="Calibri" charset="0"/>
                        <a:ea typeface="Calibri" charset="0"/>
                        <a:cs typeface="Calibri" charset="0"/>
                      </a:endParaRPr>
                    </a:p>
                  </a:txBody>
                  <a:tcPr marL="50800" marR="50800" marT="25401" marB="25401">
                    <a:lnL w="6350" cap="flat" cmpd="sng" algn="ctr">
                      <a:solidFill>
                        <a:srgbClr val="2A3F65"/>
                      </a:solidFill>
                      <a:prstDash val="solid"/>
                      <a:round/>
                      <a:headEnd type="none" w="med" len="med"/>
                      <a:tailEnd type="none" w="med" len="med"/>
                    </a:lnL>
                    <a:lnR w="6350" cap="flat" cmpd="sng" algn="ctr">
                      <a:solidFill>
                        <a:srgbClr val="2A3F65"/>
                      </a:solidFill>
                      <a:prstDash val="solid"/>
                      <a:round/>
                      <a:headEnd type="none" w="med" len="med"/>
                      <a:tailEnd type="none" w="med" len="med"/>
                    </a:lnR>
                    <a:lnT w="6350" cap="flat" cmpd="sng" algn="ctr">
                      <a:solidFill>
                        <a:srgbClr val="2A3F65"/>
                      </a:solidFill>
                      <a:prstDash val="solid"/>
                      <a:round/>
                      <a:headEnd type="none" w="med" len="med"/>
                      <a:tailEnd type="none" w="med" len="med"/>
                    </a:lnT>
                    <a:lnB w="6350" cap="flat" cmpd="sng" algn="ctr">
                      <a:solidFill>
                        <a:srgbClr val="2A3F65"/>
                      </a:solidFill>
                      <a:prstDash val="solid"/>
                      <a:round/>
                      <a:headEnd type="none" w="med" len="med"/>
                      <a:tailEnd type="none" w="med" len="med"/>
                    </a:lnB>
                    <a:solidFill>
                      <a:srgbClr val="162440"/>
                    </a:solidFill>
                  </a:tcPr>
                </a:tc>
                <a:extLst>
                  <a:ext uri="{0D108BD9-81ED-4DB2-BD59-A6C34878D82A}">
                    <a16:rowId xmlns:a16="http://schemas.microsoft.com/office/drawing/2014/main" val="10011"/>
                  </a:ext>
                </a:extLst>
              </a:tr>
            </a:tbl>
          </a:graphicData>
        </a:graphic>
      </p:graphicFrame>
      <p:sp>
        <p:nvSpPr>
          <p:cNvPr id="6" name="Text 0">
            <a:extLst>
              <a:ext uri="{FF2B5EF4-FFF2-40B4-BE49-F238E27FC236}">
                <a16:creationId xmlns:a16="http://schemas.microsoft.com/office/drawing/2014/main" id="{64275696-0C41-7639-5F0B-7F1AB3206816}"/>
              </a:ext>
            </a:extLst>
          </p:cNvPr>
          <p:cNvSpPr/>
          <p:nvPr/>
        </p:nvSpPr>
        <p:spPr>
          <a:xfrm>
            <a:off x="322168" y="2486622"/>
            <a:ext cx="11521440" cy="2266538"/>
          </a:xfrm>
          <a:prstGeom prst="rect">
            <a:avLst/>
          </a:prstGeom>
          <a:solidFill>
            <a:srgbClr val="215F9A"/>
          </a:solidFill>
          <a:ln w="158750">
            <a:solidFill>
              <a:srgbClr val="E95039"/>
            </a:solidFill>
          </a:ln>
        </p:spPr>
        <p:txBody>
          <a:bodyPr wrap="square" lIns="0" tIns="0" rIns="0" bIns="0" rtlCol="0" anchor="ctr"/>
          <a:lstStyle/>
          <a:p>
            <a:pPr algn="ctr"/>
            <a:r>
              <a:rPr lang="en-US" sz="6000" b="1" u="sng" dirty="0">
                <a:solidFill>
                  <a:srgbClr val="FFFF00"/>
                </a:solidFill>
                <a:latin typeface="Georgia" pitchFamily="34" charset="0"/>
                <a:ea typeface="Georgia" pitchFamily="34" charset="-122"/>
                <a:cs typeface="Georgia" pitchFamily="34" charset="-120"/>
              </a:rPr>
              <a:t>Every</a:t>
            </a:r>
            <a:r>
              <a:rPr lang="en-US" sz="6000" b="1" dirty="0">
                <a:solidFill>
                  <a:srgbClr val="FFFF00"/>
                </a:solidFill>
                <a:latin typeface="Georgia" pitchFamily="34" charset="0"/>
                <a:ea typeface="Georgia" pitchFamily="34" charset="-122"/>
                <a:cs typeface="Georgia" pitchFamily="34" charset="-120"/>
              </a:rPr>
              <a:t> IPCC Climate Metric </a:t>
            </a:r>
          </a:p>
          <a:p>
            <a:pPr algn="ctr"/>
            <a:r>
              <a:rPr lang="en-US" sz="6000" b="1" dirty="0">
                <a:solidFill>
                  <a:srgbClr val="FFFF00"/>
                </a:solidFill>
                <a:latin typeface="Georgia" pitchFamily="34" charset="0"/>
                <a:ea typeface="Georgia" pitchFamily="34" charset="-122"/>
                <a:cs typeface="Georgia" pitchFamily="34" charset="-120"/>
              </a:rPr>
              <a:t>is Physically Meaningless</a:t>
            </a:r>
            <a:endParaRPr lang="en-US" sz="60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9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0" y="280000"/>
            <a:ext cx="12192000" cy="900000"/>
          </a:xfrm>
        </p:spPr>
        <p:txBody>
          <a:bodyPr anchor="ctr">
            <a:normAutofit/>
          </a:bodyPr>
          <a:lstStyle/>
          <a:p>
            <a:pPr algn="ctr"/>
            <a:r>
              <a:rPr lang="en-US" sz="5400" b="1" dirty="0">
                <a:solidFill>
                  <a:schemeClr val="bg1"/>
                </a:solidFill>
              </a:rPr>
              <a:t>Telephone numbers</a:t>
            </a:r>
          </a:p>
        </p:txBody>
      </p:sp>
      <p:sp>
        <p:nvSpPr>
          <p:cNvPr id="3" name="PhoneBlock"/>
          <p:cNvSpPr txBox="1"/>
          <p:nvPr/>
        </p:nvSpPr>
        <p:spPr>
          <a:xfrm>
            <a:off x="2200000" y="1400000"/>
            <a:ext cx="7792000" cy="2000000"/>
          </a:xfrm>
          <a:prstGeom prst="rect">
            <a:avLst/>
          </a:prstGeom>
          <a:noFill/>
        </p:spPr>
        <p:txBody>
          <a:bodyPr wrap="square" anchor="ctr"/>
          <a:lstStyle/>
          <a:p>
            <a:pPr algn="l">
              <a:lnSpc>
                <a:spcPct val="80000"/>
              </a:lnSpc>
            </a:pPr>
            <a:r>
              <a:rPr lang="en-US" sz="3000" b="0" dirty="0">
                <a:solidFill>
                  <a:srgbClr val="B0B8C8"/>
                </a:solidFill>
                <a:latin typeface="Consolas" panose="020B0609020204030204" pitchFamily="49" charset="0"/>
                <a:cs typeface="Consolas" panose="020B0609020204030204" pitchFamily="49" charset="0"/>
              </a:rPr>
              <a:t>  Boston:     </a:t>
            </a:r>
            <a:r>
              <a:rPr lang="en-US" sz="3000" b="1" dirty="0">
                <a:solidFill>
                  <a:schemeClr val="accent6">
                    <a:lumMod val="40000"/>
                    <a:lumOff val="60000"/>
                  </a:schemeClr>
                </a:solidFill>
                <a:latin typeface="Consolas" panose="020B0609020204030204" pitchFamily="49" charset="0"/>
                <a:cs typeface="Consolas" panose="020B0609020204030204" pitchFamily="49" charset="0"/>
              </a:rPr>
              <a:t>+1-617-555-2847</a:t>
            </a:r>
          </a:p>
          <a:p>
            <a:pPr algn="l">
              <a:lnSpc>
                <a:spcPct val="80000"/>
              </a:lnSpc>
            </a:pPr>
            <a:r>
              <a:rPr lang="en-US" sz="3000" b="0" dirty="0">
                <a:solidFill>
                  <a:srgbClr val="B0B8C8"/>
                </a:solidFill>
                <a:latin typeface="Consolas" panose="020B0609020204030204" pitchFamily="49" charset="0"/>
                <a:cs typeface="Consolas" panose="020B0609020204030204" pitchFamily="49" charset="0"/>
              </a:rPr>
              <a:t>  Halle:     </a:t>
            </a:r>
            <a:r>
              <a:rPr lang="en-US" sz="3000" b="1" dirty="0">
                <a:solidFill>
                  <a:schemeClr val="accent6">
                    <a:lumMod val="40000"/>
                    <a:lumOff val="60000"/>
                  </a:schemeClr>
                </a:solidFill>
                <a:latin typeface="Consolas" panose="020B0609020204030204" pitchFamily="49" charset="0"/>
                <a:cs typeface="Consolas" panose="020B0609020204030204" pitchFamily="49" charset="0"/>
              </a:rPr>
              <a:t>+49-345-115</a:t>
            </a:r>
          </a:p>
          <a:p>
            <a:pPr>
              <a:lnSpc>
                <a:spcPct val="80000"/>
              </a:lnSpc>
            </a:pPr>
            <a:r>
              <a:rPr lang="en-US" sz="3000" b="0" dirty="0">
                <a:solidFill>
                  <a:srgbClr val="FF9933"/>
                </a:solidFill>
                <a:latin typeface="Consolas" panose="020B0609020204030204" pitchFamily="49" charset="0"/>
                <a:cs typeface="Consolas" panose="020B0609020204030204" pitchFamily="49" charset="0"/>
              </a:rPr>
              <a:t>  </a:t>
            </a:r>
            <a:r>
              <a:rPr lang="en-US" sz="3000" dirty="0">
                <a:solidFill>
                  <a:srgbClr val="FF9933"/>
                </a:solidFill>
                <a:latin typeface="Consolas" panose="020B0609020204030204" pitchFamily="49" charset="0"/>
                <a:cs typeface="Consolas" panose="020B0609020204030204" pitchFamily="49" charset="0"/>
              </a:rPr>
              <a:t>————————————————————————————</a:t>
            </a:r>
            <a:endParaRPr lang="en-US" sz="3000" b="0" dirty="0">
              <a:solidFill>
                <a:srgbClr val="FF9933"/>
              </a:solidFill>
              <a:latin typeface="Consolas" panose="020B0609020204030204" pitchFamily="49" charset="0"/>
              <a:cs typeface="Consolas" panose="020B0609020204030204" pitchFamily="49" charset="0"/>
            </a:endParaRPr>
          </a:p>
          <a:p>
            <a:pPr algn="l">
              <a:lnSpc>
                <a:spcPct val="80000"/>
              </a:lnSpc>
            </a:pPr>
            <a:r>
              <a:rPr lang="en-US" sz="3000" b="0" dirty="0">
                <a:solidFill>
                  <a:srgbClr val="B0B8C8"/>
                </a:solidFill>
                <a:latin typeface="Consolas" panose="020B0609020204030204" pitchFamily="49" charset="0"/>
                <a:cs typeface="Consolas" panose="020B0609020204030204" pitchFamily="49" charset="0"/>
              </a:rPr>
              <a:t>  Average:    </a:t>
            </a:r>
            <a:r>
              <a:rPr lang="en-US" sz="4000" b="1" dirty="0">
                <a:solidFill>
                  <a:schemeClr val="accent6">
                    <a:lumMod val="40000"/>
                    <a:lumOff val="60000"/>
                  </a:schemeClr>
                </a:solidFill>
                <a:latin typeface="Consolas" panose="020B0609020204030204" pitchFamily="49" charset="0"/>
                <a:cs typeface="Consolas" panose="020B0609020204030204" pitchFamily="49" charset="0"/>
              </a:rPr>
              <a:t>???-???-????</a:t>
            </a:r>
            <a:endParaRPr lang="en-US" sz="3000" b="1" dirty="0">
              <a:solidFill>
                <a:schemeClr val="accent6">
                  <a:lumMod val="40000"/>
                  <a:lumOff val="60000"/>
                </a:schemeClr>
              </a:solidFill>
              <a:latin typeface="Consolas" panose="020B0609020204030204" pitchFamily="49" charset="0"/>
              <a:cs typeface="Consolas" panose="020B0609020204030204" pitchFamily="49" charset="0"/>
            </a:endParaRPr>
          </a:p>
          <a:p>
            <a:pPr>
              <a:lnSpc>
                <a:spcPct val="80000"/>
              </a:lnSpc>
            </a:pPr>
            <a:r>
              <a:rPr lang="en-US" sz="3000" dirty="0">
                <a:solidFill>
                  <a:srgbClr val="FF9933"/>
                </a:solidFill>
                <a:latin typeface="Consolas" panose="020B0609020204030204" pitchFamily="49" charset="0"/>
                <a:cs typeface="Consolas" panose="020B0609020204030204" pitchFamily="49" charset="0"/>
              </a:rPr>
              <a:t>  ————————————————————————————</a:t>
            </a:r>
            <a:endParaRPr lang="en-US" sz="3000" b="1" dirty="0">
              <a:solidFill>
                <a:srgbClr val="FF9933"/>
              </a:solidFill>
              <a:latin typeface="Consolas" panose="020B0609020204030204" pitchFamily="49" charset="0"/>
              <a:cs typeface="Consolas" panose="020B0609020204030204" pitchFamily="49" charset="0"/>
            </a:endParaRPr>
          </a:p>
        </p:txBody>
      </p:sp>
      <p:sp>
        <p:nvSpPr>
          <p:cNvPr id="4" name="Questions"/>
          <p:cNvSpPr txBox="1"/>
          <p:nvPr/>
        </p:nvSpPr>
        <p:spPr>
          <a:xfrm>
            <a:off x="838209" y="3550000"/>
            <a:ext cx="10515600" cy="2100000"/>
          </a:xfrm>
          <a:prstGeom prst="rect">
            <a:avLst/>
          </a:prstGeom>
          <a:noFill/>
        </p:spPr>
        <p:txBody>
          <a:bodyPr wrap="square" anchor="ctr"/>
          <a:lstStyle/>
          <a:p>
            <a:pPr algn="ctr">
              <a:lnSpc>
                <a:spcPct val="120000"/>
              </a:lnSpc>
              <a:spcBef>
                <a:spcPts val="400"/>
              </a:spcBef>
            </a:pPr>
            <a:r>
              <a:rPr lang="en-US" sz="4000" b="1" dirty="0">
                <a:solidFill>
                  <a:srgbClr val="FFFF00"/>
                </a:solidFill>
              </a:rPr>
              <a:t>1. Whose phone number is it?</a:t>
            </a:r>
          </a:p>
          <a:p>
            <a:pPr algn="ctr">
              <a:lnSpc>
                <a:spcPct val="120000"/>
              </a:lnSpc>
              <a:spcBef>
                <a:spcPts val="600"/>
              </a:spcBef>
            </a:pPr>
            <a:r>
              <a:rPr lang="en-US" sz="4000" b="1" dirty="0">
                <a:solidFill>
                  <a:srgbClr val="FFFF00"/>
                </a:solidFill>
              </a:rPr>
              <a:t>2. Is it a phone number?</a:t>
            </a:r>
          </a:p>
          <a:p>
            <a:pPr algn="ctr">
              <a:lnSpc>
                <a:spcPct val="120000"/>
              </a:lnSpc>
              <a:spcBef>
                <a:spcPts val="600"/>
              </a:spcBef>
            </a:pPr>
            <a:r>
              <a:rPr lang="en-US" sz="4000" b="1" dirty="0">
                <a:solidFill>
                  <a:srgbClr val="FFFF00"/>
                </a:solidFill>
              </a:rPr>
              <a:t>3. Does it mean anything at all?</a:t>
            </a:r>
          </a:p>
        </p:txBody>
      </p:sp>
      <p:sp>
        <p:nvSpPr>
          <p:cNvPr id="5" name="BottomStrip"/>
          <p:cNvSpPr/>
          <p:nvPr/>
        </p:nvSpPr>
        <p:spPr>
          <a:xfrm>
            <a:off x="0" y="6100000"/>
            <a:ext cx="12192000" cy="758000"/>
          </a:xfrm>
          <a:prstGeom prst="rect">
            <a:avLst/>
          </a:prstGeom>
          <a:solidFill>
            <a:srgbClr val="FF9933"/>
          </a:solidFill>
        </p:spPr>
        <p:txBody>
          <a:bodyPr wrap="square" anchor="ctr"/>
          <a:lstStyle/>
          <a:p>
            <a:pPr algn="ctr"/>
            <a:r>
              <a:rPr lang="en-US" sz="2800" b="1" i="1" dirty="0">
                <a:solidFill>
                  <a:srgbClr val="FFFFFF"/>
                </a:solidFill>
              </a:rPr>
              <a:t>Same three questions re “global temperature”?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8E21C-1D37-8A5E-ABE8-9EBB65B8ECCE}"/>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7A186379-52ED-FD5B-9A16-4B1B915640FA}"/>
              </a:ext>
            </a:extLst>
          </p:cNvPr>
          <p:cNvPicPr>
            <a:picLocks noChangeAspect="1"/>
          </p:cNvPicPr>
          <p:nvPr/>
        </p:nvPicPr>
        <p:blipFill>
          <a:blip r:embed="rId3"/>
          <a:stretch>
            <a:fillRect/>
          </a:stretch>
        </p:blipFill>
        <p:spPr>
          <a:xfrm>
            <a:off x="1813851" y="804102"/>
            <a:ext cx="5607589" cy="5512524"/>
          </a:xfrm>
          <a:prstGeom prst="rect">
            <a:avLst/>
          </a:prstGeom>
        </p:spPr>
      </p:pic>
      <p:sp>
        <p:nvSpPr>
          <p:cNvPr id="3" name="TextBox 2">
            <a:extLst>
              <a:ext uri="{FF2B5EF4-FFF2-40B4-BE49-F238E27FC236}">
                <a16:creationId xmlns:a16="http://schemas.microsoft.com/office/drawing/2014/main" id="{53734BDE-8B47-CE02-26DF-CACE865EA417}"/>
              </a:ext>
            </a:extLst>
          </p:cNvPr>
          <p:cNvSpPr txBox="1"/>
          <p:nvPr/>
        </p:nvSpPr>
        <p:spPr>
          <a:xfrm>
            <a:off x="3692803" y="3144395"/>
            <a:ext cx="1923068" cy="646331"/>
          </a:xfrm>
          <a:prstGeom prst="rect">
            <a:avLst/>
          </a:prstGeom>
          <a:noFill/>
        </p:spPr>
        <p:txBody>
          <a:bodyPr wrap="square" rtlCol="0">
            <a:spAutoFit/>
          </a:bodyPr>
          <a:lstStyle/>
          <a:p>
            <a:pPr algn="ctr"/>
            <a:r>
              <a:rPr lang="en-US" sz="3600">
                <a:solidFill>
                  <a:schemeClr val="bg1"/>
                </a:solidFill>
                <a:latin typeface="Baloo Bhaijaan" panose="03080902040302020200" pitchFamily="66" charset="-78"/>
                <a:cs typeface="Baloo Bhaijaan" panose="03080902040302020200" pitchFamily="66" charset="-78"/>
              </a:rPr>
              <a:t>[EMPTY]</a:t>
            </a:r>
            <a:endParaRPr lang="en-US" sz="3600">
              <a:solidFill>
                <a:schemeClr val="bg1"/>
              </a:solidFill>
            </a:endParaRPr>
          </a:p>
        </p:txBody>
      </p:sp>
      <p:sp>
        <p:nvSpPr>
          <p:cNvPr id="6" name="Shape 3">
            <a:extLst>
              <a:ext uri="{FF2B5EF4-FFF2-40B4-BE49-F238E27FC236}">
                <a16:creationId xmlns:a16="http://schemas.microsoft.com/office/drawing/2014/main" id="{97958021-6AD4-F971-7B8F-C5C47C3BA321}"/>
              </a:ext>
            </a:extLst>
          </p:cNvPr>
          <p:cNvSpPr/>
          <p:nvPr/>
        </p:nvSpPr>
        <p:spPr>
          <a:xfrm>
            <a:off x="7994485" y="1280161"/>
            <a:ext cx="417399" cy="243840"/>
          </a:xfrm>
          <a:prstGeom prst="rect">
            <a:avLst/>
          </a:prstGeom>
          <a:solidFill>
            <a:srgbClr val="FDE97A"/>
          </a:solidFill>
          <a:ln w="12700">
            <a:solidFill>
              <a:srgbClr val="D4A017"/>
            </a:solidFill>
            <a:prstDash val="solid"/>
          </a:ln>
        </p:spPr>
        <p:txBody>
          <a:bodyPr/>
          <a:lstStyle/>
          <a:p>
            <a:endParaRPr lang="en-US" sz="1351"/>
          </a:p>
        </p:txBody>
      </p:sp>
      <p:sp>
        <p:nvSpPr>
          <p:cNvPr id="7" name="Text 4">
            <a:extLst>
              <a:ext uri="{FF2B5EF4-FFF2-40B4-BE49-F238E27FC236}">
                <a16:creationId xmlns:a16="http://schemas.microsoft.com/office/drawing/2014/main" id="{BD5B1948-F82B-98F0-356C-AC56FD1516CD}"/>
              </a:ext>
            </a:extLst>
          </p:cNvPr>
          <p:cNvSpPr/>
          <p:nvPr/>
        </p:nvSpPr>
        <p:spPr>
          <a:xfrm>
            <a:off x="8620579" y="12432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1. GMST</a:t>
            </a:r>
            <a:endParaRPr lang="en-US" sz="1867"/>
          </a:p>
          <a:p>
            <a:r>
              <a:rPr lang="en-US" sz="1600">
                <a:solidFill>
                  <a:schemeClr val="bg1"/>
                </a:solidFill>
                <a:latin typeface="Calibri" pitchFamily="34" charset="0"/>
                <a:ea typeface="Calibri" pitchFamily="34" charset="-122"/>
                <a:cs typeface="Calibri" pitchFamily="34" charset="-120"/>
              </a:rPr>
              <a:t>Global Mean Surface Temperature</a:t>
            </a:r>
          </a:p>
          <a:p>
            <a:r>
              <a:rPr lang="en-US" sz="1600" b="1">
                <a:solidFill>
                  <a:srgbClr val="A8B4CC"/>
                </a:solidFill>
                <a:latin typeface="Calibri" pitchFamily="34" charset="0"/>
                <a:ea typeface="Calibri" pitchFamily="34" charset="-122"/>
                <a:cs typeface="Calibri" pitchFamily="34" charset="-120"/>
              </a:rPr>
              <a:t>Physically Meaningless</a:t>
            </a:r>
            <a:endParaRPr lang="en-US" sz="1351" b="1"/>
          </a:p>
        </p:txBody>
      </p:sp>
      <p:sp>
        <p:nvSpPr>
          <p:cNvPr id="9" name="Shape 6">
            <a:extLst>
              <a:ext uri="{FF2B5EF4-FFF2-40B4-BE49-F238E27FC236}">
                <a16:creationId xmlns:a16="http://schemas.microsoft.com/office/drawing/2014/main" id="{583C6F4C-C7AC-A011-9F1B-8F851BC44B27}"/>
              </a:ext>
            </a:extLst>
          </p:cNvPr>
          <p:cNvSpPr/>
          <p:nvPr/>
        </p:nvSpPr>
        <p:spPr>
          <a:xfrm>
            <a:off x="7994485" y="2194561"/>
            <a:ext cx="417399" cy="243840"/>
          </a:xfrm>
          <a:prstGeom prst="rect">
            <a:avLst/>
          </a:prstGeom>
          <a:solidFill>
            <a:srgbClr val="DB0D21"/>
          </a:solidFill>
          <a:ln w="12700">
            <a:solidFill>
              <a:srgbClr val="C0392B"/>
            </a:solidFill>
            <a:prstDash val="solid"/>
          </a:ln>
        </p:spPr>
        <p:txBody>
          <a:bodyPr/>
          <a:lstStyle/>
          <a:p>
            <a:endParaRPr lang="en-US" sz="1351"/>
          </a:p>
        </p:txBody>
      </p:sp>
      <p:sp>
        <p:nvSpPr>
          <p:cNvPr id="10" name="Text 7">
            <a:extLst>
              <a:ext uri="{FF2B5EF4-FFF2-40B4-BE49-F238E27FC236}">
                <a16:creationId xmlns:a16="http://schemas.microsoft.com/office/drawing/2014/main" id="{47B8073B-1346-7516-982B-EEBD6D5C2B95}"/>
              </a:ext>
            </a:extLst>
          </p:cNvPr>
          <p:cNvSpPr/>
          <p:nvPr/>
        </p:nvSpPr>
        <p:spPr>
          <a:xfrm>
            <a:off x="8620579" y="21576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2. CMIP</a:t>
            </a:r>
            <a:endParaRPr lang="en-US" sz="1867"/>
          </a:p>
          <a:p>
            <a:r>
              <a:rPr lang="en-US" sz="1600">
                <a:solidFill>
                  <a:schemeClr val="bg1"/>
                </a:solidFill>
                <a:latin typeface="Calibri" pitchFamily="34" charset="0"/>
                <a:ea typeface="Calibri" pitchFamily="34" charset="-122"/>
                <a:cs typeface="Calibri" pitchFamily="34" charset="-120"/>
              </a:rPr>
              <a:t>Coupled Model Intercomparison Project</a:t>
            </a:r>
          </a:p>
          <a:p>
            <a:r>
              <a:rPr lang="en-US" sz="1600" b="1">
                <a:solidFill>
                  <a:srgbClr val="A8B4CC"/>
                </a:solidFill>
                <a:latin typeface="Calibri" pitchFamily="34" charset="0"/>
                <a:ea typeface="Calibri" pitchFamily="34" charset="-122"/>
                <a:cs typeface="Calibri" pitchFamily="34" charset="-120"/>
              </a:rPr>
              <a:t>Tuned to match GMST</a:t>
            </a:r>
            <a:endParaRPr lang="en-US" sz="1351" b="1"/>
          </a:p>
        </p:txBody>
      </p:sp>
      <p:sp>
        <p:nvSpPr>
          <p:cNvPr id="12" name="Shape 9">
            <a:extLst>
              <a:ext uri="{FF2B5EF4-FFF2-40B4-BE49-F238E27FC236}">
                <a16:creationId xmlns:a16="http://schemas.microsoft.com/office/drawing/2014/main" id="{7025D2F8-1DC1-22CF-4B58-3FF17B7C3786}"/>
              </a:ext>
            </a:extLst>
          </p:cNvPr>
          <p:cNvSpPr/>
          <p:nvPr/>
        </p:nvSpPr>
        <p:spPr>
          <a:xfrm>
            <a:off x="7994485" y="3108961"/>
            <a:ext cx="417399" cy="243840"/>
          </a:xfrm>
          <a:prstGeom prst="rect">
            <a:avLst/>
          </a:prstGeom>
          <a:solidFill>
            <a:srgbClr val="932FA2"/>
          </a:solidFill>
          <a:ln w="12700">
            <a:solidFill>
              <a:srgbClr val="8E44AD"/>
            </a:solidFill>
            <a:prstDash val="solid"/>
          </a:ln>
        </p:spPr>
        <p:txBody>
          <a:bodyPr/>
          <a:lstStyle/>
          <a:p>
            <a:endParaRPr lang="en-US" sz="1351"/>
          </a:p>
        </p:txBody>
      </p:sp>
      <p:sp>
        <p:nvSpPr>
          <p:cNvPr id="13" name="Text 10">
            <a:extLst>
              <a:ext uri="{FF2B5EF4-FFF2-40B4-BE49-F238E27FC236}">
                <a16:creationId xmlns:a16="http://schemas.microsoft.com/office/drawing/2014/main" id="{E27B2536-3007-F492-5B10-758908866E77}"/>
              </a:ext>
            </a:extLst>
          </p:cNvPr>
          <p:cNvSpPr/>
          <p:nvPr/>
        </p:nvSpPr>
        <p:spPr>
          <a:xfrm>
            <a:off x="8620579" y="30720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3. OHC</a:t>
            </a:r>
            <a:endParaRPr lang="en-US" sz="1867"/>
          </a:p>
          <a:p>
            <a:r>
              <a:rPr lang="en-US" sz="1600">
                <a:solidFill>
                  <a:schemeClr val="bg1"/>
                </a:solidFill>
                <a:latin typeface="Calibri" pitchFamily="34" charset="0"/>
                <a:ea typeface="Calibri" pitchFamily="34" charset="-122"/>
                <a:cs typeface="Calibri" pitchFamily="34" charset="-120"/>
              </a:rPr>
              <a:t>Ocean Heat Content</a:t>
            </a:r>
          </a:p>
          <a:p>
            <a:r>
              <a:rPr lang="en-US" sz="1600" b="1">
                <a:solidFill>
                  <a:srgbClr val="A8B4CC"/>
                </a:solidFill>
                <a:latin typeface="Calibri" pitchFamily="34" charset="0"/>
                <a:cs typeface="Calibri" pitchFamily="34" charset="-120"/>
              </a:rPr>
              <a:t>Meaningless Calculation</a:t>
            </a:r>
            <a:endParaRPr lang="en-US" sz="1351" b="1"/>
          </a:p>
        </p:txBody>
      </p:sp>
      <p:sp>
        <p:nvSpPr>
          <p:cNvPr id="15" name="Shape 12">
            <a:extLst>
              <a:ext uri="{FF2B5EF4-FFF2-40B4-BE49-F238E27FC236}">
                <a16:creationId xmlns:a16="http://schemas.microsoft.com/office/drawing/2014/main" id="{AB250602-29F1-964F-EC40-02C3CCC058B1}"/>
              </a:ext>
            </a:extLst>
          </p:cNvPr>
          <p:cNvSpPr/>
          <p:nvPr/>
        </p:nvSpPr>
        <p:spPr>
          <a:xfrm>
            <a:off x="7994485" y="4023361"/>
            <a:ext cx="417399" cy="243840"/>
          </a:xfrm>
          <a:prstGeom prst="rect">
            <a:avLst/>
          </a:prstGeom>
          <a:solidFill>
            <a:srgbClr val="1CC7E9"/>
          </a:solidFill>
          <a:ln w="12700">
            <a:solidFill>
              <a:srgbClr val="2980B9"/>
            </a:solidFill>
            <a:prstDash val="solid"/>
          </a:ln>
        </p:spPr>
        <p:txBody>
          <a:bodyPr/>
          <a:lstStyle/>
          <a:p>
            <a:endParaRPr lang="en-US" sz="1351"/>
          </a:p>
        </p:txBody>
      </p:sp>
      <p:sp>
        <p:nvSpPr>
          <p:cNvPr id="16" name="Text 13">
            <a:extLst>
              <a:ext uri="{FF2B5EF4-FFF2-40B4-BE49-F238E27FC236}">
                <a16:creationId xmlns:a16="http://schemas.microsoft.com/office/drawing/2014/main" id="{4EC60D65-C58D-4AF0-563B-F1CADB5B20BA}"/>
              </a:ext>
            </a:extLst>
          </p:cNvPr>
          <p:cNvSpPr/>
          <p:nvPr/>
        </p:nvSpPr>
        <p:spPr>
          <a:xfrm>
            <a:off x="8620579" y="39864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4. EEI</a:t>
            </a:r>
            <a:endParaRPr lang="en-US" sz="1867"/>
          </a:p>
          <a:p>
            <a:r>
              <a:rPr lang="en-US" sz="1600">
                <a:solidFill>
                  <a:schemeClr val="bg1"/>
                </a:solidFill>
                <a:latin typeface="Calibri" pitchFamily="34" charset="0"/>
                <a:ea typeface="Calibri" pitchFamily="34" charset="-122"/>
                <a:cs typeface="Calibri" pitchFamily="34" charset="-120"/>
              </a:rPr>
              <a:t>Earth’s Energy Imbalance</a:t>
            </a:r>
          </a:p>
          <a:p>
            <a:r>
              <a:rPr lang="en-US" sz="1600" b="1">
                <a:solidFill>
                  <a:srgbClr val="A8B4CC"/>
                </a:solidFill>
                <a:latin typeface="Calibri" pitchFamily="34" charset="0"/>
                <a:ea typeface="Calibri" pitchFamily="34" charset="-122"/>
                <a:cs typeface="Calibri" pitchFamily="34" charset="-120"/>
              </a:rPr>
              <a:t>“Constrained” by OHC</a:t>
            </a:r>
            <a:endParaRPr lang="en-US" sz="1351" b="1"/>
          </a:p>
        </p:txBody>
      </p:sp>
      <p:sp>
        <p:nvSpPr>
          <p:cNvPr id="18" name="Shape 15">
            <a:extLst>
              <a:ext uri="{FF2B5EF4-FFF2-40B4-BE49-F238E27FC236}">
                <a16:creationId xmlns:a16="http://schemas.microsoft.com/office/drawing/2014/main" id="{F8242C45-6AB4-34AA-868F-AC5D39C35FA0}"/>
              </a:ext>
            </a:extLst>
          </p:cNvPr>
          <p:cNvSpPr/>
          <p:nvPr/>
        </p:nvSpPr>
        <p:spPr>
          <a:xfrm>
            <a:off x="7994485" y="4937761"/>
            <a:ext cx="417399" cy="243840"/>
          </a:xfrm>
          <a:prstGeom prst="rect">
            <a:avLst/>
          </a:prstGeom>
          <a:solidFill>
            <a:srgbClr val="48C861"/>
          </a:solidFill>
          <a:ln w="12700">
            <a:solidFill>
              <a:srgbClr val="27AE60"/>
            </a:solidFill>
            <a:prstDash val="solid"/>
          </a:ln>
        </p:spPr>
        <p:txBody>
          <a:bodyPr/>
          <a:lstStyle/>
          <a:p>
            <a:endParaRPr lang="en-US" sz="1351"/>
          </a:p>
        </p:txBody>
      </p:sp>
      <p:sp>
        <p:nvSpPr>
          <p:cNvPr id="19" name="Text 16">
            <a:extLst>
              <a:ext uri="{FF2B5EF4-FFF2-40B4-BE49-F238E27FC236}">
                <a16:creationId xmlns:a16="http://schemas.microsoft.com/office/drawing/2014/main" id="{9725F479-CF0F-456B-AC54-6712C16C17D6}"/>
              </a:ext>
            </a:extLst>
          </p:cNvPr>
          <p:cNvSpPr/>
          <p:nvPr/>
        </p:nvSpPr>
        <p:spPr>
          <a:xfrm>
            <a:off x="8620579" y="4900807"/>
            <a:ext cx="3339196" cy="892516"/>
          </a:xfrm>
          <a:prstGeom prst="rect">
            <a:avLst/>
          </a:prstGeom>
          <a:noFill/>
          <a:ln/>
        </p:spPr>
        <p:txBody>
          <a:bodyPr wrap="square" lIns="0" tIns="0" rIns="0" bIns="0" rtlCol="0" anchor="t" anchorCtr="0"/>
          <a:lstStyle/>
          <a:p>
            <a:r>
              <a:rPr lang="en-US" sz="1867" b="1">
                <a:solidFill>
                  <a:srgbClr val="FFFFFF"/>
                </a:solidFill>
                <a:latin typeface="Georgia" pitchFamily="34" charset="0"/>
                <a:ea typeface="Georgia" pitchFamily="34" charset="-122"/>
                <a:cs typeface="Georgia" pitchFamily="34" charset="-120"/>
              </a:rPr>
              <a:t>5. CO₂</a:t>
            </a:r>
            <a:endParaRPr lang="en-US" sz="1867"/>
          </a:p>
          <a:p>
            <a:r>
              <a:rPr lang="en-US" sz="1600">
                <a:solidFill>
                  <a:schemeClr val="bg1"/>
                </a:solidFill>
                <a:latin typeface="Calibri" pitchFamily="34" charset="0"/>
                <a:ea typeface="Calibri" pitchFamily="34" charset="-122"/>
                <a:cs typeface="Calibri" pitchFamily="34" charset="-120"/>
              </a:rPr>
              <a:t>Carbon Dioxide, The Gas of Life</a:t>
            </a:r>
          </a:p>
          <a:p>
            <a:r>
              <a:rPr lang="en-US" sz="1600" b="1">
                <a:solidFill>
                  <a:srgbClr val="A8B4CC"/>
                </a:solidFill>
                <a:latin typeface="Calibri" pitchFamily="34" charset="0"/>
                <a:ea typeface="Calibri" pitchFamily="34" charset="-122"/>
                <a:cs typeface="Calibri" pitchFamily="34" charset="-120"/>
              </a:rPr>
              <a:t>Undetectable Signature</a:t>
            </a:r>
            <a:endParaRPr lang="en-US" sz="1351" b="1"/>
          </a:p>
        </p:txBody>
      </p:sp>
      <p:sp>
        <p:nvSpPr>
          <p:cNvPr id="20" name="Shape 17">
            <a:extLst>
              <a:ext uri="{FF2B5EF4-FFF2-40B4-BE49-F238E27FC236}">
                <a16:creationId xmlns:a16="http://schemas.microsoft.com/office/drawing/2014/main" id="{1F791FDD-0C51-892B-C587-70F62466CEE9}"/>
              </a:ext>
            </a:extLst>
          </p:cNvPr>
          <p:cNvSpPr/>
          <p:nvPr/>
        </p:nvSpPr>
        <p:spPr>
          <a:xfrm>
            <a:off x="0" y="6156961"/>
            <a:ext cx="12192000" cy="701040"/>
          </a:xfrm>
          <a:prstGeom prst="rect">
            <a:avLst/>
          </a:prstGeom>
          <a:solidFill>
            <a:srgbClr val="E8503A"/>
          </a:solidFill>
          <a:ln/>
        </p:spPr>
        <p:txBody>
          <a:bodyPr/>
          <a:lstStyle/>
          <a:p>
            <a:endParaRPr lang="en-US" sz="1351"/>
          </a:p>
        </p:txBody>
      </p:sp>
      <p:sp>
        <p:nvSpPr>
          <p:cNvPr id="21" name="Text 18">
            <a:extLst>
              <a:ext uri="{FF2B5EF4-FFF2-40B4-BE49-F238E27FC236}">
                <a16:creationId xmlns:a16="http://schemas.microsoft.com/office/drawing/2014/main" id="{B93B15C0-CD4F-2E29-42FC-3E9B515FE14C}"/>
              </a:ext>
            </a:extLst>
          </p:cNvPr>
          <p:cNvSpPr/>
          <p:nvPr/>
        </p:nvSpPr>
        <p:spPr>
          <a:xfrm>
            <a:off x="365760" y="6156961"/>
            <a:ext cx="11460480" cy="701040"/>
          </a:xfrm>
          <a:prstGeom prst="rect">
            <a:avLst/>
          </a:prstGeom>
          <a:noFill/>
          <a:ln/>
        </p:spPr>
        <p:txBody>
          <a:bodyPr wrap="square" lIns="0" tIns="0" rIns="0" bIns="0" rtlCol="0" anchor="ctr"/>
          <a:lstStyle/>
          <a:p>
            <a:pPr algn="ctr"/>
            <a:r>
              <a:rPr lang="en-US" sz="2133" b="1" i="1">
                <a:solidFill>
                  <a:srgbClr val="FFFFFF"/>
                </a:solidFill>
                <a:latin typeface="Georgia" pitchFamily="34" charset="0"/>
                <a:ea typeface="Georgia" pitchFamily="34" charset="-122"/>
                <a:cs typeface="Georgia" pitchFamily="34" charset="-120"/>
              </a:rPr>
              <a:t>Each lie leads to the next. None stand on their own.</a:t>
            </a:r>
            <a:endParaRPr lang="en-US" sz="2133"/>
          </a:p>
        </p:txBody>
      </p:sp>
      <p:sp>
        <p:nvSpPr>
          <p:cNvPr id="27" name="TextBox 26">
            <a:extLst>
              <a:ext uri="{FF2B5EF4-FFF2-40B4-BE49-F238E27FC236}">
                <a16:creationId xmlns:a16="http://schemas.microsoft.com/office/drawing/2014/main" id="{03826E37-A4BB-4B9D-580E-D566943B22DD}"/>
              </a:ext>
            </a:extLst>
          </p:cNvPr>
          <p:cNvSpPr txBox="1"/>
          <p:nvPr/>
        </p:nvSpPr>
        <p:spPr>
          <a:xfrm rot="19830003">
            <a:off x="2809291" y="1274093"/>
            <a:ext cx="149784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GMST</a:t>
            </a:r>
          </a:p>
        </p:txBody>
      </p:sp>
      <p:sp>
        <p:nvSpPr>
          <p:cNvPr id="28" name="TextBox 27">
            <a:extLst>
              <a:ext uri="{FF2B5EF4-FFF2-40B4-BE49-F238E27FC236}">
                <a16:creationId xmlns:a16="http://schemas.microsoft.com/office/drawing/2014/main" id="{54EF1FA0-71BC-0A6A-32B7-49EC2A5F7B2D}"/>
              </a:ext>
            </a:extLst>
          </p:cNvPr>
          <p:cNvSpPr txBox="1"/>
          <p:nvPr/>
        </p:nvSpPr>
        <p:spPr>
          <a:xfrm rot="4470019">
            <a:off x="6090163" y="2631609"/>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CMIP</a:t>
            </a:r>
          </a:p>
        </p:txBody>
      </p:sp>
      <p:sp>
        <p:nvSpPr>
          <p:cNvPr id="29" name="TextBox 28">
            <a:extLst>
              <a:ext uri="{FF2B5EF4-FFF2-40B4-BE49-F238E27FC236}">
                <a16:creationId xmlns:a16="http://schemas.microsoft.com/office/drawing/2014/main" id="{0A416834-DF5A-F66D-E87F-43AD600E6346}"/>
              </a:ext>
            </a:extLst>
          </p:cNvPr>
          <p:cNvSpPr txBox="1"/>
          <p:nvPr/>
        </p:nvSpPr>
        <p:spPr>
          <a:xfrm rot="18374243">
            <a:off x="5812488" y="4495545"/>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OHC</a:t>
            </a:r>
          </a:p>
        </p:txBody>
      </p:sp>
      <p:sp>
        <p:nvSpPr>
          <p:cNvPr id="32" name="TextBox 31">
            <a:extLst>
              <a:ext uri="{FF2B5EF4-FFF2-40B4-BE49-F238E27FC236}">
                <a16:creationId xmlns:a16="http://schemas.microsoft.com/office/drawing/2014/main" id="{994AA61E-0DBC-5D5C-E552-4D814CF3E45D}"/>
              </a:ext>
            </a:extLst>
          </p:cNvPr>
          <p:cNvSpPr txBox="1"/>
          <p:nvPr/>
        </p:nvSpPr>
        <p:spPr>
          <a:xfrm rot="848810">
            <a:off x="3370430" y="5301210"/>
            <a:ext cx="1265697"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EEI</a:t>
            </a:r>
          </a:p>
        </p:txBody>
      </p:sp>
      <p:sp>
        <p:nvSpPr>
          <p:cNvPr id="33" name="TextBox 32">
            <a:extLst>
              <a:ext uri="{FF2B5EF4-FFF2-40B4-BE49-F238E27FC236}">
                <a16:creationId xmlns:a16="http://schemas.microsoft.com/office/drawing/2014/main" id="{DEE7D967-9F92-E456-498A-1F7E1D76BDF5}"/>
              </a:ext>
            </a:extLst>
          </p:cNvPr>
          <p:cNvSpPr txBox="1"/>
          <p:nvPr/>
        </p:nvSpPr>
        <p:spPr>
          <a:xfrm rot="4591686">
            <a:off x="1803855" y="3632284"/>
            <a:ext cx="1244240" cy="615681"/>
          </a:xfrm>
          <a:prstGeom prst="rect">
            <a:avLst/>
          </a:prstGeom>
          <a:noFill/>
        </p:spPr>
        <p:txBody>
          <a:bodyPr wrap="square" rtlCol="0">
            <a:spAutoFit/>
          </a:bodyPr>
          <a:lstStyle/>
          <a:p>
            <a:pPr algn="ctr"/>
            <a:r>
              <a:rPr lang="en-US" sz="3401">
                <a:latin typeface="Baloo Bhaijaan" panose="03080902040302020200" pitchFamily="66" charset="-78"/>
                <a:cs typeface="Baloo Bhaijaan" panose="03080902040302020200" pitchFamily="66" charset="-78"/>
              </a:rPr>
              <a:t>CO</a:t>
            </a:r>
            <a:r>
              <a:rPr lang="en-US" sz="3401" baseline="-25000">
                <a:latin typeface="Baloo Bhaijaan" panose="03080902040302020200" pitchFamily="66" charset="-78"/>
                <a:cs typeface="Baloo Bhaijaan" panose="03080902040302020200" pitchFamily="66" charset="-78"/>
              </a:rPr>
              <a:t>2</a:t>
            </a:r>
          </a:p>
        </p:txBody>
      </p:sp>
      <p:sp>
        <p:nvSpPr>
          <p:cNvPr id="14" name="Text 0">
            <a:extLst>
              <a:ext uri="{FF2B5EF4-FFF2-40B4-BE49-F238E27FC236}">
                <a16:creationId xmlns:a16="http://schemas.microsoft.com/office/drawing/2014/main" id="{EA61A335-9AEF-3CF0-966A-DEDE41228233}"/>
              </a:ext>
            </a:extLst>
          </p:cNvPr>
          <p:cNvSpPr/>
          <p:nvPr/>
        </p:nvSpPr>
        <p:spPr>
          <a:xfrm>
            <a:off x="1638304" y="335484"/>
            <a:ext cx="7901627" cy="609600"/>
          </a:xfrm>
          <a:prstGeom prst="rect">
            <a:avLst/>
          </a:prstGeom>
          <a:noFill/>
          <a:ln/>
        </p:spPr>
        <p:txBody>
          <a:bodyPr wrap="square" lIns="0" tIns="0" rIns="0" bIns="0" rtlCol="0" anchor="ctr"/>
          <a:lstStyle/>
          <a:p>
            <a:pPr algn="ctr"/>
            <a:r>
              <a:rPr lang="en-US" sz="4000" b="1">
                <a:solidFill>
                  <a:srgbClr val="FFFFFF"/>
                </a:solidFill>
                <a:latin typeface="Georgia" pitchFamily="34" charset="0"/>
                <a:ea typeface="Georgia" pitchFamily="34" charset="-122"/>
                <a:cs typeface="Georgia" pitchFamily="34" charset="-120"/>
              </a:rPr>
              <a:t>The Empty IPCC Circle of Lies</a:t>
            </a:r>
            <a:endParaRPr lang="en-US" sz="4000"/>
          </a:p>
        </p:txBody>
      </p:sp>
      <p:sp>
        <p:nvSpPr>
          <p:cNvPr id="8" name="Text 0">
            <a:extLst>
              <a:ext uri="{FF2B5EF4-FFF2-40B4-BE49-F238E27FC236}">
                <a16:creationId xmlns:a16="http://schemas.microsoft.com/office/drawing/2014/main" id="{8F87F2CB-6016-539D-CB21-4949BE5C6063}"/>
              </a:ext>
            </a:extLst>
          </p:cNvPr>
          <p:cNvSpPr/>
          <p:nvPr/>
        </p:nvSpPr>
        <p:spPr>
          <a:xfrm>
            <a:off x="2870225" y="3122460"/>
            <a:ext cx="3507959" cy="609600"/>
          </a:xfrm>
          <a:prstGeom prst="rect">
            <a:avLst/>
          </a:prstGeom>
          <a:noFill/>
          <a:ln/>
        </p:spPr>
        <p:txBody>
          <a:bodyPr wrap="square" lIns="0" tIns="0" rIns="0" bIns="0" rtlCol="0" anchor="ctr"/>
          <a:lstStyle/>
          <a:p>
            <a:pPr algn="ctr"/>
            <a:r>
              <a:rPr lang="en-US" sz="2800" b="1">
                <a:solidFill>
                  <a:srgbClr val="FFFFFF"/>
                </a:solidFill>
                <a:latin typeface="Georgia" pitchFamily="34" charset="0"/>
                <a:ea typeface="Georgia" pitchFamily="34" charset="-122"/>
                <a:cs typeface="Georgia" pitchFamily="34" charset="-120"/>
              </a:rPr>
              <a:t>“Multiple Lines </a:t>
            </a:r>
            <a:br>
              <a:rPr lang="en-US" sz="2800" b="1">
                <a:solidFill>
                  <a:srgbClr val="FFFFFF"/>
                </a:solidFill>
                <a:latin typeface="Georgia" pitchFamily="34" charset="0"/>
                <a:ea typeface="Georgia" pitchFamily="34" charset="-122"/>
                <a:cs typeface="Georgia" pitchFamily="34" charset="-120"/>
              </a:rPr>
            </a:br>
            <a:r>
              <a:rPr lang="en-US" sz="2800" b="1">
                <a:solidFill>
                  <a:srgbClr val="FFFFFF"/>
                </a:solidFill>
                <a:latin typeface="Georgia" pitchFamily="34" charset="0"/>
                <a:ea typeface="Georgia" pitchFamily="34" charset="-122"/>
                <a:cs typeface="Georgia" pitchFamily="34" charset="-120"/>
              </a:rPr>
              <a:t>of Evidence”</a:t>
            </a:r>
            <a:endParaRPr lang="en-US" sz="2800"/>
          </a:p>
        </p:txBody>
      </p:sp>
      <p:sp>
        <p:nvSpPr>
          <p:cNvPr id="11" name="Text 0">
            <a:extLst>
              <a:ext uri="{FF2B5EF4-FFF2-40B4-BE49-F238E27FC236}">
                <a16:creationId xmlns:a16="http://schemas.microsoft.com/office/drawing/2014/main" id="{815B8725-B4D3-DB63-2D9C-A4F9AE9FEED2}"/>
              </a:ext>
            </a:extLst>
          </p:cNvPr>
          <p:cNvSpPr/>
          <p:nvPr/>
        </p:nvSpPr>
        <p:spPr>
          <a:xfrm>
            <a:off x="2741493" y="3103281"/>
            <a:ext cx="3830591" cy="609600"/>
          </a:xfrm>
          <a:prstGeom prst="rect">
            <a:avLst/>
          </a:prstGeom>
          <a:noFill/>
          <a:ln/>
        </p:spPr>
        <p:txBody>
          <a:bodyPr wrap="square" lIns="0" tIns="0" rIns="0" bIns="0" rtlCol="0" anchor="ctr"/>
          <a:lstStyle/>
          <a:p>
            <a:pPr algn="ctr"/>
            <a:r>
              <a:rPr lang="en-US" sz="4800" b="1">
                <a:solidFill>
                  <a:srgbClr val="FFFF00"/>
                </a:solidFill>
                <a:latin typeface="Georgia" pitchFamily="34" charset="0"/>
                <a:ea typeface="Georgia" pitchFamily="34" charset="-122"/>
                <a:cs typeface="Georgia" pitchFamily="34" charset="-120"/>
              </a:rPr>
              <a:t>5 × 0 = 0</a:t>
            </a:r>
            <a:endParaRPr lang="en-US" sz="4800">
              <a:solidFill>
                <a:srgbClr val="FFFF00"/>
              </a:solidFill>
            </a:endParaRPr>
          </a:p>
        </p:txBody>
      </p:sp>
    </p:spTree>
    <p:extLst>
      <p:ext uri="{BB962C8B-B14F-4D97-AF65-F5344CB8AC3E}">
        <p14:creationId xmlns:p14="http://schemas.microsoft.com/office/powerpoint/2010/main" val="181360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9"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8" grpId="1" animBg="1"/>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00" y="140000"/>
            <a:ext cx="11392000" cy="820000"/>
          </a:xfrm>
          <a:prstGeom prst="rect">
            <a:avLst/>
          </a:prstGeom>
          <a:noFill/>
        </p:spPr>
        <p:txBody>
          <a:bodyPr wrap="square" lIns="0" tIns="0" rIns="0" bIns="0" anchor="ctr">
            <a:spAutoFit/>
          </a:bodyPr>
          <a:lstStyle/>
          <a:p>
            <a:pPr algn="ctr"/>
            <a:r>
              <a:rPr sz="5000" b="1" i="0" dirty="0">
                <a:solidFill>
                  <a:srgbClr val="FFFF00"/>
                </a:solidFill>
                <a:latin typeface="Calibri"/>
              </a:rPr>
              <a:t>38 Years.   All Lies.   Zero Foundation.</a:t>
            </a:r>
          </a:p>
        </p:txBody>
      </p:sp>
      <p:grpSp>
        <p:nvGrpSpPr>
          <p:cNvPr id="30" name="Group 29">
            <a:extLst>
              <a:ext uri="{FF2B5EF4-FFF2-40B4-BE49-F238E27FC236}">
                <a16:creationId xmlns:a16="http://schemas.microsoft.com/office/drawing/2014/main" id="{BA895FBA-2759-E12D-A49D-04DD9A04B65F}"/>
              </a:ext>
            </a:extLst>
          </p:cNvPr>
          <p:cNvGrpSpPr/>
          <p:nvPr/>
        </p:nvGrpSpPr>
        <p:grpSpPr>
          <a:xfrm>
            <a:off x="256000" y="1060000"/>
            <a:ext cx="11700000" cy="2620000"/>
            <a:chOff x="256000" y="1060000"/>
            <a:chExt cx="11700000" cy="2620000"/>
          </a:xfrm>
        </p:grpSpPr>
        <p:grpSp>
          <p:nvGrpSpPr>
            <p:cNvPr id="28" name="Group 27">
              <a:extLst>
                <a:ext uri="{FF2B5EF4-FFF2-40B4-BE49-F238E27FC236}">
                  <a16:creationId xmlns:a16="http://schemas.microsoft.com/office/drawing/2014/main" id="{84989FFB-41EB-3D9F-8724-8319A2FEE8A8}"/>
                </a:ext>
              </a:extLst>
            </p:cNvPr>
            <p:cNvGrpSpPr/>
            <p:nvPr/>
          </p:nvGrpSpPr>
          <p:grpSpPr>
            <a:xfrm>
              <a:off x="256000" y="1060000"/>
              <a:ext cx="11700000" cy="1974666"/>
              <a:chOff x="256000" y="1060000"/>
              <a:chExt cx="11700000" cy="1974666"/>
            </a:xfrm>
          </p:grpSpPr>
          <p:sp>
            <p:nvSpPr>
              <p:cNvPr id="3" name="Rectangle 2"/>
              <p:cNvSpPr/>
              <p:nvPr/>
            </p:nvSpPr>
            <p:spPr>
              <a:xfrm>
                <a:off x="316000" y="1140000"/>
                <a:ext cx="2200000" cy="138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4" name="Oval 3"/>
              <p:cNvSpPr/>
              <p:nvPr/>
            </p:nvSpPr>
            <p:spPr>
              <a:xfrm>
                <a:off x="2176000" y="1060000"/>
                <a:ext cx="420000" cy="42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a:solidFill>
                      <a:srgbClr val="FFFFFF"/>
                    </a:solidFill>
                    <a:latin typeface="Calibri"/>
                  </a:rPr>
                  <a:t>✗</a:t>
                </a:r>
              </a:p>
            </p:txBody>
          </p:sp>
          <p:sp>
            <p:nvSpPr>
              <p:cNvPr id="5" name="Oval 4"/>
              <p:cNvSpPr/>
              <p:nvPr/>
            </p:nvSpPr>
            <p:spPr>
              <a:xfrm>
                <a:off x="256000" y="1080000"/>
                <a:ext cx="380000" cy="38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a:solidFill>
                      <a:srgbClr val="233455"/>
                    </a:solidFill>
                    <a:latin typeface="Calibri"/>
                  </a:rPr>
                  <a:t>1</a:t>
                </a:r>
              </a:p>
            </p:txBody>
          </p:sp>
          <p:sp>
            <p:nvSpPr>
              <p:cNvPr id="6" name="TextBox 5"/>
              <p:cNvSpPr txBox="1"/>
              <p:nvPr/>
            </p:nvSpPr>
            <p:spPr>
              <a:xfrm>
                <a:off x="436000" y="1497585"/>
                <a:ext cx="1960000" cy="784830"/>
              </a:xfrm>
              <a:prstGeom prst="rect">
                <a:avLst/>
              </a:prstGeom>
              <a:noFill/>
            </p:spPr>
            <p:txBody>
              <a:bodyPr wrap="square" lIns="0" tIns="0" rIns="0" bIns="0" anchor="ctr">
                <a:spAutoFit/>
              </a:bodyPr>
              <a:lstStyle/>
              <a:p>
                <a:pPr algn="ctr"/>
                <a:r>
                  <a:rPr sz="3000" b="1" i="0" dirty="0">
                    <a:solidFill>
                      <a:srgbClr val="FFFF00"/>
                    </a:solidFill>
                    <a:latin typeface="Calibri"/>
                  </a:rPr>
                  <a:t>GMST</a:t>
                </a:r>
              </a:p>
              <a:p>
                <a:pPr algn="ctr">
                  <a:spcBef>
                    <a:spcPts val="600"/>
                  </a:spcBef>
                </a:pPr>
                <a:r>
                  <a:rPr lang="en-US" sz="1600" b="0" i="0" dirty="0">
                    <a:solidFill>
                      <a:srgbClr val="B0B8C8"/>
                    </a:solidFill>
                    <a:latin typeface="Calibri"/>
                  </a:rPr>
                  <a:t>Physically meaningless</a:t>
                </a:r>
                <a:endParaRPr sz="1600" b="0" i="0" dirty="0">
                  <a:solidFill>
                    <a:srgbClr val="B0B8C8"/>
                  </a:solidFill>
                  <a:latin typeface="Calibri"/>
                </a:endParaRPr>
              </a:p>
            </p:txBody>
          </p:sp>
          <p:sp>
            <p:nvSpPr>
              <p:cNvPr id="7" name="Rectangle 6"/>
              <p:cNvSpPr/>
              <p:nvPr/>
            </p:nvSpPr>
            <p:spPr>
              <a:xfrm>
                <a:off x="2656000" y="1140000"/>
                <a:ext cx="2200000" cy="138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8" name="Oval 7"/>
              <p:cNvSpPr/>
              <p:nvPr/>
            </p:nvSpPr>
            <p:spPr>
              <a:xfrm>
                <a:off x="4516000" y="1060000"/>
                <a:ext cx="420000" cy="42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a:solidFill>
                      <a:srgbClr val="FFFFFF"/>
                    </a:solidFill>
                    <a:latin typeface="Calibri"/>
                  </a:rPr>
                  <a:t>✗</a:t>
                </a:r>
              </a:p>
            </p:txBody>
          </p:sp>
          <p:sp>
            <p:nvSpPr>
              <p:cNvPr id="9" name="Oval 8"/>
              <p:cNvSpPr/>
              <p:nvPr/>
            </p:nvSpPr>
            <p:spPr>
              <a:xfrm>
                <a:off x="2596000" y="1080000"/>
                <a:ext cx="380000" cy="38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a:solidFill>
                      <a:srgbClr val="233455"/>
                    </a:solidFill>
                    <a:latin typeface="Calibri"/>
                  </a:rPr>
                  <a:t>2</a:t>
                </a:r>
              </a:p>
            </p:txBody>
          </p:sp>
          <p:sp>
            <p:nvSpPr>
              <p:cNvPr id="10" name="TextBox 9"/>
              <p:cNvSpPr txBox="1"/>
              <p:nvPr/>
            </p:nvSpPr>
            <p:spPr>
              <a:xfrm>
                <a:off x="2776000" y="1497585"/>
                <a:ext cx="1960000" cy="784830"/>
              </a:xfrm>
              <a:prstGeom prst="rect">
                <a:avLst/>
              </a:prstGeom>
              <a:noFill/>
            </p:spPr>
            <p:txBody>
              <a:bodyPr wrap="square" lIns="0" tIns="0" rIns="0" bIns="0" anchor="ctr">
                <a:spAutoFit/>
              </a:bodyPr>
              <a:lstStyle/>
              <a:p>
                <a:pPr algn="ctr"/>
                <a:r>
                  <a:rPr sz="3000" b="1" i="0" dirty="0">
                    <a:solidFill>
                      <a:srgbClr val="FFFF00"/>
                    </a:solidFill>
                    <a:latin typeface="Calibri"/>
                  </a:rPr>
                  <a:t>CMIP</a:t>
                </a:r>
              </a:p>
              <a:p>
                <a:pPr algn="ctr">
                  <a:spcBef>
                    <a:spcPts val="600"/>
                  </a:spcBef>
                </a:pPr>
                <a:r>
                  <a:rPr sz="1600" b="0" i="0" dirty="0">
                    <a:solidFill>
                      <a:srgbClr val="B0B8C8"/>
                    </a:solidFill>
                    <a:latin typeface="Calibri"/>
                  </a:rPr>
                  <a:t>Tuned to a fiction</a:t>
                </a:r>
              </a:p>
            </p:txBody>
          </p:sp>
          <p:sp>
            <p:nvSpPr>
              <p:cNvPr id="11" name="Rectangle 10"/>
              <p:cNvSpPr/>
              <p:nvPr/>
            </p:nvSpPr>
            <p:spPr>
              <a:xfrm>
                <a:off x="4996000" y="1140000"/>
                <a:ext cx="2200000" cy="138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2" name="Oval 11"/>
              <p:cNvSpPr/>
              <p:nvPr/>
            </p:nvSpPr>
            <p:spPr>
              <a:xfrm>
                <a:off x="6856000" y="1060000"/>
                <a:ext cx="420000" cy="42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a:solidFill>
                      <a:srgbClr val="FFFFFF"/>
                    </a:solidFill>
                    <a:latin typeface="Calibri"/>
                  </a:rPr>
                  <a:t>✗</a:t>
                </a:r>
              </a:p>
            </p:txBody>
          </p:sp>
          <p:sp>
            <p:nvSpPr>
              <p:cNvPr id="13" name="Oval 12"/>
              <p:cNvSpPr/>
              <p:nvPr/>
            </p:nvSpPr>
            <p:spPr>
              <a:xfrm>
                <a:off x="4936000" y="1080000"/>
                <a:ext cx="380000" cy="38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a:solidFill>
                      <a:srgbClr val="233455"/>
                    </a:solidFill>
                    <a:latin typeface="Calibri"/>
                  </a:rPr>
                  <a:t>3</a:t>
                </a:r>
              </a:p>
            </p:txBody>
          </p:sp>
          <p:sp>
            <p:nvSpPr>
              <p:cNvPr id="14" name="TextBox 13"/>
              <p:cNvSpPr txBox="1"/>
              <p:nvPr/>
            </p:nvSpPr>
            <p:spPr>
              <a:xfrm>
                <a:off x="5116000" y="1497586"/>
                <a:ext cx="1960000" cy="784830"/>
              </a:xfrm>
              <a:prstGeom prst="rect">
                <a:avLst/>
              </a:prstGeom>
              <a:noFill/>
            </p:spPr>
            <p:txBody>
              <a:bodyPr wrap="square" lIns="0" tIns="0" rIns="0" bIns="0" anchor="ctr">
                <a:spAutoFit/>
              </a:bodyPr>
              <a:lstStyle/>
              <a:p>
                <a:pPr algn="ctr"/>
                <a:r>
                  <a:rPr sz="3000" b="1" i="0" dirty="0">
                    <a:solidFill>
                      <a:srgbClr val="FFFF00"/>
                    </a:solidFill>
                    <a:latin typeface="Calibri"/>
                  </a:rPr>
                  <a:t>OHC</a:t>
                </a:r>
              </a:p>
              <a:p>
                <a:pPr algn="ctr">
                  <a:spcBef>
                    <a:spcPts val="600"/>
                  </a:spcBef>
                </a:pPr>
                <a:r>
                  <a:rPr lang="en-US" sz="1600" b="0" i="0" dirty="0">
                    <a:solidFill>
                      <a:srgbClr val="B0B8C8"/>
                    </a:solidFill>
                    <a:latin typeface="Calibri"/>
                  </a:rPr>
                  <a:t>Physically meaningless</a:t>
                </a:r>
                <a:endParaRPr sz="1300" b="0" i="0" dirty="0">
                  <a:solidFill>
                    <a:srgbClr val="B0B8C8"/>
                  </a:solidFill>
                  <a:latin typeface="Calibri"/>
                </a:endParaRPr>
              </a:p>
            </p:txBody>
          </p:sp>
          <p:sp>
            <p:nvSpPr>
              <p:cNvPr id="15" name="Rectangle 14"/>
              <p:cNvSpPr/>
              <p:nvPr/>
            </p:nvSpPr>
            <p:spPr>
              <a:xfrm>
                <a:off x="7336000" y="1140000"/>
                <a:ext cx="2200000" cy="138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16" name="Oval 15"/>
              <p:cNvSpPr/>
              <p:nvPr/>
            </p:nvSpPr>
            <p:spPr>
              <a:xfrm>
                <a:off x="9196000" y="1060000"/>
                <a:ext cx="420000" cy="42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a:solidFill>
                      <a:srgbClr val="FFFFFF"/>
                    </a:solidFill>
                    <a:latin typeface="Calibri"/>
                  </a:rPr>
                  <a:t>✗</a:t>
                </a:r>
              </a:p>
            </p:txBody>
          </p:sp>
          <p:sp>
            <p:nvSpPr>
              <p:cNvPr id="17" name="Oval 16"/>
              <p:cNvSpPr/>
              <p:nvPr/>
            </p:nvSpPr>
            <p:spPr>
              <a:xfrm>
                <a:off x="7276000" y="1080000"/>
                <a:ext cx="380000" cy="38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a:solidFill>
                      <a:srgbClr val="233455"/>
                    </a:solidFill>
                    <a:latin typeface="Calibri"/>
                  </a:rPr>
                  <a:t>4</a:t>
                </a:r>
              </a:p>
            </p:txBody>
          </p:sp>
          <p:sp>
            <p:nvSpPr>
              <p:cNvPr id="18" name="TextBox 17"/>
              <p:cNvSpPr txBox="1"/>
              <p:nvPr/>
            </p:nvSpPr>
            <p:spPr>
              <a:xfrm>
                <a:off x="7456000" y="1497586"/>
                <a:ext cx="1960000" cy="784830"/>
              </a:xfrm>
              <a:prstGeom prst="rect">
                <a:avLst/>
              </a:prstGeom>
              <a:noFill/>
            </p:spPr>
            <p:txBody>
              <a:bodyPr wrap="square" lIns="0" tIns="0" rIns="0" bIns="0" anchor="ctr">
                <a:spAutoFit/>
              </a:bodyPr>
              <a:lstStyle/>
              <a:p>
                <a:pPr algn="ctr"/>
                <a:r>
                  <a:rPr sz="3000" b="1" i="0" dirty="0">
                    <a:solidFill>
                      <a:srgbClr val="FFFF00"/>
                    </a:solidFill>
                    <a:latin typeface="Calibri"/>
                  </a:rPr>
                  <a:t>EEI</a:t>
                </a:r>
              </a:p>
              <a:p>
                <a:pPr algn="ctr">
                  <a:spcBef>
                    <a:spcPts val="600"/>
                  </a:spcBef>
                </a:pPr>
                <a:r>
                  <a:rPr lang="en-US" sz="1600" b="0" i="0" dirty="0">
                    <a:solidFill>
                      <a:srgbClr val="B0B8C8"/>
                    </a:solidFill>
                    <a:latin typeface="Calibri"/>
                  </a:rPr>
                  <a:t>Statistically </a:t>
                </a:r>
                <a:r>
                  <a:rPr sz="1600" b="0" i="0" dirty="0">
                    <a:solidFill>
                      <a:srgbClr val="B0B8C8"/>
                    </a:solidFill>
                    <a:latin typeface="Calibri"/>
                  </a:rPr>
                  <a:t>zero</a:t>
                </a:r>
              </a:p>
            </p:txBody>
          </p:sp>
          <p:sp>
            <p:nvSpPr>
              <p:cNvPr id="19" name="Rectangle 18"/>
              <p:cNvSpPr/>
              <p:nvPr/>
            </p:nvSpPr>
            <p:spPr>
              <a:xfrm>
                <a:off x="9676000" y="1140000"/>
                <a:ext cx="2200000" cy="1380000"/>
              </a:xfrm>
              <a:prstGeom prst="rect">
                <a:avLst/>
              </a:prstGeom>
              <a:solidFill>
                <a:srgbClr val="1A2A45"/>
              </a:solidFill>
              <a:ln w="31750">
                <a:solidFill>
                  <a:srgbClr val="FF444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20" name="Oval 19"/>
              <p:cNvSpPr/>
              <p:nvPr/>
            </p:nvSpPr>
            <p:spPr>
              <a:xfrm>
                <a:off x="11536000" y="1060000"/>
                <a:ext cx="420000" cy="420000"/>
              </a:xfrm>
              <a:prstGeom prst="ellipse">
                <a:avLst/>
              </a:prstGeom>
              <a:solidFill>
                <a:srgbClr val="FF4444"/>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b="1">
                    <a:solidFill>
                      <a:srgbClr val="FFFFFF"/>
                    </a:solidFill>
                    <a:latin typeface="Calibri"/>
                  </a:rPr>
                  <a:t>✗</a:t>
                </a:r>
              </a:p>
            </p:txBody>
          </p:sp>
          <p:sp>
            <p:nvSpPr>
              <p:cNvPr id="21" name="Oval 20"/>
              <p:cNvSpPr/>
              <p:nvPr/>
            </p:nvSpPr>
            <p:spPr>
              <a:xfrm>
                <a:off x="9616000" y="1080000"/>
                <a:ext cx="380000" cy="38000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200" b="1">
                    <a:solidFill>
                      <a:srgbClr val="233455"/>
                    </a:solidFill>
                    <a:latin typeface="Calibri"/>
                  </a:rPr>
                  <a:t>5</a:t>
                </a:r>
              </a:p>
            </p:txBody>
          </p:sp>
          <p:sp>
            <p:nvSpPr>
              <p:cNvPr id="22" name="TextBox 21"/>
              <p:cNvSpPr txBox="1"/>
              <p:nvPr/>
            </p:nvSpPr>
            <p:spPr>
              <a:xfrm>
                <a:off x="9796000" y="1497586"/>
                <a:ext cx="1960000" cy="784830"/>
              </a:xfrm>
              <a:prstGeom prst="rect">
                <a:avLst/>
              </a:prstGeom>
              <a:noFill/>
            </p:spPr>
            <p:txBody>
              <a:bodyPr wrap="square" lIns="0" tIns="0" rIns="0" bIns="0" anchor="ctr">
                <a:spAutoFit/>
              </a:bodyPr>
              <a:lstStyle/>
              <a:p>
                <a:pPr algn="ctr"/>
                <a:r>
                  <a:rPr sz="3000" b="1" i="0" dirty="0">
                    <a:solidFill>
                      <a:srgbClr val="FFFF00"/>
                    </a:solidFill>
                    <a:latin typeface="Calibri"/>
                  </a:rPr>
                  <a:t>CO₂</a:t>
                </a:r>
              </a:p>
              <a:p>
                <a:pPr algn="ctr">
                  <a:spcBef>
                    <a:spcPts val="600"/>
                  </a:spcBef>
                </a:pPr>
                <a:r>
                  <a:rPr lang="en-US" sz="1600" b="0" i="0" dirty="0">
                    <a:solidFill>
                      <a:srgbClr val="B0B8C8"/>
                    </a:solidFill>
                    <a:latin typeface="Calibri"/>
                  </a:rPr>
                  <a:t>Growth is n</a:t>
                </a:r>
                <a:r>
                  <a:rPr sz="1600" b="0" i="0" dirty="0">
                    <a:solidFill>
                      <a:srgbClr val="B0B8C8"/>
                    </a:solidFill>
                    <a:latin typeface="Calibri"/>
                  </a:rPr>
                  <a:t>atural</a:t>
                </a:r>
              </a:p>
            </p:txBody>
          </p:sp>
          <p:sp>
            <p:nvSpPr>
              <p:cNvPr id="23" name="TextBox 22"/>
              <p:cNvSpPr txBox="1"/>
              <p:nvPr/>
            </p:nvSpPr>
            <p:spPr>
              <a:xfrm>
                <a:off x="400000" y="2665334"/>
                <a:ext cx="11392000" cy="369332"/>
              </a:xfrm>
              <a:prstGeom prst="rect">
                <a:avLst/>
              </a:prstGeom>
              <a:noFill/>
            </p:spPr>
            <p:txBody>
              <a:bodyPr wrap="square" lIns="0" tIns="0" rIns="0" bIns="0" anchor="ctr">
                <a:spAutoFit/>
              </a:bodyPr>
              <a:lstStyle/>
              <a:p>
                <a:pPr algn="ctr"/>
                <a:r>
                  <a:rPr sz="2400" b="0" i="1" dirty="0">
                    <a:solidFill>
                      <a:srgbClr val="FFFFFF"/>
                    </a:solidFill>
                    <a:latin typeface="Calibri"/>
                  </a:rPr>
                  <a:t>...and 30+ more “metrics” that </a:t>
                </a:r>
                <a:r>
                  <a:rPr lang="en-US" sz="2400" b="0" i="1" dirty="0">
                    <a:solidFill>
                      <a:srgbClr val="FFFFFF"/>
                    </a:solidFill>
                    <a:latin typeface="Calibri"/>
                  </a:rPr>
                  <a:t>are physically meaningless</a:t>
                </a:r>
                <a:r>
                  <a:rPr sz="2400" b="0" i="1" dirty="0">
                    <a:solidFill>
                      <a:srgbClr val="FFFFFF"/>
                    </a:solidFill>
                    <a:latin typeface="Calibri"/>
                  </a:rPr>
                  <a:t>.</a:t>
                </a:r>
              </a:p>
            </p:txBody>
          </p:sp>
        </p:grpSp>
        <p:sp>
          <p:nvSpPr>
            <p:cNvPr id="24" name="Rectangle 23"/>
            <p:cNvSpPr/>
            <p:nvPr/>
          </p:nvSpPr>
          <p:spPr>
            <a:xfrm>
              <a:off x="1100000" y="3120000"/>
              <a:ext cx="9992000" cy="560000"/>
            </a:xfrm>
            <a:prstGeom prst="rect">
              <a:avLst/>
            </a:prstGeom>
            <a:solidFill>
              <a:srgbClr val="FF9933"/>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2400" i="1">
                  <a:solidFill>
                    <a:srgbClr val="FFFFFF"/>
                  </a:solidFill>
                  <a:latin typeface="Calibri"/>
                </a:rPr>
                <a:t>Every construct.  Every metric.  Every claim.    </a:t>
              </a:r>
              <a:r>
                <a:rPr sz="3000" b="1">
                  <a:solidFill>
                    <a:srgbClr val="233455"/>
                  </a:solidFill>
                  <a:latin typeface="Calibri"/>
                </a:rPr>
                <a:t>All falsified.</a:t>
              </a:r>
            </a:p>
          </p:txBody>
        </p:sp>
      </p:grpSp>
      <p:grpSp>
        <p:nvGrpSpPr>
          <p:cNvPr id="31" name="Group 30">
            <a:extLst>
              <a:ext uri="{FF2B5EF4-FFF2-40B4-BE49-F238E27FC236}">
                <a16:creationId xmlns:a16="http://schemas.microsoft.com/office/drawing/2014/main" id="{1C29D0DA-76DC-B9E2-729E-49432EA797F5}"/>
              </a:ext>
            </a:extLst>
          </p:cNvPr>
          <p:cNvGrpSpPr/>
          <p:nvPr/>
        </p:nvGrpSpPr>
        <p:grpSpPr>
          <a:xfrm>
            <a:off x="899999" y="3880000"/>
            <a:ext cx="10392001" cy="1709202"/>
            <a:chOff x="899999" y="3880000"/>
            <a:chExt cx="10392001" cy="1709202"/>
          </a:xfrm>
        </p:grpSpPr>
        <p:sp>
          <p:nvSpPr>
            <p:cNvPr id="25" name="Rectangle 24"/>
            <p:cNvSpPr/>
            <p:nvPr/>
          </p:nvSpPr>
          <p:spPr>
            <a:xfrm>
              <a:off x="900000" y="3880000"/>
              <a:ext cx="10392000" cy="1709202"/>
            </a:xfrm>
            <a:prstGeom prst="rect">
              <a:avLst/>
            </a:prstGeom>
            <a:solidFill>
              <a:srgbClr val="1A2A45"/>
            </a:solidFill>
            <a:ln w="19050">
              <a:solidFill>
                <a:srgbClr val="FFFF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a:p>
          </p:txBody>
        </p:sp>
        <p:sp>
          <p:nvSpPr>
            <p:cNvPr id="26" name="TextBox 25"/>
            <p:cNvSpPr txBox="1"/>
            <p:nvPr/>
          </p:nvSpPr>
          <p:spPr>
            <a:xfrm>
              <a:off x="899999" y="3912464"/>
              <a:ext cx="10391999" cy="1587536"/>
            </a:xfrm>
            <a:prstGeom prst="rect">
              <a:avLst/>
            </a:prstGeom>
            <a:noFill/>
          </p:spPr>
          <p:txBody>
            <a:bodyPr wrap="square" lIns="0" tIns="0" rIns="0" bIns="0" anchor="ctr">
              <a:noAutofit/>
            </a:bodyPr>
            <a:lstStyle/>
            <a:p>
              <a:pPr algn="ctr"/>
              <a:r>
                <a:rPr sz="3200" b="0" i="1" dirty="0">
                  <a:solidFill>
                    <a:srgbClr val="FFFFFF"/>
                  </a:solidFill>
                  <a:latin typeface="Calibri"/>
                </a:rPr>
                <a:t>“</a:t>
              </a:r>
              <a:r>
                <a:rPr lang="en-US" sz="3200" b="0" i="1" dirty="0">
                  <a:solidFill>
                    <a:srgbClr val="FFFFFF"/>
                  </a:solidFill>
                  <a:latin typeface="Calibri"/>
                </a:rPr>
                <a:t>Philosophy is written in this grand book, the universe... </a:t>
              </a:r>
              <a:br>
                <a:rPr lang="en-US" sz="3200" b="0" i="1" dirty="0">
                  <a:solidFill>
                    <a:srgbClr val="FFFFFF"/>
                  </a:solidFill>
                  <a:latin typeface="Calibri"/>
                </a:rPr>
              </a:br>
              <a:r>
                <a:rPr lang="en-US" sz="3200" b="0" i="1" dirty="0">
                  <a:solidFill>
                    <a:srgbClr val="FFFFFF"/>
                  </a:solidFill>
                  <a:latin typeface="Calibri"/>
                </a:rPr>
                <a:t>It is written in the language of mathematics…</a:t>
              </a:r>
              <a:r>
                <a:rPr sz="3200" b="0" i="1" dirty="0">
                  <a:solidFill>
                    <a:srgbClr val="FFFFFF"/>
                  </a:solidFill>
                  <a:latin typeface="Calibri"/>
                </a:rPr>
                <a:t>”</a:t>
              </a:r>
            </a:p>
            <a:p>
              <a:pPr algn="ctr">
                <a:lnSpc>
                  <a:spcPct val="80000"/>
                </a:lnSpc>
                <a:spcBef>
                  <a:spcPts val="1800"/>
                </a:spcBef>
              </a:pPr>
              <a:r>
                <a:rPr sz="2800" b="0" i="0" dirty="0">
                  <a:solidFill>
                    <a:srgbClr val="B0B8C8"/>
                  </a:solidFill>
                  <a:latin typeface="Calibri"/>
                </a:rPr>
                <a:t>—  Galileo Galilei,  Il </a:t>
              </a:r>
              <a:r>
                <a:rPr sz="2800" b="0" i="0" dirty="0" err="1">
                  <a:solidFill>
                    <a:srgbClr val="B0B8C8"/>
                  </a:solidFill>
                  <a:latin typeface="Calibri"/>
                </a:rPr>
                <a:t>Saggiatore</a:t>
              </a:r>
              <a:r>
                <a:rPr sz="2800" b="0" i="0" dirty="0">
                  <a:solidFill>
                    <a:srgbClr val="B0B8C8"/>
                  </a:solidFill>
                  <a:latin typeface="Calibri"/>
                </a:rPr>
                <a:t>,  1623</a:t>
              </a:r>
            </a:p>
          </p:txBody>
        </p:sp>
      </p:grpSp>
      <p:sp>
        <p:nvSpPr>
          <p:cNvPr id="27" name="Rectangle 26"/>
          <p:cNvSpPr/>
          <p:nvPr/>
        </p:nvSpPr>
        <p:spPr>
          <a:xfrm>
            <a:off x="0" y="5900000"/>
            <a:ext cx="12192000" cy="958000"/>
          </a:xfrm>
          <a:prstGeom prst="rect">
            <a:avLst/>
          </a:prstGeom>
          <a:solidFill>
            <a:srgbClr val="FF9933"/>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4400" b="1" i="1" dirty="0">
                <a:solidFill>
                  <a:srgbClr val="FFFFFF"/>
                </a:solidFill>
                <a:latin typeface="Calibri"/>
              </a:rPr>
              <a:t>Words lied. Math did not.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dissolv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p:cTn id="18" dur="500" fill="hold"/>
                                        <p:tgtEl>
                                          <p:spTgt spid="31"/>
                                        </p:tgtEl>
                                        <p:attrNameLst>
                                          <p:attrName>ppt_w</p:attrName>
                                        </p:attrNameLst>
                                      </p:cBhvr>
                                      <p:tavLst>
                                        <p:tav tm="0">
                                          <p:val>
                                            <p:fltVal val="0"/>
                                          </p:val>
                                        </p:tav>
                                        <p:tav tm="100000">
                                          <p:val>
                                            <p:strVal val="#ppt_w"/>
                                          </p:val>
                                        </p:tav>
                                      </p:tavLst>
                                    </p:anim>
                                    <p:anim calcmode="lin" valueType="num">
                                      <p:cBhvr>
                                        <p:cTn id="19" dur="500" fill="hold"/>
                                        <p:tgtEl>
                                          <p:spTgt spid="31"/>
                                        </p:tgtEl>
                                        <p:attrNameLst>
                                          <p:attrName>ppt_h</p:attrName>
                                        </p:attrNameLst>
                                      </p:cBhvr>
                                      <p:tavLst>
                                        <p:tav tm="0">
                                          <p:val>
                                            <p:fltVal val="0"/>
                                          </p:val>
                                        </p:tav>
                                        <p:tav tm="100000">
                                          <p:val>
                                            <p:strVal val="#ppt_h"/>
                                          </p:val>
                                        </p:tav>
                                      </p:tavLst>
                                    </p:anim>
                                    <p:anim calcmode="lin" valueType="num">
                                      <p:cBhvr>
                                        <p:cTn id="20" dur="500" fill="hold"/>
                                        <p:tgtEl>
                                          <p:spTgt spid="31"/>
                                        </p:tgtEl>
                                        <p:attrNameLst>
                                          <p:attrName>style.rotation</p:attrName>
                                        </p:attrNameLst>
                                      </p:cBhvr>
                                      <p:tavLst>
                                        <p:tav tm="0">
                                          <p:val>
                                            <p:fltVal val="90"/>
                                          </p:val>
                                        </p:tav>
                                        <p:tav tm="100000">
                                          <p:val>
                                            <p:fltVal val="0"/>
                                          </p:val>
                                        </p:tav>
                                      </p:tavLst>
                                    </p:anim>
                                    <p:animEffect transition="in" filter="fade">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15D3D-6EE8-DBE3-5E5D-D65759E45D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97C9B-5792-AE31-6523-6D054CB4626D}"/>
              </a:ext>
            </a:extLst>
          </p:cNvPr>
          <p:cNvSpPr>
            <a:spLocks noGrp="1"/>
          </p:cNvSpPr>
          <p:nvPr>
            <p:ph type="ctrTitle"/>
          </p:nvPr>
        </p:nvSpPr>
        <p:spPr>
          <a:xfrm>
            <a:off x="376177" y="444676"/>
            <a:ext cx="11493661" cy="1482512"/>
          </a:xfrm>
        </p:spPr>
        <p:txBody>
          <a:bodyPr anchor="t" anchorCtr="0">
            <a:normAutofit/>
          </a:bodyPr>
          <a:lstStyle/>
          <a:p>
            <a:pPr fontAlgn="t"/>
            <a:r>
              <a:rPr lang="en-US" sz="8000" dirty="0">
                <a:solidFill>
                  <a:srgbClr val="FFFF00"/>
                </a:solidFill>
                <a:latin typeface="Baloo Bhaijaan" panose="03080902040302020200" pitchFamily="66" charset="-78"/>
                <a:cs typeface="Baloo Bhaijaan" panose="03080902040302020200" pitchFamily="66" charset="-78"/>
              </a:rPr>
              <a:t>The IPCC Circle of Lies</a:t>
            </a:r>
            <a:endParaRPr lang="en-US" sz="9600" dirty="0">
              <a:solidFill>
                <a:srgbClr val="FFFF00"/>
              </a:solidFill>
              <a:latin typeface="Baloo Bhaijaan" panose="03080902040302020200" pitchFamily="66" charset="-78"/>
              <a:cs typeface="Baloo Bhaijaan" panose="03080902040302020200" pitchFamily="66" charset="-78"/>
            </a:endParaRPr>
          </a:p>
        </p:txBody>
      </p:sp>
      <p:sp>
        <p:nvSpPr>
          <p:cNvPr id="4" name="TextBox 3">
            <a:extLst>
              <a:ext uri="{FF2B5EF4-FFF2-40B4-BE49-F238E27FC236}">
                <a16:creationId xmlns:a16="http://schemas.microsoft.com/office/drawing/2014/main" id="{F23DE9CD-774A-1B25-94B0-4280D889263D}"/>
              </a:ext>
            </a:extLst>
          </p:cNvPr>
          <p:cNvSpPr txBox="1"/>
          <p:nvPr/>
        </p:nvSpPr>
        <p:spPr>
          <a:xfrm>
            <a:off x="451413" y="1770468"/>
            <a:ext cx="11233230" cy="2190964"/>
          </a:xfrm>
          <a:prstGeom prst="rect">
            <a:avLst/>
          </a:prstGeom>
          <a:noFill/>
        </p:spPr>
        <p:txBody>
          <a:bodyPr wrap="square" rtlCol="0">
            <a:noAutofit/>
          </a:bodyPr>
          <a:lstStyle/>
          <a:p>
            <a:pPr algn="ctr"/>
            <a:r>
              <a:rPr lang="en-US" sz="6600" dirty="0">
                <a:solidFill>
                  <a:schemeClr val="bg1"/>
                </a:solidFill>
                <a:latin typeface="Baloo Bhaijaan" panose="03080902040302020200" pitchFamily="66" charset="-78"/>
                <a:cs typeface="Baloo Bhaijaan" panose="03080902040302020200" pitchFamily="66" charset="-78"/>
              </a:rPr>
              <a:t>Five Papers Falsify </a:t>
            </a:r>
          </a:p>
          <a:p>
            <a:pPr algn="ctr"/>
            <a:r>
              <a:rPr lang="en-US" sz="6600" dirty="0">
                <a:solidFill>
                  <a:schemeClr val="bg1"/>
                </a:solidFill>
                <a:latin typeface="Baloo Bhaijaan" panose="03080902040302020200" pitchFamily="66" charset="-78"/>
                <a:cs typeface="Baloo Bhaijaan" panose="03080902040302020200" pitchFamily="66" charset="-78"/>
              </a:rPr>
              <a:t>the Entire Framework</a:t>
            </a:r>
          </a:p>
        </p:txBody>
      </p:sp>
      <p:sp>
        <p:nvSpPr>
          <p:cNvPr id="3" name="Subtitle 2">
            <a:extLst>
              <a:ext uri="{FF2B5EF4-FFF2-40B4-BE49-F238E27FC236}">
                <a16:creationId xmlns:a16="http://schemas.microsoft.com/office/drawing/2014/main" id="{0E6032D7-48A3-E33D-F6D7-C2952C8CFA99}"/>
              </a:ext>
            </a:extLst>
          </p:cNvPr>
          <p:cNvSpPr>
            <a:spLocks noGrp="1"/>
          </p:cNvSpPr>
          <p:nvPr>
            <p:ph type="subTitle" idx="1"/>
          </p:nvPr>
        </p:nvSpPr>
        <p:spPr>
          <a:xfrm>
            <a:off x="1" y="4025524"/>
            <a:ext cx="12236520" cy="2832475"/>
          </a:xfrm>
          <a:solidFill>
            <a:schemeClr val="bg2">
              <a:lumMod val="90000"/>
            </a:schemeClr>
          </a:solidFill>
        </p:spPr>
        <p:txBody>
          <a:bodyPr vert="horz" lIns="121920" tIns="0" rIns="121920" bIns="0" rtlCol="0" anchor="ctr" anchorCtr="1">
            <a:noAutofit/>
          </a:bodyPr>
          <a:lstStyle/>
          <a:p>
            <a:pPr fontAlgn="t">
              <a:spcBef>
                <a:spcPts val="0"/>
              </a:spcBef>
            </a:pPr>
            <a:r>
              <a:rPr lang="en-US" sz="4800" b="1" dirty="0">
                <a:solidFill>
                  <a:srgbClr val="223454"/>
                </a:solidFill>
              </a:rPr>
              <a:t>Jonathan Cohler</a:t>
            </a:r>
            <a:endParaRPr lang="en-US" sz="4800" b="1" dirty="0">
              <a:noFill/>
            </a:endParaRPr>
          </a:p>
          <a:p>
            <a:pPr fontAlgn="t">
              <a:lnSpc>
                <a:spcPct val="70000"/>
              </a:lnSpc>
              <a:spcBef>
                <a:spcPts val="0"/>
              </a:spcBef>
              <a:spcAft>
                <a:spcPts val="600"/>
              </a:spcAft>
            </a:pPr>
            <a:r>
              <a:rPr lang="en-US" sz="3200" dirty="0" err="1">
                <a:solidFill>
                  <a:srgbClr val="223454"/>
                </a:solidFill>
              </a:rPr>
              <a:t>cohler@post.harvard.edu</a:t>
            </a:r>
            <a:endParaRPr lang="en-US" sz="3200" dirty="0">
              <a:solidFill>
                <a:srgbClr val="223454"/>
              </a:solidFill>
            </a:endParaRPr>
          </a:p>
          <a:p>
            <a:pPr>
              <a:spcBef>
                <a:spcPts val="0"/>
              </a:spcBef>
            </a:pPr>
            <a:r>
              <a:rPr lang="en-US" sz="3200" dirty="0">
                <a:solidFill>
                  <a:srgbClr val="223454"/>
                </a:solidFill>
              </a:rPr>
              <a:t>17th International Climate and Energy Conference (IKEK-17)</a:t>
            </a:r>
          </a:p>
          <a:p>
            <a:pPr>
              <a:spcBef>
                <a:spcPts val="0"/>
              </a:spcBef>
            </a:pPr>
            <a:r>
              <a:rPr lang="en-US" sz="3200" dirty="0">
                <a:solidFill>
                  <a:srgbClr val="223454"/>
                </a:solidFill>
              </a:rPr>
              <a:t>June 26-27, 2026</a:t>
            </a:r>
          </a:p>
          <a:p>
            <a:pPr>
              <a:spcBef>
                <a:spcPts val="0"/>
              </a:spcBef>
            </a:pPr>
            <a:r>
              <a:rPr lang="en-US" sz="3200" dirty="0">
                <a:solidFill>
                  <a:srgbClr val="223454"/>
                </a:solidFill>
              </a:rPr>
              <a:t>Halle an der Saale</a:t>
            </a:r>
            <a:endParaRPr lang="en-US" sz="4400" baseline="30000" dirty="0">
              <a:solidFill>
                <a:srgbClr val="223454"/>
              </a:solidFill>
            </a:endParaRPr>
          </a:p>
        </p:txBody>
      </p:sp>
    </p:spTree>
    <p:extLst>
      <p:ext uri="{BB962C8B-B14F-4D97-AF65-F5344CB8AC3E}">
        <p14:creationId xmlns:p14="http://schemas.microsoft.com/office/powerpoint/2010/main" val="3594761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bg>
      <p:bgPr>
        <a:solidFill>
          <a:srgbClr val="223454"/>
        </a:solidFill>
        <a:effectLst/>
      </p:bgPr>
    </p:bg>
    <p:spTree>
      <p:nvGrpSpPr>
        <p:cNvPr id="1" name="">
          <a:extLst>
            <a:ext uri="{FF2B5EF4-FFF2-40B4-BE49-F238E27FC236}">
              <a16:creationId xmlns:a16="http://schemas.microsoft.com/office/drawing/2014/main" id="{5A7C694D-53E0-FB5E-0000-0E9E9B862D3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C7F37D-C996-AE22-AFE0-B8477DF77BC8}"/>
              </a:ext>
            </a:extLst>
          </p:cNvPr>
          <p:cNvSpPr/>
          <p:nvPr/>
        </p:nvSpPr>
        <p:spPr>
          <a:xfrm>
            <a:off x="609600" y="6217921"/>
            <a:ext cx="10972800" cy="365760"/>
          </a:xfrm>
          <a:prstGeom prst="rect">
            <a:avLst/>
          </a:prstGeom>
          <a:noFill/>
          <a:ln/>
        </p:spPr>
        <p:txBody>
          <a:bodyPr wrap="square" lIns="0" tIns="0" rIns="0" bIns="0" rtlCol="0" anchor="ctr"/>
          <a:lstStyle/>
          <a:p>
            <a:pPr algn="ctr"/>
            <a:r>
              <a:rPr lang="en-US" sz="1500" i="1">
                <a:solidFill>
                  <a:srgbClr val="8899AA"/>
                </a:solidFill>
                <a:latin typeface="Calibri" pitchFamily="34" charset="0"/>
                <a:ea typeface="Calibri" pitchFamily="34" charset="-122"/>
                <a:cs typeface="Calibri" pitchFamily="34" charset="-120"/>
              </a:rPr>
              <a:t>Updates Sundquist (1985) and Segalstad (1998). All modern transparent models find short residence/adjustment times (~4 yr). The three papers outside Joos et al. defending long adjustment times are each falsified by Cohler &amp; Soon (2026), under review.</a:t>
            </a:r>
            <a:endParaRPr lang="en-US" sz="1500"/>
          </a:p>
        </p:txBody>
      </p:sp>
      <p:pic>
        <p:nvPicPr>
          <p:cNvPr id="4" name="Picture 3">
            <a:extLst>
              <a:ext uri="{FF2B5EF4-FFF2-40B4-BE49-F238E27FC236}">
                <a16:creationId xmlns:a16="http://schemas.microsoft.com/office/drawing/2014/main" id="{563655D7-669A-BF57-0009-63614594C3E5}"/>
              </a:ext>
            </a:extLst>
          </p:cNvPr>
          <p:cNvPicPr>
            <a:picLocks noChangeAspect="1"/>
          </p:cNvPicPr>
          <p:nvPr/>
        </p:nvPicPr>
        <p:blipFill>
          <a:blip r:embed="rId3"/>
          <a:stretch>
            <a:fillRect/>
          </a:stretch>
        </p:blipFill>
        <p:spPr>
          <a:xfrm>
            <a:off x="2956325" y="182881"/>
            <a:ext cx="6307519" cy="5792619"/>
          </a:xfrm>
          <a:prstGeom prst="rect">
            <a:avLst/>
          </a:prstGeom>
        </p:spPr>
      </p:pic>
      <p:sp>
        <p:nvSpPr>
          <p:cNvPr id="2" name="Rectangle 1">
            <a:extLst>
              <a:ext uri="{FF2B5EF4-FFF2-40B4-BE49-F238E27FC236}">
                <a16:creationId xmlns:a16="http://schemas.microsoft.com/office/drawing/2014/main" id="{9A405E3D-69F2-3E67-B531-71C1F099BDEE}"/>
              </a:ext>
            </a:extLst>
          </p:cNvPr>
          <p:cNvSpPr/>
          <p:nvPr/>
        </p:nvSpPr>
        <p:spPr>
          <a:xfrm>
            <a:off x="4366437" y="290623"/>
            <a:ext cx="673396" cy="4947684"/>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10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3345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9E473-12EA-404D-0BC2-AE96244F3096}"/>
              </a:ext>
            </a:extLst>
          </p:cNvPr>
          <p:cNvSpPr>
            <a:spLocks noGrp="1"/>
          </p:cNvSpPr>
          <p:nvPr>
            <p:ph type="title"/>
          </p:nvPr>
        </p:nvSpPr>
        <p:spPr/>
        <p:txBody>
          <a:bodyPr/>
          <a:lstStyle/>
          <a:p>
            <a:r>
              <a:rPr lang="en-US" b="1" dirty="0">
                <a:solidFill>
                  <a:srgbClr val="FFFF00"/>
                </a:solidFill>
              </a:rPr>
              <a:t>The Myth of Temperature Averaging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2F03FBE-8997-7842-1E75-5E46D9C67776}"/>
                  </a:ext>
                </a:extLst>
              </p:cNvPr>
              <p:cNvSpPr>
                <a:spLocks noGrp="1"/>
              </p:cNvSpPr>
              <p:nvPr>
                <p:ph idx="1"/>
              </p:nvPr>
            </p:nvSpPr>
            <p:spPr>
              <a:xfrm>
                <a:off x="838209" y="1825625"/>
                <a:ext cx="9682113" cy="4351339"/>
              </a:xfrm>
            </p:spPr>
            <p:txBody>
              <a:bodyPr>
                <a:normAutofit/>
              </a:bodyPr>
              <a:lstStyle/>
              <a:p>
                <a:pPr>
                  <a:lnSpc>
                    <a:spcPct val="100000"/>
                  </a:lnSpc>
                  <a:spcBef>
                    <a:spcPts val="2201"/>
                  </a:spcBef>
                </a:pPr>
                <a:r>
                  <a:rPr lang="en-US" dirty="0">
                    <a:solidFill>
                      <a:schemeClr val="bg1"/>
                    </a:solidFill>
                    <a:latin typeface="Times New Roman" panose="02020603050405020304" pitchFamily="18" charset="0"/>
                    <a:cs typeface="Times New Roman" panose="02020603050405020304" pitchFamily="18" charset="0"/>
                  </a:rPr>
                  <a:t>Temperature: an </a:t>
                </a:r>
                <a:r>
                  <a:rPr lang="en-US" b="1" dirty="0">
                    <a:solidFill>
                      <a:srgbClr val="FFFF00"/>
                    </a:solidFill>
                    <a:latin typeface="Times New Roman" panose="02020603050405020304" pitchFamily="18" charset="0"/>
                    <a:cs typeface="Times New Roman" panose="02020603050405020304" pitchFamily="18" charset="0"/>
                  </a:rPr>
                  <a:t>intensive</a:t>
                </a:r>
                <a:r>
                  <a:rPr lang="en-US" dirty="0">
                    <a:solidFill>
                      <a:schemeClr val="bg1"/>
                    </a:solidFill>
                    <a:latin typeface="Times New Roman" panose="02020603050405020304" pitchFamily="18" charset="0"/>
                    <a:cs typeface="Times New Roman" panose="02020603050405020304" pitchFamily="18" charset="0"/>
                  </a:rPr>
                  <a:t> property, </a:t>
                </a:r>
                <a:r>
                  <a:rPr lang="en-US" b="1" dirty="0">
                    <a:solidFill>
                      <a:srgbClr val="FFFF00"/>
                    </a:solidFill>
                    <a:latin typeface="Times New Roman" panose="02020603050405020304" pitchFamily="18" charset="0"/>
                    <a:cs typeface="Times New Roman" panose="02020603050405020304" pitchFamily="18" charset="0"/>
                  </a:rPr>
                  <a:t>equilibrium</a:t>
                </a:r>
                <a:r>
                  <a:rPr lang="en-US" dirty="0">
                    <a:solidFill>
                      <a:schemeClr val="bg1"/>
                    </a:solidFill>
                    <a:latin typeface="Times New Roman" panose="02020603050405020304" pitchFamily="18" charset="0"/>
                    <a:cs typeface="Times New Roman" panose="02020603050405020304" pitchFamily="18" charset="0"/>
                  </a:rPr>
                  <a:t> system. </a:t>
                </a:r>
              </a:p>
              <a:p>
                <a:pPr marL="0" indent="0" algn="ctr">
                  <a:lnSpc>
                    <a:spcPct val="100000"/>
                  </a:lnSpc>
                  <a:spcBef>
                    <a:spcPts val="0"/>
                  </a:spcBef>
                  <a:buNone/>
                </a:pPr>
                <a:r>
                  <a:rPr lang="en-US" dirty="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r>
                      <a:rPr lang="en-US" sz="3600" b="0" i="1" smtClean="0">
                        <a:solidFill>
                          <a:schemeClr val="bg1"/>
                        </a:solidFill>
                        <a:latin typeface="Cambria Math" panose="02040503050406030204" pitchFamily="18" charset="0"/>
                        <a:cs typeface="Times New Roman" panose="02020603050405020304" pitchFamily="18" charset="0"/>
                      </a:rPr>
                      <m:t>𝑇</m:t>
                    </m:r>
                    <m:r>
                      <a:rPr lang="en-US" sz="3600" b="0" i="1" smtClean="0">
                        <a:solidFill>
                          <a:schemeClr val="bg1"/>
                        </a:solidFill>
                        <a:latin typeface="Cambria Math" panose="02040503050406030204" pitchFamily="18" charset="0"/>
                        <a:cs typeface="Times New Roman" panose="02020603050405020304" pitchFamily="18" charset="0"/>
                      </a:rPr>
                      <m:t>≡</m:t>
                    </m:r>
                    <m:sSub>
                      <m:sSubPr>
                        <m:ctrlPr>
                          <a:rPr lang="en-US" sz="3600" b="0" i="1" smtClean="0">
                            <a:solidFill>
                              <a:schemeClr val="bg1"/>
                            </a:solidFill>
                            <a:latin typeface="Cambria Math" panose="02040503050406030204" pitchFamily="18" charset="0"/>
                            <a:cs typeface="Times New Roman" panose="02020603050405020304" pitchFamily="18" charset="0"/>
                          </a:rPr>
                        </m:ctrlPr>
                      </m:sSubPr>
                      <m:e>
                        <m:d>
                          <m:dPr>
                            <m:ctrlPr>
                              <a:rPr lang="en-US" sz="3600" b="0" i="1" smtClean="0">
                                <a:solidFill>
                                  <a:schemeClr val="bg1"/>
                                </a:solidFill>
                                <a:latin typeface="Cambria Math" panose="02040503050406030204" pitchFamily="18" charset="0"/>
                                <a:cs typeface="Times New Roman" panose="02020603050405020304" pitchFamily="18" charset="0"/>
                              </a:rPr>
                            </m:ctrlPr>
                          </m:dPr>
                          <m:e>
                            <m:f>
                              <m:fPr>
                                <m:ctrlPr>
                                  <a:rPr lang="en-US" sz="3600" b="0" i="1" smtClean="0">
                                    <a:solidFill>
                                      <a:schemeClr val="bg1"/>
                                    </a:solidFill>
                                    <a:latin typeface="Cambria Math" panose="02040503050406030204" pitchFamily="18" charset="0"/>
                                    <a:cs typeface="Times New Roman" panose="02020603050405020304" pitchFamily="18" charset="0"/>
                                  </a:rPr>
                                </m:ctrlPr>
                              </m:fPr>
                              <m:num>
                                <m:r>
                                  <a:rPr lang="en-US" sz="3600" b="0" i="1" smtClean="0">
                                    <a:solidFill>
                                      <a:schemeClr val="bg1"/>
                                    </a:solidFill>
                                    <a:latin typeface="Cambria Math" panose="02040503050406030204" pitchFamily="18" charset="0"/>
                                    <a:cs typeface="Times New Roman" panose="02020603050405020304" pitchFamily="18" charset="0"/>
                                  </a:rPr>
                                  <m:t>𝜕</m:t>
                                </m:r>
                                <m:r>
                                  <a:rPr lang="en-US" sz="3600" b="0" i="1" smtClean="0">
                                    <a:solidFill>
                                      <a:schemeClr val="bg1"/>
                                    </a:solidFill>
                                    <a:latin typeface="Cambria Math" panose="02040503050406030204" pitchFamily="18" charset="0"/>
                                    <a:cs typeface="Times New Roman" panose="02020603050405020304" pitchFamily="18" charset="0"/>
                                  </a:rPr>
                                  <m:t>𝑈</m:t>
                                </m:r>
                              </m:num>
                              <m:den>
                                <m:r>
                                  <a:rPr lang="en-US" sz="3600" b="0" i="1" smtClean="0">
                                    <a:solidFill>
                                      <a:schemeClr val="bg1"/>
                                    </a:solidFill>
                                    <a:latin typeface="Cambria Math" panose="02040503050406030204" pitchFamily="18" charset="0"/>
                                    <a:cs typeface="Times New Roman" panose="02020603050405020304" pitchFamily="18" charset="0"/>
                                  </a:rPr>
                                  <m:t>𝜕</m:t>
                                </m:r>
                                <m:r>
                                  <a:rPr lang="en-US" sz="3600" b="0" i="1" smtClean="0">
                                    <a:solidFill>
                                      <a:schemeClr val="bg1"/>
                                    </a:solidFill>
                                    <a:latin typeface="Cambria Math" panose="02040503050406030204" pitchFamily="18" charset="0"/>
                                    <a:cs typeface="Times New Roman" panose="02020603050405020304" pitchFamily="18" charset="0"/>
                                  </a:rPr>
                                  <m:t>𝑆</m:t>
                                </m:r>
                              </m:den>
                            </m:f>
                          </m:e>
                        </m:d>
                      </m:e>
                      <m:sub>
                        <m:r>
                          <a:rPr lang="en-US" sz="3600" b="0" i="1" smtClean="0">
                            <a:solidFill>
                              <a:schemeClr val="bg1"/>
                            </a:solidFill>
                            <a:latin typeface="Cambria Math" panose="02040503050406030204" pitchFamily="18" charset="0"/>
                            <a:cs typeface="Times New Roman" panose="02020603050405020304" pitchFamily="18" charset="0"/>
                          </a:rPr>
                          <m:t>𝑉</m:t>
                        </m:r>
                        <m:r>
                          <a:rPr lang="en-US" sz="3600" b="0" i="1" smtClean="0">
                            <a:solidFill>
                              <a:schemeClr val="bg1"/>
                            </a:solidFill>
                            <a:latin typeface="Cambria Math" panose="02040503050406030204" pitchFamily="18" charset="0"/>
                            <a:cs typeface="Times New Roman" panose="02020603050405020304" pitchFamily="18" charset="0"/>
                          </a:rPr>
                          <m:t>,</m:t>
                        </m:r>
                        <m:r>
                          <a:rPr lang="en-US" sz="3600" b="0" i="1" smtClean="0">
                            <a:solidFill>
                              <a:schemeClr val="bg1"/>
                            </a:solidFill>
                            <a:latin typeface="Cambria Math" panose="02040503050406030204" pitchFamily="18" charset="0"/>
                            <a:cs typeface="Times New Roman" panose="02020603050405020304" pitchFamily="18" charset="0"/>
                          </a:rPr>
                          <m:t>𝑁</m:t>
                        </m:r>
                      </m:sub>
                    </m:sSub>
                  </m:oMath>
                </a14:m>
                <a:endParaRPr lang="en-US" dirty="0">
                  <a:solidFill>
                    <a:schemeClr val="bg1"/>
                  </a:solidFill>
                  <a:latin typeface="Times New Roman" panose="02020603050405020304" pitchFamily="18" charset="0"/>
                  <a:cs typeface="Times New Roman" panose="02020603050405020304" pitchFamily="18" charset="0"/>
                </a:endParaRPr>
              </a:p>
              <a:p>
                <a:pPr marL="228600" indent="-228600">
                  <a:lnSpc>
                    <a:spcPct val="100000"/>
                  </a:lnSpc>
                  <a:spcBef>
                    <a:spcPts val="0"/>
                  </a:spcBef>
                </a:pPr>
                <a:r>
                  <a:rPr lang="en-US" dirty="0">
                    <a:solidFill>
                      <a:schemeClr val="bg1"/>
                    </a:solidFill>
                    <a:latin typeface="Times New Roman" panose="02020603050405020304" pitchFamily="18" charset="0"/>
                    <a:cs typeface="Times New Roman" panose="02020603050405020304" pitchFamily="18" charset="0"/>
                  </a:rPr>
                  <a:t>Disconnected systems share no boundary. They cannot exchange energy. They cannot equilibrate. </a:t>
                </a:r>
                <a:r>
                  <a:rPr lang="en-US" b="1" dirty="0">
                    <a:solidFill>
                      <a:srgbClr val="FFFF00"/>
                    </a:solidFill>
                    <a:latin typeface="Times New Roman" panose="02020603050405020304" pitchFamily="18" charset="0"/>
                    <a:cs typeface="Times New Roman" panose="02020603050405020304" pitchFamily="18" charset="0"/>
                  </a:rPr>
                  <a:t>There is no thermodynamics at a distance</a:t>
                </a:r>
                <a:r>
                  <a:rPr lang="en-US" dirty="0">
                    <a:solidFill>
                      <a:schemeClr val="bg1"/>
                    </a:solidFill>
                    <a:latin typeface="Times New Roman" panose="02020603050405020304" pitchFamily="18" charset="0"/>
                    <a:cs typeface="Times New Roman" panose="02020603050405020304" pitchFamily="18" charset="0"/>
                  </a:rPr>
                  <a:t>. There is no thermodynamics of disconnected systems, PERIOD.</a:t>
                </a:r>
              </a:p>
              <a:p>
                <a:pPr>
                  <a:lnSpc>
                    <a:spcPct val="100000"/>
                  </a:lnSpc>
                  <a:spcBef>
                    <a:spcPts val="2201"/>
                  </a:spcBef>
                </a:pPr>
                <a:r>
                  <a:rPr lang="en-US" dirty="0">
                    <a:solidFill>
                      <a:schemeClr val="bg1"/>
                    </a:solidFill>
                    <a:latin typeface="Times New Roman" panose="02020603050405020304" pitchFamily="18" charset="0"/>
                    <a:cs typeface="Times New Roman" panose="02020603050405020304" pitchFamily="18" charset="0"/>
                  </a:rPr>
                  <a:t>A “global average” of disconnected temperatures is a number, not a temperature. </a:t>
                </a:r>
                <a:r>
                  <a:rPr lang="en-US" b="1" u="sng" dirty="0">
                    <a:solidFill>
                      <a:srgbClr val="FFFF00"/>
                    </a:solidFill>
                    <a:latin typeface="Times New Roman" panose="02020603050405020304" pitchFamily="18" charset="0"/>
                    <a:cs typeface="Times New Roman" panose="02020603050405020304" pitchFamily="18" charset="0"/>
                  </a:rPr>
                  <a:t>It has NO physical meaning whatsoever</a:t>
                </a:r>
                <a:r>
                  <a:rPr lang="en-US" b="1" dirty="0">
                    <a:solidFill>
                      <a:srgbClr val="FFFF00"/>
                    </a:solidFill>
                    <a:latin typeface="Times New Roman" panose="02020603050405020304" pitchFamily="18" charset="0"/>
                    <a:cs typeface="Times New Roman" panose="02020603050405020304" pitchFamily="18" charset="0"/>
                  </a:rPr>
                  <a:t>.</a:t>
                </a:r>
              </a:p>
            </p:txBody>
          </p:sp>
        </mc:Choice>
        <mc:Fallback xmlns="">
          <p:sp>
            <p:nvSpPr>
              <p:cNvPr id="3" name="Content Placeholder 2">
                <a:extLst>
                  <a:ext uri="{FF2B5EF4-FFF2-40B4-BE49-F238E27FC236}">
                    <a16:creationId xmlns:a16="http://schemas.microsoft.com/office/drawing/2014/main" id="{22F03FBE-8997-7842-1E75-5E46D9C67776}"/>
                  </a:ext>
                </a:extLst>
              </p:cNvPr>
              <p:cNvSpPr>
                <a:spLocks noGrp="1" noRot="1" noChangeAspect="1" noMove="1" noResize="1" noEditPoints="1" noAdjustHandles="1" noChangeArrowheads="1" noChangeShapeType="1" noTextEdit="1"/>
              </p:cNvSpPr>
              <p:nvPr>
                <p:ph idx="1"/>
              </p:nvPr>
            </p:nvSpPr>
            <p:spPr>
              <a:xfrm>
                <a:off x="838209" y="1825625"/>
                <a:ext cx="9682113" cy="4351339"/>
              </a:xfrm>
              <a:blipFill>
                <a:blip r:embed="rId3"/>
                <a:stretch>
                  <a:fillRect l="-1180" t="-1453" r="-1573" b="-2616"/>
                </a:stretch>
              </a:blipFill>
            </p:spPr>
            <p:txBody>
              <a:bodyPr/>
              <a:lstStyle/>
              <a:p>
                <a:r>
                  <a:rPr lang="en-US">
                    <a:noFill/>
                  </a:rPr>
                  <a:t> </a:t>
                </a:r>
              </a:p>
            </p:txBody>
          </p:sp>
        </mc:Fallback>
      </mc:AlternateContent>
    </p:spTree>
    <p:extLst>
      <p:ext uri="{BB962C8B-B14F-4D97-AF65-F5344CB8AC3E}">
        <p14:creationId xmlns:p14="http://schemas.microsoft.com/office/powerpoint/2010/main" val="3182487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23454"/>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0" y="280000"/>
            <a:ext cx="12192000" cy="900000"/>
          </a:xfrm>
        </p:spPr>
        <p:txBody>
          <a:bodyPr anchor="ctr">
            <a:normAutofit/>
          </a:bodyPr>
          <a:lstStyle/>
          <a:p>
            <a:pPr algn="ctr"/>
            <a:r>
              <a:rPr lang="en-US" sz="5400" b="1" dirty="0">
                <a:solidFill>
                  <a:srgbClr val="FFFF00"/>
                </a:solidFill>
              </a:rPr>
              <a:t>The Physical Tether Theorem</a:t>
            </a:r>
          </a:p>
        </p:txBody>
      </p:sp>
      <p:sp>
        <p:nvSpPr>
          <p:cNvPr id="3" name="TheoremBox"/>
          <p:cNvSpPr/>
          <p:nvPr/>
        </p:nvSpPr>
        <p:spPr>
          <a:xfrm>
            <a:off x="838209" y="1350000"/>
            <a:ext cx="10515600" cy="1700000"/>
          </a:xfrm>
          <a:prstGeom prst="rect">
            <a:avLst/>
          </a:prstGeom>
          <a:solidFill>
            <a:srgbClr val="1A2A45"/>
          </a:solidFill>
          <a:ln w="19050">
            <a:solidFill>
              <a:srgbClr val="FFFF00"/>
            </a:solidFill>
          </a:ln>
        </p:spPr>
        <p:txBody>
          <a:bodyPr wrap="square" lIns="200000" tIns="100000" rIns="200000" bIns="100000" anchor="ctr"/>
          <a:lstStyle/>
          <a:p>
            <a:pPr algn="ctr"/>
            <a:r>
              <a:rPr lang="en-US" sz="3600" b="0" i="1" dirty="0">
                <a:solidFill>
                  <a:srgbClr val="FFFFFF"/>
                </a:solidFill>
              </a:rPr>
              <a:t>An abstract math formula is scientifically valid </a:t>
            </a:r>
            <a:r>
              <a:rPr lang="en-US" sz="3600" b="1" i="1" dirty="0">
                <a:solidFill>
                  <a:srgbClr val="FFFF00"/>
                </a:solidFill>
              </a:rPr>
              <a:t>if and only if</a:t>
            </a:r>
            <a:r>
              <a:rPr lang="en-US" sz="3600" b="0" i="1" dirty="0">
                <a:solidFill>
                  <a:srgbClr val="FFFFFF"/>
                </a:solidFill>
              </a:rPr>
              <a:t> it is connected to the physical world by a unique physical-law-governed objective link.</a:t>
            </a:r>
          </a:p>
        </p:txBody>
      </p:sp>
      <p:sp>
        <p:nvSpPr>
          <p:cNvPr id="4" name="LeftPanel"/>
          <p:cNvSpPr/>
          <p:nvPr/>
        </p:nvSpPr>
        <p:spPr>
          <a:xfrm>
            <a:off x="838209" y="3300000"/>
            <a:ext cx="5150000" cy="2400000"/>
          </a:xfrm>
          <a:prstGeom prst="rect">
            <a:avLst/>
          </a:prstGeom>
          <a:solidFill>
            <a:srgbClr val="1F3A2E"/>
          </a:solidFill>
          <a:ln w="12700">
            <a:solidFill>
              <a:srgbClr val="44CC66"/>
            </a:solidFill>
          </a:ln>
        </p:spPr>
        <p:txBody>
          <a:bodyPr wrap="square" lIns="180000" tIns="180000" rIns="180000" bIns="180000" anchor="t"/>
          <a:lstStyle/>
          <a:p>
            <a:pPr algn="ctr"/>
            <a:r>
              <a:rPr lang="en-US" sz="3600" b="1" dirty="0">
                <a:solidFill>
                  <a:srgbClr val="44CC66"/>
                </a:solidFill>
              </a:rPr>
              <a:t>✓ </a:t>
            </a:r>
            <a:r>
              <a:rPr lang="en-US" sz="2400" b="1" dirty="0">
                <a:solidFill>
                  <a:srgbClr val="FFFFFF"/>
                </a:solidFill>
              </a:rPr>
              <a:t>Connected equilibrated system</a:t>
            </a:r>
          </a:p>
          <a:p>
            <a:pPr algn="ctr">
              <a:spcBef>
                <a:spcPts val="500"/>
              </a:spcBef>
            </a:pPr>
            <a:r>
              <a:rPr lang="en-US" sz="3200" b="1" dirty="0">
                <a:solidFill>
                  <a:srgbClr val="FFFF00"/>
                </a:solidFill>
                <a:latin typeface="Cambria Math" panose="02040503050406030204" pitchFamily="18" charset="0"/>
              </a:rPr>
              <a:t>T ≡ (∂U/∂S) </a:t>
            </a:r>
            <a:r>
              <a:rPr lang="en-US" sz="4000" b="1" baseline="-25000" dirty="0">
                <a:solidFill>
                  <a:srgbClr val="FFFF00"/>
                </a:solidFill>
                <a:latin typeface="Cambria Math" panose="02040503050406030204" pitchFamily="18" charset="0"/>
              </a:rPr>
              <a:t>V,N</a:t>
            </a:r>
            <a:endParaRPr lang="en-US" sz="2400" b="1" baseline="-25000" dirty="0">
              <a:solidFill>
                <a:srgbClr val="FFFF00"/>
              </a:solidFill>
              <a:latin typeface="Cambria Math" panose="02040503050406030204" pitchFamily="18" charset="0"/>
            </a:endParaRPr>
          </a:p>
          <a:p>
            <a:pPr algn="ctr">
              <a:spcBef>
                <a:spcPts val="600"/>
              </a:spcBef>
            </a:pPr>
            <a:r>
              <a:rPr lang="en-US" sz="2000" dirty="0">
                <a:solidFill>
                  <a:srgbClr val="FFFFFF"/>
                </a:solidFill>
              </a:rPr>
              <a:t>Every valid thermometer agrees.</a:t>
            </a:r>
          </a:p>
          <a:p>
            <a:pPr algn="ctr">
              <a:spcBef>
                <a:spcPts val="200"/>
              </a:spcBef>
            </a:pPr>
            <a:r>
              <a:rPr lang="en-US" sz="2000" dirty="0">
                <a:solidFill>
                  <a:srgbClr val="FFFFFF"/>
                </a:solidFill>
              </a:rPr>
              <a:t>Unique mapping exists.</a:t>
            </a:r>
          </a:p>
        </p:txBody>
      </p:sp>
      <p:sp>
        <p:nvSpPr>
          <p:cNvPr id="5" name="RightPanel"/>
          <p:cNvSpPr/>
          <p:nvPr/>
        </p:nvSpPr>
        <p:spPr>
          <a:xfrm>
            <a:off x="6203791" y="3300000"/>
            <a:ext cx="5150000" cy="2400000"/>
          </a:xfrm>
          <a:prstGeom prst="rect">
            <a:avLst/>
          </a:prstGeom>
          <a:solidFill>
            <a:srgbClr val="3A1F25"/>
          </a:solidFill>
          <a:ln w="12700">
            <a:solidFill>
              <a:srgbClr val="FF4444"/>
            </a:solidFill>
          </a:ln>
        </p:spPr>
        <p:txBody>
          <a:bodyPr wrap="square" lIns="180000" tIns="180000" rIns="180000" bIns="180000" anchor="t"/>
          <a:lstStyle/>
          <a:p>
            <a:pPr algn="ctr"/>
            <a:r>
              <a:rPr lang="en-US" sz="3600" b="1" dirty="0">
                <a:solidFill>
                  <a:srgbClr val="FF4444"/>
                </a:solidFill>
              </a:rPr>
              <a:t>✗ </a:t>
            </a:r>
            <a:r>
              <a:rPr lang="en-US" sz="2400" b="1" dirty="0">
                <a:solidFill>
                  <a:srgbClr val="FFFFFF"/>
                </a:solidFill>
              </a:rPr>
              <a:t>Disconnected systems (GMST)</a:t>
            </a:r>
          </a:p>
          <a:p>
            <a:pPr algn="ctr">
              <a:spcBef>
                <a:spcPts val="500"/>
              </a:spcBef>
            </a:pPr>
            <a:r>
              <a:rPr lang="en-US" sz="3200" b="1" dirty="0">
                <a:solidFill>
                  <a:srgbClr val="FF9933"/>
                </a:solidFill>
              </a:rPr>
              <a:t>No physics. No mapping.</a:t>
            </a:r>
          </a:p>
          <a:p>
            <a:pPr algn="ctr">
              <a:spcBef>
                <a:spcPts val="600"/>
              </a:spcBef>
            </a:pPr>
            <a:r>
              <a:rPr lang="en-US" sz="2000" dirty="0">
                <a:solidFill>
                  <a:srgbClr val="FFFFFF"/>
                </a:solidFill>
              </a:rPr>
              <a:t>Arbitrary statistical aggregations with no unique operational definition.</a:t>
            </a:r>
          </a:p>
          <a:p>
            <a:pPr algn="ctr">
              <a:spcBef>
                <a:spcPts val="600"/>
              </a:spcBef>
            </a:pPr>
            <a:r>
              <a:rPr lang="en-US" sz="2000" dirty="0">
                <a:solidFill>
                  <a:srgbClr val="FFFFFF"/>
                </a:solidFill>
              </a:rPr>
              <a:t>The outputs are </a:t>
            </a:r>
            <a:r>
              <a:rPr lang="en-US" sz="2000" b="1" dirty="0">
                <a:solidFill>
                  <a:srgbClr val="FFFF00"/>
                </a:solidFill>
              </a:rPr>
              <a:t>meaningless</a:t>
            </a:r>
            <a:r>
              <a:rPr lang="en-US" sz="2000" b="1" dirty="0">
                <a:solidFill>
                  <a:schemeClr val="accent4">
                    <a:lumMod val="20000"/>
                    <a:lumOff val="80000"/>
                  </a:schemeClr>
                </a:solidFill>
              </a:rPr>
              <a:t> </a:t>
            </a:r>
            <a:r>
              <a:rPr lang="en-US" sz="2000" dirty="0">
                <a:solidFill>
                  <a:srgbClr val="FFFFFF"/>
                </a:solidFill>
              </a:rPr>
              <a:t>numbers.</a:t>
            </a:r>
          </a:p>
        </p:txBody>
      </p:sp>
      <p:sp>
        <p:nvSpPr>
          <p:cNvPr id="6" name="BottomStrip"/>
          <p:cNvSpPr/>
          <p:nvPr/>
        </p:nvSpPr>
        <p:spPr>
          <a:xfrm>
            <a:off x="0" y="6100000"/>
            <a:ext cx="12192000" cy="758000"/>
          </a:xfrm>
          <a:prstGeom prst="rect">
            <a:avLst/>
          </a:prstGeom>
          <a:solidFill>
            <a:srgbClr val="FF9933"/>
          </a:solidFill>
        </p:spPr>
        <p:txBody>
          <a:bodyPr wrap="square" anchor="ctr"/>
          <a:lstStyle/>
          <a:p>
            <a:pPr algn="ctr"/>
            <a:r>
              <a:rPr lang="en-US" sz="2400" b="1" i="1" dirty="0">
                <a:solidFill>
                  <a:srgbClr val="FFFFFF"/>
                </a:solidFill>
              </a:rPr>
              <a:t>GMST is a </a:t>
            </a:r>
            <a:r>
              <a:rPr lang="en-US" sz="2400" b="1" i="1" dirty="0">
                <a:solidFill>
                  <a:srgbClr val="FF0000"/>
                </a:solidFill>
              </a:rPr>
              <a:t>number</a:t>
            </a:r>
          </a:p>
          <a:p>
            <a:pPr algn="ctr"/>
            <a:r>
              <a:rPr lang="en-US" sz="2400" b="1" i="1" dirty="0" err="1">
                <a:solidFill>
                  <a:srgbClr val="FFFFFF"/>
                </a:solidFill>
              </a:rPr>
              <a:t>theIPCC</a:t>
            </a:r>
            <a:r>
              <a:rPr lang="en-US" sz="2400" b="1" i="1" dirty="0">
                <a:solidFill>
                  <a:srgbClr val="FFFFFF"/>
                </a:solidFill>
              </a:rPr>
              <a:t> has FALSELY labeled as a temperature.</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 Emperor Has No Clothes!" id="{80E7386D-E35C-354D-A8CC-A1902AEB5EBB}" vid="{D8188732-0F1C-FF41-ADFA-0970ED1A6F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13132</TotalTime>
  <Words>7466</Words>
  <Application>Microsoft Macintosh PowerPoint</Application>
  <PresentationFormat>Widescreen</PresentationFormat>
  <Paragraphs>851</Paragraphs>
  <Slides>73</Slides>
  <Notes>37</Notes>
  <HiddenSlides>1</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73</vt:i4>
      </vt:variant>
    </vt:vector>
  </HeadingPairs>
  <TitlesOfParts>
    <vt:vector size="86" baseType="lpstr">
      <vt:lpstr>Aptos Display</vt:lpstr>
      <vt:lpstr>Baloo Bhaijaan</vt:lpstr>
      <vt:lpstr>Arial</vt:lpstr>
      <vt:lpstr>Aptos</vt:lpstr>
      <vt:lpstr>ADLaM Display</vt:lpstr>
      <vt:lpstr>Cambria</vt:lpstr>
      <vt:lpstr>Calibri</vt:lpstr>
      <vt:lpstr>Consolas</vt:lpstr>
      <vt:lpstr>Georgia</vt:lpstr>
      <vt:lpstr>Cambria Math</vt:lpstr>
      <vt:lpstr>Times New Roman</vt:lpstr>
      <vt:lpstr>Impact</vt:lpstr>
      <vt:lpstr>Office Theme</vt:lpstr>
      <vt:lpstr>The IPCC Circle of Lies</vt:lpstr>
      <vt:lpstr>PowerPoint Presentation</vt:lpstr>
      <vt:lpstr>The Verdict</vt:lpstr>
      <vt:lpstr>PowerPoint Presentation</vt:lpstr>
      <vt:lpstr>PowerPoint Presentation</vt:lpstr>
      <vt:lpstr>PowerPoint Presentation</vt:lpstr>
      <vt:lpstr>Telephone numbers</vt:lpstr>
      <vt:lpstr>The Myth of Temperature Averaging</vt:lpstr>
      <vt:lpstr>The Physical Tether Theorem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IPCC AR6 Figure 7.2</vt:lpstr>
      <vt:lpstr>IPCC AR6 Figure 7.2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Airborne Fraction: Two Quantities, One Name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IPCC Circle of Lies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Jonathan Cohler</dc:creator>
  <cp:lastModifiedBy>Jonathan Cohler</cp:lastModifiedBy>
  <cp:revision>7</cp:revision>
  <cp:lastPrinted>2026-03-31T21:29:35Z</cp:lastPrinted>
  <dcterms:created xsi:type="dcterms:W3CDTF">2026-06-17T12:25:34Z</dcterms:created>
  <dcterms:modified xsi:type="dcterms:W3CDTF">2026-07-24T02:20:32Z</dcterms:modified>
</cp:coreProperties>
</file>